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96" r:id="rId2"/>
    <p:sldId id="582" r:id="rId3"/>
    <p:sldId id="623" r:id="rId4"/>
    <p:sldId id="624" r:id="rId5"/>
    <p:sldId id="625" r:id="rId6"/>
    <p:sldId id="699" r:id="rId7"/>
    <p:sldId id="710" r:id="rId8"/>
    <p:sldId id="682" r:id="rId9"/>
    <p:sldId id="683" r:id="rId10"/>
    <p:sldId id="711" r:id="rId11"/>
    <p:sldId id="678" r:id="rId12"/>
    <p:sldId id="686" r:id="rId13"/>
    <p:sldId id="694" r:id="rId14"/>
    <p:sldId id="679" r:id="rId15"/>
    <p:sldId id="673" r:id="rId16"/>
    <p:sldId id="731" r:id="rId17"/>
    <p:sldId id="736" r:id="rId18"/>
    <p:sldId id="732" r:id="rId19"/>
    <p:sldId id="735" r:id="rId20"/>
    <p:sldId id="738" r:id="rId21"/>
    <p:sldId id="734" r:id="rId22"/>
    <p:sldId id="733" r:id="rId23"/>
    <p:sldId id="713" r:id="rId24"/>
    <p:sldId id="705" r:id="rId25"/>
    <p:sldId id="612" r:id="rId26"/>
    <p:sldId id="619" r:id="rId27"/>
    <p:sldId id="648" r:id="rId28"/>
    <p:sldId id="652" r:id="rId29"/>
    <p:sldId id="714" r:id="rId30"/>
    <p:sldId id="719" r:id="rId31"/>
    <p:sldId id="720" r:id="rId32"/>
    <p:sldId id="721" r:id="rId33"/>
    <p:sldId id="660" r:id="rId34"/>
    <p:sldId id="670" r:id="rId35"/>
    <p:sldId id="707" r:id="rId36"/>
    <p:sldId id="669" r:id="rId37"/>
    <p:sldId id="718" r:id="rId38"/>
    <p:sldId id="739" r:id="rId39"/>
    <p:sldId id="728" r:id="rId40"/>
    <p:sldId id="729" r:id="rId41"/>
    <p:sldId id="640" r:id="rId42"/>
    <p:sldId id="701" r:id="rId43"/>
    <p:sldId id="716" r:id="rId4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000099"/>
    <a:srgbClr val="0066CC"/>
    <a:srgbClr val="FFFF66"/>
    <a:srgbClr val="EAEAEA"/>
    <a:srgbClr val="3366CC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3" autoAdjust="0"/>
    <p:restoredTop sz="97403" autoAdjust="0"/>
  </p:normalViewPr>
  <p:slideViewPr>
    <p:cSldViewPr>
      <p:cViewPr>
        <p:scale>
          <a:sx n="65" d="100"/>
          <a:sy n="65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864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B982D1-6ED6-473B-B307-03B5C8307F3B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5CF96DD8-021A-4E19-8C0D-A1B5F96782D8}">
      <dgm:prSet phldrT="[文本]" custT="1"/>
      <dgm:spPr/>
      <dgm:t>
        <a:bodyPr lIns="0" tIns="0" rIns="0" bIns="0"/>
        <a:lstStyle/>
        <a:p>
          <a:r>
            <a:rPr lang="zh-CN" altLang="en-US" sz="2400" b="1" dirty="0" smtClean="0">
              <a:solidFill>
                <a:srgbClr val="FF0000"/>
              </a:solidFill>
            </a:rPr>
            <a:t>准确性</a:t>
          </a:r>
          <a:endParaRPr lang="zh-CN" altLang="en-US" sz="2400" b="1" dirty="0">
            <a:solidFill>
              <a:srgbClr val="FF0000"/>
            </a:solidFill>
          </a:endParaRPr>
        </a:p>
      </dgm:t>
    </dgm:pt>
    <dgm:pt modelId="{BB22A60D-8135-4A1B-BF02-E062B85C4DC7}" type="parTrans" cxnId="{367D7C26-A4F3-4E45-88B2-5A685B99D6C9}">
      <dgm:prSet/>
      <dgm:spPr/>
      <dgm:t>
        <a:bodyPr/>
        <a:lstStyle/>
        <a:p>
          <a:endParaRPr lang="zh-CN" altLang="en-US"/>
        </a:p>
      </dgm:t>
    </dgm:pt>
    <dgm:pt modelId="{78AD9CAE-29E2-4C03-9F82-3AC6C75BA4B4}" type="sibTrans" cxnId="{367D7C26-A4F3-4E45-88B2-5A685B99D6C9}">
      <dgm:prSet/>
      <dgm:spPr/>
      <dgm:t>
        <a:bodyPr/>
        <a:lstStyle/>
        <a:p>
          <a:endParaRPr lang="zh-CN" altLang="en-US"/>
        </a:p>
      </dgm:t>
    </dgm:pt>
    <dgm:pt modelId="{68859B8F-6C50-4599-99E1-FF261758F310}">
      <dgm:prSet phldrT="[文本]" custT="1"/>
      <dgm:spPr/>
      <dgm:t>
        <a:bodyPr/>
        <a:lstStyle/>
        <a:p>
          <a:r>
            <a:rPr lang="zh-CN" altLang="en-US" sz="2400" b="1" dirty="0" smtClean="0">
              <a:solidFill>
                <a:srgbClr val="FF0000"/>
              </a:solidFill>
            </a:rPr>
            <a:t>高效性</a:t>
          </a:r>
          <a:endParaRPr lang="zh-CN" altLang="en-US" sz="3200" b="1" dirty="0">
            <a:solidFill>
              <a:srgbClr val="FF0000"/>
            </a:solidFill>
          </a:endParaRPr>
        </a:p>
      </dgm:t>
    </dgm:pt>
    <dgm:pt modelId="{E6AE4C78-4D32-4C6A-BB77-75039A7B656F}" type="parTrans" cxnId="{1B727F08-720F-425D-AC99-D01F00EBDAD6}">
      <dgm:prSet/>
      <dgm:spPr/>
      <dgm:t>
        <a:bodyPr/>
        <a:lstStyle/>
        <a:p>
          <a:endParaRPr lang="zh-CN" altLang="en-US"/>
        </a:p>
      </dgm:t>
    </dgm:pt>
    <dgm:pt modelId="{1FDA239B-5DE9-456D-8726-BCF984D2A6C4}" type="sibTrans" cxnId="{1B727F08-720F-425D-AC99-D01F00EBDAD6}">
      <dgm:prSet/>
      <dgm:spPr/>
      <dgm:t>
        <a:bodyPr/>
        <a:lstStyle/>
        <a:p>
          <a:endParaRPr lang="zh-CN" altLang="en-US"/>
        </a:p>
      </dgm:t>
    </dgm:pt>
    <dgm:pt modelId="{B8728676-21F2-4D2A-98F0-AF480818B640}">
      <dgm:prSet phldrT="[文本]" custT="1"/>
      <dgm:spPr/>
      <dgm:t>
        <a:bodyPr lIns="0" tIns="0" rIns="0" bIns="0"/>
        <a:lstStyle/>
        <a:p>
          <a:r>
            <a:rPr lang="zh-CN" altLang="en-US" sz="2400" b="1" dirty="0" smtClean="0">
              <a:solidFill>
                <a:srgbClr val="FF0000"/>
              </a:solidFill>
            </a:rPr>
            <a:t>友好性</a:t>
          </a:r>
        </a:p>
      </dgm:t>
    </dgm:pt>
    <dgm:pt modelId="{4B586BC2-F39B-4C27-9CDD-19D4EFDCFABC}" type="parTrans" cxnId="{82A0F3D3-04CC-431B-89EA-781A154A5CBD}">
      <dgm:prSet/>
      <dgm:spPr/>
      <dgm:t>
        <a:bodyPr/>
        <a:lstStyle/>
        <a:p>
          <a:endParaRPr lang="zh-CN" altLang="en-US"/>
        </a:p>
      </dgm:t>
    </dgm:pt>
    <dgm:pt modelId="{97BA1A96-DB95-4245-B30C-1E753F93F9C1}" type="sibTrans" cxnId="{82A0F3D3-04CC-431B-89EA-781A154A5CBD}">
      <dgm:prSet/>
      <dgm:spPr/>
      <dgm:t>
        <a:bodyPr/>
        <a:lstStyle/>
        <a:p>
          <a:endParaRPr lang="zh-CN" altLang="en-US"/>
        </a:p>
      </dgm:t>
    </dgm:pt>
    <dgm:pt modelId="{8D934E6C-401B-41FC-A3FE-D7AD0F5A20F3}" type="pres">
      <dgm:prSet presAssocID="{9AB982D1-6ED6-473B-B307-03B5C8307F3B}" presName="compositeShape" presStyleCnt="0">
        <dgm:presLayoutVars>
          <dgm:chMax val="7"/>
          <dgm:dir/>
          <dgm:resizeHandles val="exact"/>
        </dgm:presLayoutVars>
      </dgm:prSet>
      <dgm:spPr/>
    </dgm:pt>
    <dgm:pt modelId="{67222F96-6B5C-42CE-A44A-BF1EF64C1251}" type="pres">
      <dgm:prSet presAssocID="{9AB982D1-6ED6-473B-B307-03B5C8307F3B}" presName="wedge1" presStyleLbl="node1" presStyleIdx="0" presStyleCnt="3" custLinFactNeighborX="-3216" custLinFactNeighborY="716"/>
      <dgm:spPr/>
      <dgm:t>
        <a:bodyPr/>
        <a:lstStyle/>
        <a:p>
          <a:endParaRPr lang="zh-CN" altLang="en-US"/>
        </a:p>
      </dgm:t>
    </dgm:pt>
    <dgm:pt modelId="{D0860409-B568-4801-B393-E33F9EBA98A2}" type="pres">
      <dgm:prSet presAssocID="{9AB982D1-6ED6-473B-B307-03B5C8307F3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8FC2DC-4C6C-4202-B578-847F3969F2CE}" type="pres">
      <dgm:prSet presAssocID="{9AB982D1-6ED6-473B-B307-03B5C8307F3B}" presName="wedge2" presStyleLbl="node1" presStyleIdx="1" presStyleCnt="3" custLinFactNeighborX="1511" custLinFactNeighborY="-2301"/>
      <dgm:spPr/>
      <dgm:t>
        <a:bodyPr/>
        <a:lstStyle/>
        <a:p>
          <a:endParaRPr lang="zh-CN" altLang="en-US"/>
        </a:p>
      </dgm:t>
    </dgm:pt>
    <dgm:pt modelId="{5CCFEA56-54A6-4BB0-92C9-95FB300E48A3}" type="pres">
      <dgm:prSet presAssocID="{9AB982D1-6ED6-473B-B307-03B5C8307F3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922C78-D3B8-4AEA-910E-BEFD23942217}" type="pres">
      <dgm:prSet presAssocID="{9AB982D1-6ED6-473B-B307-03B5C8307F3B}" presName="wedge3" presStyleLbl="node1" presStyleIdx="2" presStyleCnt="3" custLinFactNeighborX="1511" custLinFactNeighborY="-2301"/>
      <dgm:spPr/>
      <dgm:t>
        <a:bodyPr/>
        <a:lstStyle/>
        <a:p>
          <a:endParaRPr lang="zh-CN" altLang="en-US"/>
        </a:p>
      </dgm:t>
    </dgm:pt>
    <dgm:pt modelId="{B94740DE-01D5-4BC3-A037-D9A56A4EE735}" type="pres">
      <dgm:prSet presAssocID="{9AB982D1-6ED6-473B-B307-03B5C8307F3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6C5DBCC-0C16-4929-8F45-1BF747E9E677}" type="presOf" srcId="{68859B8F-6C50-4599-99E1-FF261758F310}" destId="{D58FC2DC-4C6C-4202-B578-847F3969F2CE}" srcOrd="0" destOrd="0" presId="urn:microsoft.com/office/officeart/2005/8/layout/chart3"/>
    <dgm:cxn modelId="{82A0F3D3-04CC-431B-89EA-781A154A5CBD}" srcId="{9AB982D1-6ED6-473B-B307-03B5C8307F3B}" destId="{B8728676-21F2-4D2A-98F0-AF480818B640}" srcOrd="2" destOrd="0" parTransId="{4B586BC2-F39B-4C27-9CDD-19D4EFDCFABC}" sibTransId="{97BA1A96-DB95-4245-B30C-1E753F93F9C1}"/>
    <dgm:cxn modelId="{367D7C26-A4F3-4E45-88B2-5A685B99D6C9}" srcId="{9AB982D1-6ED6-473B-B307-03B5C8307F3B}" destId="{5CF96DD8-021A-4E19-8C0D-A1B5F96782D8}" srcOrd="0" destOrd="0" parTransId="{BB22A60D-8135-4A1B-BF02-E062B85C4DC7}" sibTransId="{78AD9CAE-29E2-4C03-9F82-3AC6C75BA4B4}"/>
    <dgm:cxn modelId="{1B727F08-720F-425D-AC99-D01F00EBDAD6}" srcId="{9AB982D1-6ED6-473B-B307-03B5C8307F3B}" destId="{68859B8F-6C50-4599-99E1-FF261758F310}" srcOrd="1" destOrd="0" parTransId="{E6AE4C78-4D32-4C6A-BB77-75039A7B656F}" sibTransId="{1FDA239B-5DE9-456D-8726-BCF984D2A6C4}"/>
    <dgm:cxn modelId="{0A6DD29B-3D25-4DCA-80FB-E51884BD9E75}" type="presOf" srcId="{5CF96DD8-021A-4E19-8C0D-A1B5F96782D8}" destId="{D0860409-B568-4801-B393-E33F9EBA98A2}" srcOrd="1" destOrd="0" presId="urn:microsoft.com/office/officeart/2005/8/layout/chart3"/>
    <dgm:cxn modelId="{9970C8E7-20E3-4EF1-91A2-E1E90ACE784F}" type="presOf" srcId="{9AB982D1-6ED6-473B-B307-03B5C8307F3B}" destId="{8D934E6C-401B-41FC-A3FE-D7AD0F5A20F3}" srcOrd="0" destOrd="0" presId="urn:microsoft.com/office/officeart/2005/8/layout/chart3"/>
    <dgm:cxn modelId="{BF81216E-E810-4193-B654-2A0F7A6A8BA1}" type="presOf" srcId="{B8728676-21F2-4D2A-98F0-AF480818B640}" destId="{B94740DE-01D5-4BC3-A037-D9A56A4EE735}" srcOrd="1" destOrd="0" presId="urn:microsoft.com/office/officeart/2005/8/layout/chart3"/>
    <dgm:cxn modelId="{F0EFA58B-D9D1-4163-8DF2-7A0C67159D0E}" type="presOf" srcId="{B8728676-21F2-4D2A-98F0-AF480818B640}" destId="{36922C78-D3B8-4AEA-910E-BEFD23942217}" srcOrd="0" destOrd="0" presId="urn:microsoft.com/office/officeart/2005/8/layout/chart3"/>
    <dgm:cxn modelId="{923F81B8-AE4F-48E0-95D6-D7465221F714}" type="presOf" srcId="{5CF96DD8-021A-4E19-8C0D-A1B5F96782D8}" destId="{67222F96-6B5C-42CE-A44A-BF1EF64C1251}" srcOrd="0" destOrd="0" presId="urn:microsoft.com/office/officeart/2005/8/layout/chart3"/>
    <dgm:cxn modelId="{C933D8CA-1A53-47C8-8653-1B5EBCC1B426}" type="presOf" srcId="{68859B8F-6C50-4599-99E1-FF261758F310}" destId="{5CCFEA56-54A6-4BB0-92C9-95FB300E48A3}" srcOrd="1" destOrd="0" presId="urn:microsoft.com/office/officeart/2005/8/layout/chart3"/>
    <dgm:cxn modelId="{1D46EAD1-0F0C-4C5E-B7D0-B0B6FF697747}" type="presParOf" srcId="{8D934E6C-401B-41FC-A3FE-D7AD0F5A20F3}" destId="{67222F96-6B5C-42CE-A44A-BF1EF64C1251}" srcOrd="0" destOrd="0" presId="urn:microsoft.com/office/officeart/2005/8/layout/chart3"/>
    <dgm:cxn modelId="{83B231B4-ECB8-4596-B0D3-E38B17E04D16}" type="presParOf" srcId="{8D934E6C-401B-41FC-A3FE-D7AD0F5A20F3}" destId="{D0860409-B568-4801-B393-E33F9EBA98A2}" srcOrd="1" destOrd="0" presId="urn:microsoft.com/office/officeart/2005/8/layout/chart3"/>
    <dgm:cxn modelId="{373D8A55-AC61-473B-88A0-619BCD732706}" type="presParOf" srcId="{8D934E6C-401B-41FC-A3FE-D7AD0F5A20F3}" destId="{D58FC2DC-4C6C-4202-B578-847F3969F2CE}" srcOrd="2" destOrd="0" presId="urn:microsoft.com/office/officeart/2005/8/layout/chart3"/>
    <dgm:cxn modelId="{0E8D5F3F-E02D-45A2-8200-368F72A86989}" type="presParOf" srcId="{8D934E6C-401B-41FC-A3FE-D7AD0F5A20F3}" destId="{5CCFEA56-54A6-4BB0-92C9-95FB300E48A3}" srcOrd="3" destOrd="0" presId="urn:microsoft.com/office/officeart/2005/8/layout/chart3"/>
    <dgm:cxn modelId="{2C6206FB-4695-47BD-A505-3C8FFCFDEF00}" type="presParOf" srcId="{8D934E6C-401B-41FC-A3FE-D7AD0F5A20F3}" destId="{36922C78-D3B8-4AEA-910E-BEFD23942217}" srcOrd="4" destOrd="0" presId="urn:microsoft.com/office/officeart/2005/8/layout/chart3"/>
    <dgm:cxn modelId="{BCC1BE31-732F-409B-8490-18EB20A7E040}" type="presParOf" srcId="{8D934E6C-401B-41FC-A3FE-D7AD0F5A20F3}" destId="{B94740DE-01D5-4BC3-A037-D9A56A4EE735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222F96-6B5C-42CE-A44A-BF1EF64C1251}">
      <dsp:nvSpPr>
        <dsp:cNvPr id="0" name=""/>
        <dsp:cNvSpPr/>
      </dsp:nvSpPr>
      <dsp:spPr>
        <a:xfrm>
          <a:off x="328360" y="217038"/>
          <a:ext cx="2479955" cy="2479955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rgbClr val="FF0000"/>
              </a:solidFill>
            </a:rPr>
            <a:t>准确性</a:t>
          </a:r>
          <a:endParaRPr lang="zh-CN" altLang="en-US" sz="2400" b="1" kern="1200" dirty="0">
            <a:solidFill>
              <a:srgbClr val="FF0000"/>
            </a:solidFill>
          </a:endParaRPr>
        </a:p>
      </dsp:txBody>
      <dsp:txXfrm>
        <a:off x="1676688" y="674649"/>
        <a:ext cx="841413" cy="826651"/>
      </dsp:txXfrm>
    </dsp:sp>
    <dsp:sp modelId="{D58FC2DC-4C6C-4202-B578-847F3969F2CE}">
      <dsp:nvSpPr>
        <dsp:cNvPr id="0" name=""/>
        <dsp:cNvSpPr/>
      </dsp:nvSpPr>
      <dsp:spPr>
        <a:xfrm>
          <a:off x="317751" y="216026"/>
          <a:ext cx="2479955" cy="2479955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rgbClr val="FF0000"/>
              </a:solidFill>
            </a:rPr>
            <a:t>高效性</a:t>
          </a:r>
          <a:endParaRPr lang="zh-CN" altLang="en-US" sz="3200" b="1" kern="1200" dirty="0">
            <a:solidFill>
              <a:srgbClr val="FF0000"/>
            </a:solidFill>
          </a:endParaRPr>
        </a:p>
      </dsp:txBody>
      <dsp:txXfrm>
        <a:off x="996787" y="1780760"/>
        <a:ext cx="1121884" cy="767605"/>
      </dsp:txXfrm>
    </dsp:sp>
    <dsp:sp modelId="{36922C78-D3B8-4AEA-910E-BEFD23942217}">
      <dsp:nvSpPr>
        <dsp:cNvPr id="0" name=""/>
        <dsp:cNvSpPr/>
      </dsp:nvSpPr>
      <dsp:spPr>
        <a:xfrm>
          <a:off x="317751" y="216026"/>
          <a:ext cx="2479955" cy="2479955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rgbClr val="FF0000"/>
              </a:solidFill>
            </a:rPr>
            <a:t>友好性</a:t>
          </a:r>
        </a:p>
      </dsp:txBody>
      <dsp:txXfrm>
        <a:off x="583461" y="703160"/>
        <a:ext cx="841413" cy="826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EC65EB90-AE42-4056-B0B4-9D6DAF6E001B}" type="datetimeFigureOut">
              <a:rPr lang="zh-CN" altLang="en-US"/>
              <a:pPr>
                <a:defRPr/>
              </a:pPr>
              <a:t>2014/11/29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607E964A-FC2B-474E-9469-BA4114D81A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2302235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005BF69-F17E-4B8A-A570-6946DCBE2A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72148821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50180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charset="0"/>
              <a:ea typeface="宋体" charset="-122"/>
            </a:endParaRPr>
          </a:p>
        </p:txBody>
      </p:sp>
      <p:sp>
        <p:nvSpPr>
          <p:cNvPr id="50181" name="页脚占位符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charset="0"/>
              <a:ea typeface="宋体" charset="-122"/>
            </a:endParaRPr>
          </a:p>
        </p:txBody>
      </p:sp>
      <p:sp>
        <p:nvSpPr>
          <p:cNvPr id="50182" name="灯片编号占位符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771C34-D08D-423F-AAA6-3B0E22424865}" type="slidenum">
              <a:rPr lang="en-US" altLang="zh-CN" smtClean="0">
                <a:latin typeface="Arial" charset="0"/>
                <a:ea typeface="宋体" charset="-122"/>
              </a:rPr>
              <a:pPr/>
              <a:t>1</a:t>
            </a:fld>
            <a:endParaRPr lang="en-US" altLang="zh-CN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780740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Mark, a driver in the U.S. who wants to go from Irvine to Riverside in California .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Then the task is to choose the correct route, and whether the route is convenient depends on the requirements and constraints of Mark.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912361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1200" b="1" dirty="0" smtClean="0"/>
              <a:t>Yelp</a:t>
            </a:r>
            <a:r>
              <a:rPr lang="zh-CN" altLang="en-US" sz="1200" dirty="0" smtClean="0"/>
              <a:t>躺着中枪，股价大跌</a:t>
            </a:r>
            <a:r>
              <a:rPr lang="en-US" altLang="zh-CN" sz="1200" dirty="0" smtClean="0"/>
              <a:t>7%</a:t>
            </a:r>
            <a:r>
              <a:rPr lang="zh-CN" altLang="en-US" sz="1200" dirty="0" smtClean="0"/>
              <a:t>；</a:t>
            </a:r>
            <a:endParaRPr lang="en-US" altLang="zh-CN" sz="1200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1. Query the person.name index to find the row in person table with the name Alberto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Pepe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." [O(log2n)]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2. Given the person row returned by the index, get the identifier for that row.[O(1)]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3. Query the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friend.person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 a index to find all the rows in friend with the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identier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 from previous. [O(log2x) : x&lt;&lt;m]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4. Given each of the k rows returned, get the person b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identier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 for those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rows. [O(k)]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5. For each k friend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identiers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, query the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person.identifier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 index for the row with friend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identier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. [O(k log2n)]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6. Given the k person rows, get the name value for those rows. [O(k)]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1. Query the vertex.name index to find all the vertices in G with the name Alberto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Pepe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. [O(log2n)]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2. Given the vertex returned, get the k friend edges emanating from this vertex. [O(k + x)]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3. Given the k friend edges retrieved, get the k vertices on the heads of those edges. [O(k)]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4. Given these k vertices, get the k name properties of these vertices. [O(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ky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rPr>
              <a:t>)]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dirty="0" smtClean="0"/>
              <a:t>《</a:t>
            </a:r>
            <a:r>
              <a:rPr lang="zh-CN" altLang="en-US" sz="1200" u="sng" dirty="0" smtClean="0">
                <a:solidFill>
                  <a:srgbClr val="000099"/>
                </a:solidFill>
              </a:rPr>
              <a:t>福布斯</a:t>
            </a:r>
            <a:r>
              <a:rPr lang="en-US" altLang="zh-CN" sz="1200" dirty="0" smtClean="0"/>
              <a:t>》</a:t>
            </a:r>
            <a:r>
              <a:rPr lang="zh-CN" altLang="en-US" sz="1200" dirty="0" smtClean="0"/>
              <a:t>日前评选出十位最年轻的亿万富翁，</a:t>
            </a:r>
            <a:r>
              <a:rPr lang="en-US" altLang="zh-CN" sz="1200" dirty="0" smtClean="0"/>
              <a:t>26</a:t>
            </a:r>
            <a:r>
              <a:rPr lang="zh-CN" altLang="en-US" sz="1200" dirty="0" smtClean="0"/>
              <a:t>岁的马克</a:t>
            </a:r>
            <a:r>
              <a:rPr lang="en-US" altLang="zh-CN" sz="1200" dirty="0" smtClean="0"/>
              <a:t>-</a:t>
            </a:r>
            <a:r>
              <a:rPr lang="zh-CN" altLang="en-US" sz="1200" dirty="0" smtClean="0"/>
              <a:t>扎克伯格以</a:t>
            </a:r>
            <a:r>
              <a:rPr lang="en-US" altLang="zh-CN" sz="1200" dirty="0" smtClean="0"/>
              <a:t>69</a:t>
            </a:r>
            <a:r>
              <a:rPr lang="zh-CN" altLang="en-US" sz="1200" dirty="0" smtClean="0"/>
              <a:t>亿美元的身价排在首位，他也因此成为世界上最年轻的亿万富翁。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移动互联网的发展：</a:t>
            </a:r>
            <a:endParaRPr lang="en-US" altLang="zh-CN" dirty="0" smtClean="0"/>
          </a:p>
          <a:p>
            <a:r>
              <a:rPr lang="zh-CN" altLang="en-US" dirty="0" smtClean="0"/>
              <a:t>在</a:t>
            </a:r>
            <a:r>
              <a:rPr lang="en-US" altLang="zh-CN" dirty="0" smtClean="0"/>
              <a:t>Android2.3 gingerbread</a:t>
            </a:r>
            <a:r>
              <a:rPr lang="zh-CN" altLang="en-US" dirty="0" smtClean="0"/>
              <a:t>系统中，</a:t>
            </a:r>
            <a:r>
              <a:rPr lang="en-US" altLang="zh-CN" dirty="0" err="1" smtClean="0"/>
              <a:t>google</a:t>
            </a:r>
            <a:r>
              <a:rPr lang="zh-CN" altLang="en-US" dirty="0" smtClean="0"/>
              <a:t>提供了</a:t>
            </a:r>
            <a:r>
              <a:rPr lang="en-US" altLang="zh-CN" dirty="0" smtClean="0"/>
              <a:t>11</a:t>
            </a:r>
            <a:r>
              <a:rPr lang="zh-CN" altLang="en-US" dirty="0" smtClean="0"/>
              <a:t>种传感器</a:t>
            </a:r>
            <a:r>
              <a:rPr lang="en-US" altLang="zh-CN" dirty="0" smtClean="0"/>
              <a:t>: </a:t>
            </a:r>
            <a:r>
              <a:rPr lang="zh-CN" altLang="en-US" dirty="0" smtClean="0"/>
              <a:t>加速度、磁力、方向、陀螺仪、光线感应、压力、温度、接近、重力、线性加速度、旋转矢量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BF69-F17E-4B8A-A570-6946DCBE2A89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97F5B-A7A0-455E-AFEC-08D381AFF3ED}" type="slidenum">
              <a:rPr lang="zh-CN" altLang="en-US"/>
              <a:pPr>
                <a:defRPr/>
              </a:pPr>
              <a:t>‹#›</a:t>
            </a:fld>
            <a:fld id="{23F7DC37-F9EB-4ABE-BCCC-12D9E07B9D4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428625" y="857250"/>
            <a:ext cx="8215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358246" cy="79690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000108"/>
            <a:ext cx="8501122" cy="5429288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Unicode MS" pitchFamily="34" charset="-122"/>
              </a:defRPr>
            </a:lvl1pPr>
            <a:lvl2pPr>
              <a:defRPr sz="2400" baseline="0">
                <a:latin typeface="Arial Unicode MS" pitchFamily="34" charset="-122"/>
              </a:defRPr>
            </a:lvl2pPr>
            <a:lvl3pPr>
              <a:buFont typeface="Wingdings" pitchFamily="2" charset="2"/>
              <a:buChar char="ü"/>
              <a:defRPr sz="1600" baseline="0">
                <a:latin typeface="Arial Unicode MS" pitchFamily="34" charset="-122"/>
              </a:defRPr>
            </a:lvl3pPr>
            <a:lvl4pPr>
              <a:defRPr baseline="0">
                <a:latin typeface="Arial Unicode MS" pitchFamily="34" charset="-122"/>
              </a:defRPr>
            </a:lvl4pPr>
            <a:lvl5pPr>
              <a:defRPr baseline="0">
                <a:latin typeface="Arial Unicode MS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6929438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24E6-15A8-4E74-8987-281A30D56C8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A14C4F-C11C-4266-926C-EC342BB6FCA4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标题占位符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4" name="文本占位符 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pic>
        <p:nvPicPr>
          <p:cNvPr id="8" name="图片 7" descr="Logo_Small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732170" y="35551"/>
            <a:ext cx="376334" cy="2971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wmf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wmf"/><Relationship Id="rId9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7.wmf"/><Relationship Id="rId7" Type="http://schemas.openxmlformats.org/officeDocument/2006/relationships/diagramLayout" Target="../diagrams/layout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29.jpeg"/><Relationship Id="rId10" Type="http://schemas.microsoft.com/office/2007/relationships/diagramDrawing" Target="../diagrams/drawing1.xml"/><Relationship Id="rId4" Type="http://schemas.openxmlformats.org/officeDocument/2006/relationships/image" Target="../media/image28.wmf"/><Relationship Id="rId9" Type="http://schemas.openxmlformats.org/officeDocument/2006/relationships/diagramColors" Target="../diagrams/colors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3.png"/><Relationship Id="rId7" Type="http://schemas.openxmlformats.org/officeDocument/2006/relationships/image" Target="../media/image6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mashuai@buaa.edu.cn" TargetMode="External"/><Relationship Id="rId2" Type="http://schemas.openxmlformats.org/officeDocument/2006/relationships/hyperlink" Target="http://mashuai.buaa.edu.c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4"/>
          <p:cNvSpPr>
            <a:spLocks noChangeArrowheads="1"/>
          </p:cNvSpPr>
          <p:nvPr/>
        </p:nvSpPr>
        <p:spPr bwMode="auto">
          <a:xfrm>
            <a:off x="539552" y="4379367"/>
            <a:ext cx="835292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2800" b="1" dirty="0" smtClean="0">
                <a:solidFill>
                  <a:srgbClr val="000099"/>
                </a:solidFill>
                <a:latin typeface="+mn-lt"/>
                <a:ea typeface="+mn-ea"/>
              </a:rPr>
              <a:t>马 帅</a:t>
            </a:r>
            <a:endParaRPr lang="en-US" altLang="zh-CN" sz="2800" b="1" dirty="0" smtClean="0">
              <a:solidFill>
                <a:srgbClr val="000099"/>
              </a:solidFill>
              <a:latin typeface="+mn-lt"/>
              <a:ea typeface="+mn-ea"/>
            </a:endParaRPr>
          </a:p>
        </p:txBody>
      </p:sp>
      <p:sp>
        <p:nvSpPr>
          <p:cNvPr id="15363" name="Rectangle 15"/>
          <p:cNvSpPr>
            <a:spLocks noRot="1" noChangeArrowheads="1"/>
          </p:cNvSpPr>
          <p:nvPr/>
        </p:nvSpPr>
        <p:spPr bwMode="auto">
          <a:xfrm>
            <a:off x="107504" y="404664"/>
            <a:ext cx="8964488" cy="183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40000"/>
              </a:lnSpc>
            </a:pPr>
            <a:r>
              <a:rPr lang="zh-CN" altLang="en-US" sz="4400" b="1" dirty="0" smtClean="0">
                <a:solidFill>
                  <a:srgbClr val="000099"/>
                </a:solidFill>
                <a:latin typeface="+mn-ea"/>
                <a:ea typeface="+mn-ea"/>
              </a:rPr>
              <a:t>大图搜索：挑战性与相关技术</a:t>
            </a:r>
            <a:endParaRPr lang="en-US" altLang="zh-CN" sz="4400" b="1" dirty="0" smtClean="0">
              <a:solidFill>
                <a:srgbClr val="000099"/>
              </a:solidFill>
              <a:latin typeface="+mn-ea"/>
              <a:ea typeface="+mn-ea"/>
            </a:endParaRPr>
          </a:p>
          <a:p>
            <a:pPr algn="ctr">
              <a:lnSpc>
                <a:spcPct val="140000"/>
              </a:lnSpc>
            </a:pPr>
            <a:r>
              <a:rPr lang="en-US" altLang="zh-CN" sz="2800" b="1" dirty="0" smtClean="0">
                <a:solidFill>
                  <a:srgbClr val="000099"/>
                </a:solidFill>
                <a:latin typeface="+mj-lt"/>
                <a:ea typeface="黑体" pitchFamily="2" charset="-122"/>
              </a:rPr>
              <a:t>(Big Graph Search: Challenges and Techniques)</a:t>
            </a:r>
            <a:endParaRPr lang="zh-CN" altLang="en-US" sz="2800" b="1" dirty="0">
              <a:solidFill>
                <a:srgbClr val="000099"/>
              </a:solidFill>
              <a:latin typeface="+mj-lt"/>
              <a:ea typeface="黑体" pitchFamily="2" charset="-122"/>
            </a:endParaRPr>
          </a:p>
        </p:txBody>
      </p:sp>
      <p:pic>
        <p:nvPicPr>
          <p:cNvPr id="15364" name="Picture 23" descr="201009141738210957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beihang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5229200"/>
            <a:ext cx="4427099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285720" y="2776108"/>
            <a:ext cx="8358246" cy="1805020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zh-CN" altLang="en-US" sz="40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为什么需要图搜索</a:t>
            </a:r>
            <a:r>
              <a:rPr lang="en-US" altLang="zh-CN" sz="40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?</a:t>
            </a:r>
            <a:endParaRPr kumimoji="0" lang="en-US" altLang="zh-CN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Graph Search, Why Bother?)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The need for a Social Search Engine</a:t>
            </a:r>
            <a:endParaRPr lang="en-US" altLang="zh-CN" sz="3600" b="1" dirty="0">
              <a:solidFill>
                <a:srgbClr val="C00000"/>
              </a:solidFill>
              <a:latin typeface="Arial Unicode MS" pitchFamily="34" charset="-122"/>
              <a:ea typeface="黑体" pitchFamily="49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43000" y="2780928"/>
            <a:ext cx="9001000" cy="1584176"/>
          </a:xfrm>
        </p:spPr>
        <p:txBody>
          <a:bodyPr/>
          <a:lstStyle/>
          <a:p>
            <a:r>
              <a:rPr lang="zh-CN" altLang="en-US" sz="2000" b="1" dirty="0" smtClean="0">
                <a:solidFill>
                  <a:srgbClr val="000099"/>
                </a:solidFill>
                <a:latin typeface="Arial Unicode MS" pitchFamily="34" charset="-122"/>
                <a:ea typeface="黑体" pitchFamily="49" charset="-122"/>
              </a:rPr>
              <a:t>文件系统</a:t>
            </a:r>
            <a:r>
              <a:rPr lang="en-US" altLang="zh-CN" sz="2000" b="1" dirty="0" smtClean="0">
                <a:solidFill>
                  <a:srgbClr val="000099"/>
                </a:solidFill>
                <a:latin typeface="Arial Unicode MS" pitchFamily="34" charset="-122"/>
                <a:ea typeface="黑体" pitchFamily="49" charset="-122"/>
              </a:rPr>
              <a:t> </a:t>
            </a:r>
            <a:r>
              <a:rPr lang="en-US" altLang="zh-CN" sz="2000" dirty="0" smtClean="0">
                <a:latin typeface="Arial Unicode MS" pitchFamily="34" charset="-122"/>
                <a:ea typeface="黑体" pitchFamily="49" charset="-122"/>
              </a:rPr>
              <a:t>– </a:t>
            </a:r>
            <a:r>
              <a:rPr lang="en-US" altLang="zh-CN" sz="2000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1960</a:t>
            </a:r>
            <a:r>
              <a:rPr lang="zh-CN" altLang="en-US" sz="2000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年代</a:t>
            </a:r>
            <a:r>
              <a:rPr lang="zh-CN" altLang="en-US" sz="2000" dirty="0" smtClean="0">
                <a:latin typeface="Arial Unicode MS" pitchFamily="34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latin typeface="Arial Unicode MS" pitchFamily="34" charset="-122"/>
                <a:ea typeface="黑体" pitchFamily="49" charset="-122"/>
              </a:rPr>
              <a:t> </a:t>
            </a:r>
            <a:r>
              <a:rPr lang="zh-CN" altLang="en-US" sz="2000" dirty="0" smtClean="0">
                <a:latin typeface="Arial Unicode MS" pitchFamily="34" charset="-122"/>
                <a:ea typeface="黑体" pitchFamily="49" charset="-122"/>
              </a:rPr>
              <a:t>非常简单的搜索功能</a:t>
            </a:r>
            <a:endParaRPr lang="en-US" altLang="zh-CN" sz="2000" dirty="0" smtClean="0">
              <a:latin typeface="Arial Unicode MS" pitchFamily="34" charset="-122"/>
              <a:ea typeface="黑体" pitchFamily="49" charset="-122"/>
            </a:endParaRPr>
          </a:p>
          <a:p>
            <a:r>
              <a:rPr lang="zh-CN" altLang="en-US" sz="2000" b="1" dirty="0" smtClean="0">
                <a:solidFill>
                  <a:srgbClr val="000099"/>
                </a:solidFill>
                <a:latin typeface="Arial Unicode MS" pitchFamily="34" charset="-122"/>
                <a:ea typeface="黑体" pitchFamily="49" charset="-122"/>
              </a:rPr>
              <a:t>数据库</a:t>
            </a:r>
            <a:r>
              <a:rPr lang="en-US" altLang="zh-CN" sz="2000" dirty="0" smtClean="0">
                <a:latin typeface="Arial Unicode MS" pitchFamily="34" charset="-122"/>
                <a:ea typeface="黑体" pitchFamily="49" charset="-122"/>
              </a:rPr>
              <a:t>     -  </a:t>
            </a:r>
            <a:r>
              <a:rPr lang="en-US" altLang="zh-CN" sz="2000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1960</a:t>
            </a:r>
            <a:r>
              <a:rPr lang="zh-CN" altLang="en-US" sz="2000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中期</a:t>
            </a:r>
            <a:r>
              <a:rPr lang="zh-CN" altLang="en-US" sz="2000" dirty="0" smtClean="0">
                <a:latin typeface="Arial Unicode MS" pitchFamily="34" charset="-122"/>
                <a:ea typeface="黑体" pitchFamily="49" charset="-122"/>
              </a:rPr>
              <a:t>：</a:t>
            </a:r>
            <a:r>
              <a:rPr lang="en-US" altLang="zh-CN" sz="2000" dirty="0" smtClean="0">
                <a:latin typeface="Arial Unicode MS" pitchFamily="34" charset="-122"/>
                <a:ea typeface="黑体" pitchFamily="49" charset="-122"/>
              </a:rPr>
              <a:t>SQL</a:t>
            </a:r>
            <a:r>
              <a:rPr lang="zh-CN" altLang="en-US" sz="2000" dirty="0" smtClean="0">
                <a:latin typeface="Arial Unicode MS" pitchFamily="34" charset="-122"/>
                <a:ea typeface="黑体" pitchFamily="49" charset="-122"/>
              </a:rPr>
              <a:t>查询语言</a:t>
            </a:r>
            <a:endParaRPr lang="en-US" altLang="zh-CN" sz="2000" dirty="0" smtClean="0">
              <a:latin typeface="Arial Unicode MS" pitchFamily="34" charset="-122"/>
              <a:ea typeface="黑体" pitchFamily="49" charset="-122"/>
            </a:endParaRPr>
          </a:p>
          <a:p>
            <a:r>
              <a:rPr lang="zh-CN" altLang="en-US" sz="2000" b="1" dirty="0" smtClean="0">
                <a:solidFill>
                  <a:srgbClr val="000099"/>
                </a:solidFill>
                <a:latin typeface="Arial Unicode MS" pitchFamily="34" charset="-122"/>
                <a:ea typeface="黑体" pitchFamily="49" charset="-122"/>
              </a:rPr>
              <a:t>互联网</a:t>
            </a:r>
            <a:r>
              <a:rPr lang="en-US" altLang="zh-CN" sz="2000" b="1" dirty="0" smtClean="0">
                <a:solidFill>
                  <a:srgbClr val="000099"/>
                </a:solidFill>
                <a:latin typeface="Arial Unicode MS" pitchFamily="34" charset="-122"/>
                <a:ea typeface="黑体" pitchFamily="49" charset="-122"/>
              </a:rPr>
              <a:t> </a:t>
            </a:r>
            <a:r>
              <a:rPr lang="en-US" altLang="zh-CN" sz="2000" dirty="0" smtClean="0">
                <a:latin typeface="Arial Unicode MS" pitchFamily="34" charset="-122"/>
                <a:ea typeface="黑体" pitchFamily="49" charset="-122"/>
              </a:rPr>
              <a:t>    -  </a:t>
            </a:r>
            <a:r>
              <a:rPr lang="en-US" altLang="zh-CN" sz="2000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1990</a:t>
            </a:r>
            <a:r>
              <a:rPr lang="zh-CN" altLang="en-US" sz="2000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年代</a:t>
            </a:r>
            <a:r>
              <a:rPr lang="zh-CN" altLang="en-US" sz="2000" dirty="0" smtClean="0">
                <a:latin typeface="Arial Unicode MS" pitchFamily="34" charset="-122"/>
                <a:ea typeface="黑体" pitchFamily="49" charset="-122"/>
              </a:rPr>
              <a:t>：关键字搜索引擎</a:t>
            </a:r>
            <a:endParaRPr lang="en-US" altLang="zh-CN" sz="2000" dirty="0" smtClean="0">
              <a:latin typeface="Arial Unicode MS" pitchFamily="34" charset="-122"/>
              <a:ea typeface="黑体" pitchFamily="49" charset="-122"/>
            </a:endParaRPr>
          </a:p>
          <a:p>
            <a:r>
              <a:rPr lang="zh-CN" altLang="en-US" sz="2000" b="1" dirty="0" smtClean="0">
                <a:solidFill>
                  <a:srgbClr val="000099"/>
                </a:solidFill>
                <a:latin typeface="Arial Unicode MS" pitchFamily="34" charset="-122"/>
                <a:ea typeface="黑体" pitchFamily="49" charset="-122"/>
              </a:rPr>
              <a:t>社会网络</a:t>
            </a:r>
            <a:r>
              <a:rPr lang="en-US" altLang="zh-CN" sz="2000" b="1" dirty="0" smtClean="0">
                <a:solidFill>
                  <a:srgbClr val="000099"/>
                </a:solidFill>
                <a:latin typeface="Arial Unicode MS" pitchFamily="34" charset="-122"/>
                <a:ea typeface="黑体" pitchFamily="49" charset="-122"/>
              </a:rPr>
              <a:t> - </a:t>
            </a:r>
            <a:r>
              <a:rPr lang="en-US" altLang="zh-CN" sz="2000" dirty="0" smtClean="0">
                <a:solidFill>
                  <a:srgbClr val="C00000"/>
                </a:solidFill>
                <a:ea typeface="黑体" pitchFamily="49" charset="-122"/>
              </a:rPr>
              <a:t> </a:t>
            </a:r>
            <a:r>
              <a:rPr lang="en-US" altLang="zh-CN" sz="2000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1990</a:t>
            </a:r>
            <a:r>
              <a:rPr lang="zh-CN" altLang="en-US" sz="2000" dirty="0" smtClean="0">
                <a:solidFill>
                  <a:srgbClr val="C00000"/>
                </a:solidFill>
                <a:ea typeface="黑体" pitchFamily="49" charset="-122"/>
              </a:rPr>
              <a:t>后期</a:t>
            </a:r>
            <a:r>
              <a:rPr lang="en-US" altLang="zh-CN" sz="2000" dirty="0" smtClean="0">
                <a:latin typeface="Arial Unicode MS" pitchFamily="34" charset="-122"/>
                <a:ea typeface="黑体" pitchFamily="49" charset="-122"/>
              </a:rPr>
              <a:t>:</a:t>
            </a:r>
            <a:r>
              <a:rPr lang="en-US" altLang="zh-CN" sz="2000" dirty="0" smtClean="0">
                <a:solidFill>
                  <a:srgbClr val="3366CC"/>
                </a:solidFill>
                <a:latin typeface="Arial Unicode MS" pitchFamily="34" charset="-122"/>
                <a:ea typeface="黑体" pitchFamily="49" charset="-122"/>
              </a:rPr>
              <a:t>         </a:t>
            </a:r>
            <a:r>
              <a:rPr lang="en-US" altLang="zh-CN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2"/>
                <a:ea typeface="黑体" pitchFamily="49" charset="-122"/>
              </a:rPr>
              <a:t> </a:t>
            </a:r>
            <a:endParaRPr lang="en-US" altLang="zh-CN" sz="2000" dirty="0" smtClean="0">
              <a:latin typeface="Arial Unicode MS" pitchFamily="34" charset="-122"/>
              <a:ea typeface="黑体" pitchFamily="49" charset="-122"/>
            </a:endParaRPr>
          </a:p>
          <a:p>
            <a:pPr marL="0" indent="0">
              <a:buNone/>
            </a:pPr>
            <a:endParaRPr lang="en-US" altLang="zh-CN" sz="2000" dirty="0">
              <a:latin typeface="Arial Unicode MS" pitchFamily="34" charset="-122"/>
              <a:ea typeface="黑体" pitchFamily="49" charset="-122"/>
            </a:endParaRPr>
          </a:p>
          <a:p>
            <a:pPr marL="0" indent="0">
              <a:buNone/>
            </a:pPr>
            <a:endParaRPr lang="en-US" altLang="zh-CN" sz="2000" dirty="0" smtClean="0">
              <a:latin typeface="Arial Unicode MS" pitchFamily="34" charset="-122"/>
              <a:ea typeface="黑体" pitchFamily="49" charset="-122"/>
            </a:endParaRPr>
          </a:p>
          <a:p>
            <a:pPr marL="0" indent="0">
              <a:buNone/>
            </a:pPr>
            <a:endParaRPr lang="zh-CN" altLang="en-US" sz="2000" dirty="0">
              <a:latin typeface="Arial Unicode MS" pitchFamily="34" charset="-122"/>
              <a:ea typeface="黑体" pitchFamily="49" charset="-122"/>
            </a:endParaRPr>
          </a:p>
        </p:txBody>
      </p:sp>
      <p:grpSp>
        <p:nvGrpSpPr>
          <p:cNvPr id="3" name="组合 46"/>
          <p:cNvGrpSpPr/>
          <p:nvPr/>
        </p:nvGrpSpPr>
        <p:grpSpPr>
          <a:xfrm>
            <a:off x="174079" y="1003529"/>
            <a:ext cx="8100962" cy="1777399"/>
            <a:chOff x="71438" y="4315897"/>
            <a:chExt cx="8100962" cy="1777399"/>
          </a:xfrm>
        </p:grpSpPr>
        <p:sp>
          <p:nvSpPr>
            <p:cNvPr id="51" name="Text Box 14"/>
            <p:cNvSpPr txBox="1">
              <a:spLocks noChangeArrowheads="1"/>
            </p:cNvSpPr>
            <p:nvPr/>
          </p:nvSpPr>
          <p:spPr>
            <a:xfrm>
              <a:off x="71438" y="5754742"/>
              <a:ext cx="1476226" cy="338554"/>
            </a:xfrm>
            <a:prstGeom prst="rect">
              <a:avLst/>
            </a:prstGeom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342900" indent="-342900" algn="ctr" eaLnBrk="0" hangingPunct="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zh-CN" altLang="en-US" sz="1600" b="1" dirty="0" smtClean="0">
                  <a:latin typeface="黑体" pitchFamily="49" charset="-122"/>
                  <a:ea typeface="黑体" pitchFamily="49" charset="-122"/>
                </a:rPr>
                <a:t>文件系统</a:t>
              </a:r>
              <a:endParaRPr lang="zh-CN" altLang="en-US" sz="1600" b="1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2" name="Text Box 14"/>
            <p:cNvSpPr txBox="1">
              <a:spLocks noChangeArrowheads="1"/>
            </p:cNvSpPr>
            <p:nvPr/>
          </p:nvSpPr>
          <p:spPr bwMode="auto">
            <a:xfrm>
              <a:off x="1691680" y="5755158"/>
              <a:ext cx="135731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342900" indent="-342900" algn="ctr" eaLnBrk="0" hangingPunct="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zh-CN" altLang="en-US" sz="1600" b="1" dirty="0" smtClean="0">
                  <a:latin typeface="+mj-lt"/>
                  <a:ea typeface="+mn-ea"/>
                </a:rPr>
                <a:t>数据库</a:t>
              </a:r>
              <a:endParaRPr lang="zh-CN" altLang="en-US" sz="1600" b="1" dirty="0">
                <a:latin typeface="+mj-lt"/>
                <a:ea typeface="+mn-ea"/>
              </a:endParaRPr>
            </a:p>
          </p:txBody>
        </p:sp>
        <p:sp>
          <p:nvSpPr>
            <p:cNvPr id="53" name="Text Box 14"/>
            <p:cNvSpPr txBox="1">
              <a:spLocks noChangeArrowheads="1"/>
            </p:cNvSpPr>
            <p:nvPr/>
          </p:nvSpPr>
          <p:spPr bwMode="auto">
            <a:xfrm>
              <a:off x="4143375" y="5733256"/>
              <a:ext cx="17967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342900" indent="-342900" algn="ctr" eaLnBrk="0" hangingPunct="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zh-CN" altLang="en-US" sz="1600" b="1" dirty="0" smtClean="0">
                  <a:latin typeface="+mn-lt"/>
                  <a:ea typeface="+mn-ea"/>
                </a:rPr>
                <a:t>互联络</a:t>
              </a:r>
              <a:endParaRPr lang="zh-CN" altLang="en-US" sz="1600" b="1" dirty="0">
                <a:latin typeface="+mn-lt"/>
                <a:ea typeface="+mn-ea"/>
              </a:endParaRPr>
            </a:p>
          </p:txBody>
        </p:sp>
        <p:grpSp>
          <p:nvGrpSpPr>
            <p:cNvPr id="6" name="组合 53"/>
            <p:cNvGrpSpPr/>
            <p:nvPr/>
          </p:nvGrpSpPr>
          <p:grpSpPr>
            <a:xfrm>
              <a:off x="71438" y="4315897"/>
              <a:ext cx="8100962" cy="1309687"/>
              <a:chOff x="71438" y="4315897"/>
              <a:chExt cx="8100962" cy="1309687"/>
            </a:xfrm>
          </p:grpSpPr>
          <p:pic>
            <p:nvPicPr>
              <p:cNvPr id="55" name="Picture 2" descr="C:\Documents and Settings\act\Local Settings\Temporary Internet Files\Content.IE5\WUIGX2X2\MC900434411[1]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64288" y="4352156"/>
                <a:ext cx="1008112" cy="1134126"/>
              </a:xfrm>
              <a:prstGeom prst="rect">
                <a:avLst/>
              </a:prstGeom>
              <a:noFill/>
            </p:spPr>
          </p:pic>
          <p:pic>
            <p:nvPicPr>
              <p:cNvPr id="56" name="Picture 3" descr="C:\Documents and Settings\act\Local Settings\Temporary Internet Files\Content.IE5\PIO6R8AE\MC900287225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38" y="4384159"/>
                <a:ext cx="1214437" cy="1173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图片 56" descr="logo_sql.gif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3063" y="4568309"/>
                <a:ext cx="1428750" cy="804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图片 57" descr="Keyword-Search1.jp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7563" y="4315897"/>
                <a:ext cx="2733675" cy="1309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AutoShape 36"/>
              <p:cNvSpPr>
                <a:spLocks noChangeArrowheads="1"/>
              </p:cNvSpPr>
              <p:nvPr/>
            </p:nvSpPr>
            <p:spPr bwMode="auto">
              <a:xfrm>
                <a:off x="1285875" y="4792147"/>
                <a:ext cx="285750" cy="357187"/>
              </a:xfrm>
              <a:prstGeom prst="rightArrow">
                <a:avLst>
                  <a:gd name="adj1" fmla="val 50074"/>
                  <a:gd name="adj2" fmla="val 45718"/>
                </a:avLst>
              </a:prstGeom>
              <a:solidFill>
                <a:srgbClr val="FFFF00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algn="ctr"/>
                <a:endParaRPr lang="zh-CN" altLang="en-US" sz="1800" b="1">
                  <a:latin typeface="Calibri" pitchFamily="34" charset="0"/>
                  <a:ea typeface="黑体" pitchFamily="49" charset="-122"/>
                </a:endParaRPr>
              </a:p>
            </p:txBody>
          </p:sp>
          <p:sp>
            <p:nvSpPr>
              <p:cNvPr id="60" name="AutoShape 36"/>
              <p:cNvSpPr>
                <a:spLocks noChangeArrowheads="1"/>
              </p:cNvSpPr>
              <p:nvPr/>
            </p:nvSpPr>
            <p:spPr bwMode="auto">
              <a:xfrm>
                <a:off x="3071813" y="4792147"/>
                <a:ext cx="285750" cy="357187"/>
              </a:xfrm>
              <a:prstGeom prst="rightArrow">
                <a:avLst>
                  <a:gd name="adj1" fmla="val 50074"/>
                  <a:gd name="adj2" fmla="val 45718"/>
                </a:avLst>
              </a:prstGeom>
              <a:solidFill>
                <a:srgbClr val="FFFF00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algn="ctr"/>
                <a:endParaRPr lang="zh-CN" altLang="en-US" sz="1800" b="1">
                  <a:latin typeface="Calibri" pitchFamily="34" charset="0"/>
                  <a:ea typeface="黑体" pitchFamily="49" charset="-122"/>
                </a:endParaRPr>
              </a:p>
            </p:txBody>
          </p:sp>
          <p:sp>
            <p:nvSpPr>
              <p:cNvPr id="61" name="AutoShape 36"/>
              <p:cNvSpPr>
                <a:spLocks noChangeArrowheads="1"/>
              </p:cNvSpPr>
              <p:nvPr/>
            </p:nvSpPr>
            <p:spPr bwMode="auto">
              <a:xfrm>
                <a:off x="6072188" y="4792147"/>
                <a:ext cx="285750" cy="357187"/>
              </a:xfrm>
              <a:prstGeom prst="rightArrow">
                <a:avLst>
                  <a:gd name="adj1" fmla="val 50074"/>
                  <a:gd name="adj2" fmla="val 45718"/>
                </a:avLst>
              </a:prstGeom>
              <a:solidFill>
                <a:srgbClr val="FFFF00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algn="ctr"/>
                <a:endParaRPr lang="zh-CN" altLang="en-US" sz="1800" b="1">
                  <a:latin typeface="Calibri" pitchFamily="34" charset="0"/>
                  <a:ea typeface="黑体" pitchFamily="49" charset="-122"/>
                </a:endParaRPr>
              </a:p>
            </p:txBody>
          </p:sp>
        </p:grpSp>
      </p:grpSp>
      <p:sp>
        <p:nvSpPr>
          <p:cNvPr id="48" name="Rectangle 14"/>
          <p:cNvSpPr txBox="1">
            <a:spLocks noChangeArrowheads="1"/>
          </p:cNvSpPr>
          <p:nvPr/>
        </p:nvSpPr>
        <p:spPr bwMode="auto">
          <a:xfrm>
            <a:off x="251520" y="6021289"/>
            <a:ext cx="8496944" cy="504055"/>
          </a:xfrm>
          <a:prstGeom prst="rect">
            <a:avLst/>
          </a:prstGeom>
          <a:blipFill dpi="0" rotWithShape="1">
            <a:blip r:embed="rId7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/>
            <a:r>
              <a:rPr lang="zh-CN" altLang="en-US" sz="24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图搜索</a:t>
            </a:r>
            <a:r>
              <a:rPr lang="zh-CN" altLang="en-US" sz="2400" b="1" dirty="0" smtClean="0">
                <a:ea typeface="黑体" pitchFamily="49" charset="-122"/>
                <a:sym typeface="Wingdings" pitchFamily="2" charset="2"/>
              </a:rPr>
              <a:t>是一种新型社会搜索模式！</a:t>
            </a:r>
            <a:endParaRPr lang="zh-CN" altLang="en-US" sz="2400" b="1" dirty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6787045" y="2442374"/>
            <a:ext cx="19333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zh-CN" altLang="en-US" sz="1600" b="1" dirty="0" smtClean="0">
                <a:latin typeface="+mn-lt"/>
                <a:ea typeface="+mn-ea"/>
              </a:rPr>
              <a:t>社会网络</a:t>
            </a:r>
            <a:endParaRPr lang="zh-CN" altLang="en-US" sz="1600" b="1" dirty="0">
              <a:latin typeface="+mn-lt"/>
              <a:ea typeface="+mn-ea"/>
            </a:endParaRPr>
          </a:p>
        </p:txBody>
      </p:sp>
      <p:pic>
        <p:nvPicPr>
          <p:cNvPr id="50" name="图片 49" descr="socialgraphPlateform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4841" y="836712"/>
            <a:ext cx="2633663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Documents and Settings\act\Local Settings\Temporary Internet Files\Content.IE5\D73KB41Z\MC900356213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3861048"/>
            <a:ext cx="457793" cy="576064"/>
          </a:xfrm>
          <a:prstGeom prst="rect">
            <a:avLst/>
          </a:prstGeom>
          <a:noFill/>
        </p:spPr>
      </p:pic>
      <p:sp>
        <p:nvSpPr>
          <p:cNvPr id="23" name="Rectangle 14"/>
          <p:cNvSpPr txBox="1">
            <a:spLocks noChangeArrowheads="1"/>
          </p:cNvSpPr>
          <p:nvPr/>
        </p:nvSpPr>
        <p:spPr bwMode="auto">
          <a:xfrm>
            <a:off x="179512" y="4509120"/>
            <a:ext cx="8784976" cy="504056"/>
          </a:xfrm>
          <a:prstGeom prst="rect">
            <a:avLst/>
          </a:prstGeom>
          <a:solidFill>
            <a:schemeClr val="accent1"/>
          </a:solid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dirty="0" err="1" smtClean="0">
                <a:ea typeface="黑体" pitchFamily="49" charset="-122"/>
                <a:sym typeface="Wingdings" pitchFamily="2" charset="2"/>
              </a:rPr>
              <a:t>Facebook</a:t>
            </a:r>
            <a:r>
              <a:rPr lang="en-US" altLang="zh-CN" sz="2000" dirty="0" smtClean="0">
                <a:ea typeface="黑体" pitchFamily="49" charset="-122"/>
                <a:sym typeface="Wingdings" pitchFamily="2" charset="2"/>
              </a:rPr>
              <a:t> </a:t>
            </a:r>
            <a:r>
              <a:rPr lang="zh-CN" altLang="en-US" sz="2000" dirty="0" smtClean="0">
                <a:ea typeface="黑体" pitchFamily="49" charset="-122"/>
                <a:sym typeface="Wingdings" pitchFamily="2" charset="2"/>
              </a:rPr>
              <a:t>与</a:t>
            </a:r>
            <a:r>
              <a:rPr lang="en-US" altLang="zh-CN" sz="2000" dirty="0" smtClean="0">
                <a:ea typeface="黑体" pitchFamily="49" charset="-122"/>
                <a:sym typeface="Wingdings" pitchFamily="2" charset="2"/>
              </a:rPr>
              <a:t>2013</a:t>
            </a:r>
            <a:r>
              <a:rPr lang="zh-CN" altLang="en-US" sz="2000" dirty="0" smtClean="0">
                <a:ea typeface="黑体" pitchFamily="49" charset="-122"/>
                <a:sym typeface="Wingdings" pitchFamily="2" charset="2"/>
              </a:rPr>
              <a:t>年</a:t>
            </a:r>
            <a:r>
              <a:rPr lang="en-US" altLang="zh-CN" sz="2000" dirty="0" smtClean="0">
                <a:ea typeface="黑体" pitchFamily="49" charset="-122"/>
                <a:sym typeface="Wingdings" pitchFamily="2" charset="2"/>
              </a:rPr>
              <a:t>1</a:t>
            </a:r>
            <a:r>
              <a:rPr lang="zh-CN" altLang="en-US" sz="2000" dirty="0" smtClean="0">
                <a:ea typeface="黑体" pitchFamily="49" charset="-122"/>
                <a:sym typeface="Wingdings" pitchFamily="2" charset="2"/>
              </a:rPr>
              <a:t>月</a:t>
            </a:r>
            <a:r>
              <a:rPr lang="en-US" altLang="zh-CN" sz="2000" dirty="0" smtClean="0">
                <a:ea typeface="黑体" pitchFamily="49" charset="-122"/>
                <a:sym typeface="Wingdings" pitchFamily="2" charset="2"/>
              </a:rPr>
              <a:t>16</a:t>
            </a:r>
            <a:r>
              <a:rPr lang="zh-CN" altLang="en-US" sz="2000" dirty="0" smtClean="0">
                <a:ea typeface="黑体" pitchFamily="49" charset="-122"/>
                <a:sym typeface="Wingdings" pitchFamily="2" charset="2"/>
              </a:rPr>
              <a:t>日推出</a:t>
            </a:r>
            <a:r>
              <a:rPr lang="en-US" altLang="zh-CN" sz="2000" dirty="0" smtClean="0">
                <a:ea typeface="黑体" pitchFamily="49" charset="-122"/>
                <a:sym typeface="Wingdings" pitchFamily="2" charset="2"/>
              </a:rPr>
              <a:t>“</a:t>
            </a:r>
            <a:r>
              <a:rPr lang="en-US" altLang="zh-CN" sz="2000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graph search</a:t>
            </a:r>
            <a:r>
              <a:rPr lang="en-US" altLang="zh-CN" sz="2000" dirty="0" smtClean="0">
                <a:ea typeface="黑体" pitchFamily="49" charset="-122"/>
                <a:sym typeface="Wingdings" pitchFamily="2" charset="2"/>
              </a:rPr>
              <a:t>”</a:t>
            </a:r>
            <a:endParaRPr lang="zh-CN" altLang="en-US" sz="2000" dirty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25" name="Rectangle 14"/>
          <p:cNvSpPr txBox="1">
            <a:spLocks noChangeArrowheads="1"/>
          </p:cNvSpPr>
          <p:nvPr/>
        </p:nvSpPr>
        <p:spPr bwMode="auto">
          <a:xfrm>
            <a:off x="179512" y="5157192"/>
            <a:ext cx="8784976" cy="432048"/>
          </a:xfrm>
          <a:prstGeom prst="rect">
            <a:avLst/>
          </a:prstGeom>
          <a:solidFill>
            <a:schemeClr val="accent1"/>
          </a:solid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dirty="0" smtClean="0">
                <a:ea typeface="黑体" pitchFamily="49" charset="-122"/>
              </a:rPr>
              <a:t>影响到了</a:t>
            </a:r>
            <a:r>
              <a:rPr lang="en-US" altLang="zh-CN" sz="2000" dirty="0" smtClean="0">
                <a:ea typeface="黑体" pitchFamily="49" charset="-122"/>
              </a:rPr>
              <a:t>Google</a:t>
            </a:r>
            <a:r>
              <a:rPr lang="zh-CN" altLang="en-US" sz="2000" dirty="0" smtClean="0">
                <a:ea typeface="黑体" pitchFamily="49" charset="-122"/>
              </a:rPr>
              <a:t>、</a:t>
            </a:r>
            <a:r>
              <a:rPr lang="en-US" altLang="zh-CN" sz="2000" dirty="0" smtClean="0">
                <a:ea typeface="黑体" pitchFamily="49" charset="-122"/>
              </a:rPr>
              <a:t>Yelp</a:t>
            </a:r>
            <a:r>
              <a:rPr lang="zh-CN" altLang="en-US" sz="2000" dirty="0" smtClean="0">
                <a:ea typeface="黑体" pitchFamily="49" charset="-122"/>
              </a:rPr>
              <a:t>和</a:t>
            </a:r>
            <a:r>
              <a:rPr lang="en-US" altLang="zh-CN" sz="2000" dirty="0" smtClean="0">
                <a:ea typeface="黑体" pitchFamily="49" charset="-122"/>
              </a:rPr>
              <a:t>LinkedIn; Yelp</a:t>
            </a:r>
            <a:r>
              <a:rPr lang="zh-CN" altLang="en-US" sz="2000" dirty="0" smtClean="0">
                <a:ea typeface="黑体" pitchFamily="49" charset="-122"/>
              </a:rPr>
              <a:t>股价当天下降</a:t>
            </a:r>
            <a:r>
              <a:rPr lang="en-US" altLang="zh-CN" sz="2000" dirty="0" smtClean="0">
                <a:solidFill>
                  <a:srgbClr val="FF0000"/>
                </a:solidFill>
                <a:ea typeface="黑体" pitchFamily="49" charset="-122"/>
              </a:rPr>
              <a:t>7%</a:t>
            </a:r>
            <a:endParaRPr lang="zh-CN" altLang="en-US" sz="2000" b="1" dirty="0">
              <a:solidFill>
                <a:srgbClr val="FF0000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1549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图搜索 </a:t>
            </a:r>
            <a:r>
              <a:rPr lang="en-US" altLang="zh-CN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vs. </a:t>
            </a:r>
            <a:r>
              <a:rPr lang="zh-CN" altLang="en-US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关系数据库</a:t>
            </a:r>
            <a:r>
              <a:rPr lang="en-US" altLang="zh-CN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 </a:t>
            </a:r>
            <a:r>
              <a:rPr lang="en-US" altLang="zh-CN" sz="3600" baseline="30000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[12]</a:t>
            </a:r>
            <a:endParaRPr lang="zh-CN" altLang="en-US" sz="3600" b="1" dirty="0">
              <a:solidFill>
                <a:srgbClr val="C00000"/>
              </a:solidFill>
              <a:latin typeface="Arial Unicode MS" pitchFamily="34" charset="-122"/>
              <a:ea typeface="黑体" pitchFamily="49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052736"/>
            <a:ext cx="605856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>
            <a:off x="6084168" y="1844824"/>
            <a:ext cx="28083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Query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：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kern="0" dirty="0" smtClean="0">
                <a:solidFill>
                  <a:srgbClr val="000099"/>
                </a:solidFill>
                <a:latin typeface="Arial Unicode MS" pitchFamily="34" charset="-122"/>
                <a:ea typeface="+mn-ea"/>
              </a:rPr>
              <a:t> </a:t>
            </a:r>
            <a:r>
              <a:rPr lang="zh-CN" altLang="en-US" kern="0" dirty="0" smtClean="0">
                <a:latin typeface="Arial Unicode MS" pitchFamily="34" charset="-122"/>
                <a:ea typeface="黑体" pitchFamily="49" charset="-122"/>
              </a:rPr>
              <a:t>查找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黑体" pitchFamily="49" charset="-122"/>
                <a:cs typeface="+mn-cs"/>
              </a:rPr>
              <a:t>Alberto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黑体" pitchFamily="49" charset="-122"/>
                <a:cs typeface="+mn-cs"/>
              </a:rPr>
              <a:t>Pepe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黑体" pitchFamily="49" charset="-122"/>
                <a:cs typeface="+mn-cs"/>
              </a:rPr>
              <a:t>所有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Unicode MS" pitchFamily="34" charset="-122"/>
              <a:ea typeface="黑体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黑体" pitchFamily="49" charset="-122"/>
                <a:cs typeface="+mn-cs"/>
              </a:rPr>
              <a:t>朋友名字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Unicode MS" pitchFamily="34" charset="-122"/>
              <a:ea typeface="黑体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9512" y="4399944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b="1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Step 1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: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 The person.name index  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-&gt; 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the identifier of Alberto </a:t>
            </a:r>
            <a:r>
              <a:rPr lang="en-US" altLang="zh-CN" dirty="0" err="1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Pepe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.  [log</a:t>
            </a:r>
            <a:r>
              <a:rPr lang="en-US" altLang="zh-CN" baseline="-25000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n]</a:t>
            </a:r>
          </a:p>
          <a:p>
            <a:pPr marL="342900" indent="-342900"/>
            <a:endParaRPr lang="en-US" altLang="zh-CN" dirty="0" smtClean="0">
              <a:solidFill>
                <a:srgbClr val="0066CC"/>
              </a:solidFill>
              <a:latin typeface="Arial" pitchFamily="34" charset="0"/>
              <a:ea typeface="宋体" pitchFamily="2" charset="-122"/>
            </a:endParaRPr>
          </a:p>
          <a:p>
            <a:pPr marL="342900" indent="-342900"/>
            <a:r>
              <a:rPr lang="en-US" altLang="zh-CN" b="1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Step 2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: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The friend. person index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  -&gt;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k friend identifiers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.                   [log</a:t>
            </a:r>
            <a:r>
              <a:rPr lang="en-US" altLang="zh-CN" baseline="-25000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x : x&lt;&lt;m]</a:t>
            </a:r>
          </a:p>
          <a:p>
            <a:endParaRPr lang="en-US" altLang="zh-CN" dirty="0" smtClean="0">
              <a:latin typeface="Arial" pitchFamily="34" charset="0"/>
              <a:ea typeface="宋体" pitchFamily="2" charset="-122"/>
            </a:endParaRPr>
          </a:p>
          <a:p>
            <a:r>
              <a:rPr lang="en-US" altLang="zh-CN" b="1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Step 3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: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The k friend identifiers    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-&gt;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k friend names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.                         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[k log</a:t>
            </a:r>
            <a:r>
              <a:rPr lang="en-US" altLang="zh-CN" baseline="-25000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n]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12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图搜索 </a:t>
            </a:r>
            <a:r>
              <a:rPr lang="en-US" altLang="zh-CN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vs. </a:t>
            </a:r>
            <a:r>
              <a:rPr lang="zh-CN" altLang="en-US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关系数据库</a:t>
            </a:r>
            <a:r>
              <a:rPr lang="en-US" altLang="zh-CN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 </a:t>
            </a:r>
            <a:r>
              <a:rPr lang="en-US" altLang="zh-CN" sz="3600" baseline="30000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[12]</a:t>
            </a:r>
            <a:endParaRPr lang="zh-CN" altLang="en-US" sz="3600" baseline="30000" dirty="0">
              <a:solidFill>
                <a:srgbClr val="C00000"/>
              </a:solidFill>
              <a:latin typeface="Arial Unicode MS" pitchFamily="34" charset="-122"/>
              <a:ea typeface="黑体" pitchFamily="49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2040"/>
            <a:ext cx="4824536" cy="29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07504" y="4737918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Step 1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: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The vertex.name index 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-&gt;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the vertex with the name Alberto </a:t>
            </a:r>
            <a:r>
              <a:rPr lang="en-US" altLang="zh-CN" dirty="0" err="1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Pepe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. 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[log</a:t>
            </a:r>
            <a:r>
              <a:rPr lang="en-US" altLang="zh-CN" baseline="-25000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n)</a:t>
            </a:r>
            <a:endParaRPr lang="en-US" altLang="zh-CN" dirty="0" smtClean="0">
              <a:latin typeface="Arial" pitchFamily="34" charset="0"/>
              <a:ea typeface="宋体" pitchFamily="2" charset="-122"/>
            </a:endParaRPr>
          </a:p>
          <a:p>
            <a:endParaRPr lang="en-US" altLang="zh-CN" dirty="0" smtClean="0">
              <a:latin typeface="Arial" pitchFamily="34" charset="0"/>
              <a:ea typeface="宋体" pitchFamily="2" charset="-122"/>
            </a:endParaRPr>
          </a:p>
          <a:p>
            <a:r>
              <a:rPr lang="en-US" altLang="zh-CN" b="1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Step 2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: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The vertex returned 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    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-&gt;   the k friend names</a:t>
            </a:r>
            <a:r>
              <a:rPr lang="en-US" altLang="zh-CN" dirty="0" smtClean="0">
                <a:latin typeface="Arial" pitchFamily="34" charset="0"/>
                <a:ea typeface="宋体" pitchFamily="2" charset="-122"/>
              </a:rPr>
              <a:t>.                                </a:t>
            </a:r>
            <a:r>
              <a:rPr lang="en-US" altLang="zh-CN" dirty="0" smtClean="0">
                <a:solidFill>
                  <a:srgbClr val="0066CC"/>
                </a:solidFill>
                <a:latin typeface="Arial" pitchFamily="34" charset="0"/>
                <a:ea typeface="宋体" pitchFamily="2" charset="-122"/>
              </a:rPr>
              <a:t>[k + x)]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5796136" y="2204864"/>
            <a:ext cx="28083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Query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：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kern="0" dirty="0" smtClean="0">
                <a:solidFill>
                  <a:srgbClr val="000099"/>
                </a:solidFill>
                <a:latin typeface="Arial Unicode MS" pitchFamily="34" charset="-122"/>
                <a:ea typeface="+mn-ea"/>
              </a:rPr>
              <a:t> </a:t>
            </a:r>
            <a:r>
              <a:rPr lang="zh-CN" altLang="en-US" kern="0" dirty="0" smtClean="0">
                <a:latin typeface="Arial Unicode MS" pitchFamily="34" charset="-122"/>
                <a:ea typeface="黑体" pitchFamily="49" charset="-122"/>
              </a:rPr>
              <a:t>查找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黑体" pitchFamily="49" charset="-122"/>
                <a:cs typeface="+mn-cs"/>
              </a:rPr>
              <a:t>Alberto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黑体" pitchFamily="49" charset="-122"/>
                <a:cs typeface="+mn-cs"/>
              </a:rPr>
              <a:t>Pepe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黑体" pitchFamily="49" charset="-122"/>
                <a:cs typeface="+mn-cs"/>
              </a:rPr>
              <a:t>所有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Unicode MS" pitchFamily="34" charset="-122"/>
              <a:ea typeface="黑体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黑体" pitchFamily="49" charset="-122"/>
                <a:cs typeface="+mn-cs"/>
              </a:rPr>
              <a:t>朋友名字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Unicode MS" pitchFamily="34" charset="-122"/>
              <a:ea typeface="黑体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9" name="Rectangle 14"/>
          <p:cNvSpPr txBox="1">
            <a:spLocks noChangeArrowheads="1"/>
          </p:cNvSpPr>
          <p:nvPr/>
        </p:nvSpPr>
        <p:spPr bwMode="auto">
          <a:xfrm>
            <a:off x="251520" y="6021289"/>
            <a:ext cx="8496944" cy="504055"/>
          </a:xfrm>
          <a:prstGeom prst="rect">
            <a:avLst/>
          </a:prstGeom>
          <a:blipFill dpi="0" rotWithShape="1">
            <a:blip r:embed="rId4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/>
            <a:r>
              <a:rPr lang="zh-CN" altLang="en-US" sz="2400" dirty="0" smtClean="0">
                <a:latin typeface="Arial Unicode MS" pitchFamily="34" charset="-122"/>
                <a:ea typeface="黑体" pitchFamily="49" charset="-122"/>
                <a:sym typeface="Wingdings" pitchFamily="2" charset="2"/>
              </a:rPr>
              <a:t>搜索效率由</a:t>
            </a:r>
            <a:r>
              <a:rPr lang="en-US" altLang="zh-CN" sz="24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  <a:sym typeface="Wingdings" pitchFamily="2" charset="2"/>
              </a:rPr>
              <a:t>(k + 1)</a:t>
            </a:r>
            <a:r>
              <a:rPr lang="en-US" altLang="zh-CN" sz="24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log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2</a:t>
            </a:r>
            <a:r>
              <a:rPr lang="en-US" altLang="zh-CN" sz="24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n</a:t>
            </a:r>
            <a:r>
              <a:rPr lang="zh-CN" altLang="en-US" sz="2400" dirty="0" smtClean="0">
                <a:latin typeface="Arial Unicode MS" pitchFamily="34" charset="-122"/>
                <a:ea typeface="黑体" pitchFamily="49" charset="-122"/>
              </a:rPr>
              <a:t>提高到</a:t>
            </a:r>
            <a:r>
              <a:rPr lang="en-US" altLang="zh-CN" sz="24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log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2</a:t>
            </a:r>
            <a:r>
              <a:rPr lang="en-US" altLang="zh-CN" sz="24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n</a:t>
            </a:r>
            <a:r>
              <a:rPr lang="en-US" altLang="zh-CN" sz="2400" dirty="0" smtClean="0">
                <a:latin typeface="Arial Unicode MS" pitchFamily="34" charset="-122"/>
                <a:ea typeface="黑体" pitchFamily="49" charset="-122"/>
                <a:sym typeface="Wingdings" pitchFamily="2" charset="2"/>
              </a:rPr>
              <a:t> </a:t>
            </a:r>
            <a:endParaRPr lang="zh-CN" altLang="en-US" sz="2400" dirty="0">
              <a:latin typeface="Arial Unicode MS" pitchFamily="34" charset="-122"/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13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图搜索 </a:t>
            </a:r>
            <a:r>
              <a:rPr lang="en-US" altLang="zh-CN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vs. Web</a:t>
            </a:r>
            <a:r>
              <a:rPr lang="zh-CN" altLang="en-US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搜索</a:t>
            </a:r>
            <a:endParaRPr lang="zh-CN" altLang="en-US" sz="3600" b="1" dirty="0">
              <a:solidFill>
                <a:srgbClr val="C00000"/>
              </a:solidFill>
              <a:latin typeface="Arial Unicode MS" pitchFamily="34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3968" y="2420888"/>
            <a:ext cx="4464496" cy="2088232"/>
          </a:xfrm>
        </p:spPr>
        <p:txBody>
          <a:bodyPr/>
          <a:lstStyle/>
          <a:p>
            <a:r>
              <a:rPr lang="zh-CN" altLang="en-US" sz="2400" dirty="0" smtClean="0">
                <a:ea typeface="黑体" pitchFamily="49" charset="-122"/>
              </a:rPr>
              <a:t>关键字 </a:t>
            </a:r>
            <a:r>
              <a:rPr lang="en-US" altLang="zh-CN" sz="2400" dirty="0" smtClean="0">
                <a:latin typeface="Arial Unicode MS" pitchFamily="34" charset="-122"/>
                <a:ea typeface="黑体" pitchFamily="49" charset="-122"/>
              </a:rPr>
              <a:t>vs. </a:t>
            </a:r>
            <a:r>
              <a:rPr lang="zh-CN" altLang="en-US" sz="24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短语、短句子</a:t>
            </a:r>
            <a:endParaRPr lang="en-US" altLang="zh-CN" sz="2400" dirty="0" smtClean="0">
              <a:solidFill>
                <a:srgbClr val="FF0000"/>
              </a:solidFill>
              <a:latin typeface="Arial Unicode MS" pitchFamily="34" charset="-122"/>
              <a:ea typeface="黑体" pitchFamily="49" charset="-122"/>
            </a:endParaRPr>
          </a:p>
          <a:p>
            <a:r>
              <a:rPr lang="zh-CN" altLang="en-US" sz="2400" dirty="0" smtClean="0">
                <a:latin typeface="Arial Unicode MS" pitchFamily="34" charset="-122"/>
                <a:ea typeface="黑体" pitchFamily="49" charset="-122"/>
              </a:rPr>
              <a:t>网页</a:t>
            </a:r>
            <a:r>
              <a:rPr lang="en-US" altLang="zh-CN" sz="2400" dirty="0" smtClean="0">
                <a:latin typeface="Arial Unicode MS" pitchFamily="34" charset="-122"/>
                <a:ea typeface="黑体" pitchFamily="49" charset="-122"/>
              </a:rPr>
              <a:t> vs. </a:t>
            </a:r>
            <a:r>
              <a:rPr lang="zh-CN" altLang="en-US" sz="24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实体</a:t>
            </a:r>
            <a:r>
              <a:rPr lang="en-US" altLang="zh-CN" sz="24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(</a:t>
            </a:r>
            <a:r>
              <a:rPr lang="zh-CN" altLang="en-US" sz="24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人，社群等</a:t>
            </a:r>
            <a:r>
              <a:rPr lang="en-US" altLang="zh-CN" sz="24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)</a:t>
            </a:r>
          </a:p>
          <a:p>
            <a:r>
              <a:rPr lang="zh-CN" altLang="en-US" sz="2400" dirty="0" smtClean="0">
                <a:latin typeface="Arial Unicode MS" pitchFamily="34" charset="-122"/>
                <a:ea typeface="黑体" pitchFamily="49" charset="-122"/>
              </a:rPr>
              <a:t>无生命特征 </a:t>
            </a:r>
            <a:r>
              <a:rPr lang="en-US" altLang="zh-CN" sz="2400" dirty="0" smtClean="0">
                <a:latin typeface="Arial Unicode MS" pitchFamily="34" charset="-122"/>
                <a:ea typeface="黑体" pitchFamily="49" charset="-122"/>
              </a:rPr>
              <a:t>vs. </a:t>
            </a:r>
            <a:r>
              <a:rPr lang="zh-CN" altLang="en-US" sz="2400" dirty="0" smtClean="0">
                <a:solidFill>
                  <a:srgbClr val="FF0000"/>
                </a:solidFill>
                <a:ea typeface="黑体" pitchFamily="49" charset="-122"/>
              </a:rPr>
              <a:t>人的行为特征</a:t>
            </a:r>
            <a:endParaRPr lang="en-US" altLang="zh-CN" sz="2400" dirty="0" smtClean="0">
              <a:solidFill>
                <a:srgbClr val="FF0000"/>
              </a:solidFill>
              <a:latin typeface="Arial Unicode MS" pitchFamily="34" charset="-122"/>
              <a:ea typeface="黑体" pitchFamily="49" charset="-122"/>
            </a:endParaRPr>
          </a:p>
          <a:p>
            <a:r>
              <a:rPr lang="zh-CN" altLang="en-US" sz="2400" dirty="0" smtClean="0">
                <a:latin typeface="Arial Unicode MS" pitchFamily="34" charset="-122"/>
                <a:ea typeface="黑体" pitchFamily="49" charset="-122"/>
              </a:rPr>
              <a:t>历史</a:t>
            </a:r>
            <a:r>
              <a:rPr lang="zh-CN" altLang="en-US" sz="24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 </a:t>
            </a:r>
            <a:r>
              <a:rPr lang="en-US" altLang="zh-CN" sz="2400" dirty="0" smtClean="0">
                <a:latin typeface="Arial Unicode MS" pitchFamily="34" charset="-122"/>
                <a:ea typeface="黑体" pitchFamily="49" charset="-122"/>
              </a:rPr>
              <a:t>vs. </a:t>
            </a:r>
            <a:r>
              <a:rPr lang="zh-CN" altLang="en-US" sz="24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未来</a:t>
            </a:r>
            <a:endParaRPr lang="zh-CN" altLang="en-US" sz="2400" dirty="0">
              <a:solidFill>
                <a:srgbClr val="FF0000"/>
              </a:solidFill>
              <a:latin typeface="Arial Unicode MS" pitchFamily="34" charset="-122"/>
              <a:ea typeface="黑体" pitchFamily="49" charset="-122"/>
            </a:endParaRPr>
          </a:p>
        </p:txBody>
      </p:sp>
      <p:pic>
        <p:nvPicPr>
          <p:cNvPr id="4" name="图片 3" descr="Google-Search-Vs-Graph-Search-Infographic-infographicsman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" y="878635"/>
            <a:ext cx="3977583" cy="5934741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14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学术界关注</a:t>
            </a:r>
            <a:endParaRPr lang="en-US" altLang="zh-CN" sz="3600" b="1" dirty="0">
              <a:solidFill>
                <a:srgbClr val="C00000"/>
              </a:solidFill>
              <a:latin typeface="Arial Unicode MS" pitchFamily="34" charset="-122"/>
              <a:ea typeface="黑体" pitchFamily="49" charset="-122"/>
            </a:endParaRPr>
          </a:p>
        </p:txBody>
      </p:sp>
      <p:sp>
        <p:nvSpPr>
          <p:cNvPr id="7" name="云形标注 6"/>
          <p:cNvSpPr/>
          <p:nvPr/>
        </p:nvSpPr>
        <p:spPr>
          <a:xfrm>
            <a:off x="187896" y="5165576"/>
            <a:ext cx="3240360" cy="1296144"/>
          </a:xfrm>
          <a:prstGeom prst="cloudCallout">
            <a:avLst>
              <a:gd name="adj1" fmla="val 626"/>
              <a:gd name="adj2" fmla="val -78705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Social computing </a:t>
            </a: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&amp; </a:t>
            </a: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Web 2.0</a:t>
            </a:r>
          </a:p>
          <a:p>
            <a:pPr algn="ctr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15</a:t>
            </a:fld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1066761" y="924495"/>
            <a:ext cx="7033631" cy="4232697"/>
            <a:chOff x="1066761" y="924495"/>
            <a:chExt cx="7033631" cy="423269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6761" y="924495"/>
              <a:ext cx="7033631" cy="4232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矩形 8"/>
            <p:cNvSpPr/>
            <p:nvPr/>
          </p:nvSpPr>
          <p:spPr>
            <a:xfrm>
              <a:off x="7524328" y="1809120"/>
              <a:ext cx="144016" cy="2700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154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285720" y="2159644"/>
            <a:ext cx="8358246" cy="1341363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zh-CN" altLang="en-US" sz="40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大图搜索的挑战性</a:t>
            </a:r>
            <a:endParaRPr lang="zh-CN" altLang="en-US" sz="3600" b="1" kern="0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(Challenges)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71414"/>
            <a:ext cx="8640960" cy="796908"/>
          </a:xfrm>
        </p:spPr>
        <p:txBody>
          <a:bodyPr/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大图数据，如社会网络等</a:t>
            </a:r>
            <a:endParaRPr lang="zh-CN" altLang="en-US" sz="3600" b="1" dirty="0">
              <a:solidFill>
                <a:srgbClr val="C00000"/>
              </a:solidFill>
              <a:latin typeface="Arial Unicode MS" pitchFamily="34" charset="-122"/>
              <a:ea typeface="黑体" pitchFamily="49" charset="-122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090211"/>
            <a:ext cx="6086450" cy="255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blog-apr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559195"/>
            <a:ext cx="2438400" cy="1475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4335487"/>
            <a:ext cx="78488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数据量大</a:t>
            </a:r>
            <a:r>
              <a:rPr lang="zh-CN" altLang="en-US" sz="2400" dirty="0" smtClean="0">
                <a:latin typeface="Arial Unicode MS" pitchFamily="34" charset="-122"/>
                <a:ea typeface="黑体" pitchFamily="49" charset="-122"/>
              </a:rPr>
              <a:t>： </a:t>
            </a:r>
            <a:r>
              <a:rPr lang="zh-CN" altLang="en-US" sz="2400" dirty="0" smtClean="0">
                <a:sym typeface="Wingdings" pitchFamily="2" charset="2"/>
              </a:rPr>
              <a:t>高效的图搜索需要在均衡查询性能与准确性</a:t>
            </a:r>
            <a:endParaRPr lang="en-US" altLang="zh-CN" sz="24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4911551"/>
            <a:ext cx="78488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  <a:sym typeface="Wingdings" pitchFamily="2" charset="2"/>
              </a:rPr>
              <a:t>数据变化频繁</a:t>
            </a:r>
            <a:r>
              <a:rPr lang="zh-CN" altLang="en-US" sz="2400" dirty="0" smtClean="0">
                <a:latin typeface="Arial Unicode MS" pitchFamily="34" charset="-122"/>
                <a:ea typeface="黑体" pitchFamily="49" charset="-122"/>
                <a:sym typeface="Wingdings" pitchFamily="2" charset="2"/>
              </a:rPr>
              <a:t>：</a:t>
            </a:r>
            <a:r>
              <a:rPr lang="zh-CN" altLang="en-US" sz="2400" dirty="0" smtClean="0">
                <a:ea typeface="黑体" pitchFamily="49" charset="-122"/>
                <a:sym typeface="Wingdings" pitchFamily="2" charset="2"/>
              </a:rPr>
              <a:t>融合数据的动态性和时间特征</a:t>
            </a:r>
            <a:endParaRPr lang="en-US" altLang="zh-CN" sz="2400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5487615"/>
            <a:ext cx="78488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ea typeface="黑体" pitchFamily="49" charset="-122"/>
              </a:rPr>
              <a:t>数据丢失和不确定性</a:t>
            </a:r>
            <a:r>
              <a:rPr lang="zh-CN" altLang="en-US" sz="2400" dirty="0" smtClean="0">
                <a:ea typeface="黑体" pitchFamily="49" charset="-122"/>
              </a:rPr>
              <a:t>：</a:t>
            </a:r>
            <a:r>
              <a:rPr lang="zh-CN" altLang="en-US" sz="2400" dirty="0" smtClean="0"/>
              <a:t>提高数据的质量，减少负面影响</a:t>
            </a:r>
            <a:r>
              <a:rPr lang="en-US" altLang="zh-CN" sz="2400" dirty="0" smtClean="0"/>
              <a:t>.</a:t>
            </a:r>
            <a:endParaRPr lang="en-US" altLang="zh-CN" sz="24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17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FAE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法则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 smtClean="0">
                <a:solidFill>
                  <a:srgbClr val="000099"/>
                </a:solidFill>
                <a:latin typeface="+mn-ea"/>
              </a:rPr>
              <a:t>在大量、动态和不确定图数据中：</a:t>
            </a:r>
            <a:endParaRPr lang="en-US" altLang="zh-CN" sz="2800" dirty="0" smtClean="0">
              <a:solidFill>
                <a:srgbClr val="000099"/>
              </a:solidFill>
              <a:latin typeface="+mn-ea"/>
            </a:endParaRPr>
          </a:p>
          <a:p>
            <a:pPr lvl="1"/>
            <a:r>
              <a:rPr lang="en-US" altLang="zh-CN" b="1" dirty="0" smtClean="0">
                <a:solidFill>
                  <a:srgbClr val="FF0000"/>
                </a:solidFill>
                <a:latin typeface="+mn-ea"/>
              </a:rPr>
              <a:t>F</a:t>
            </a:r>
            <a:r>
              <a:rPr lang="en-US" altLang="zh-CN" dirty="0" smtClean="0">
                <a:latin typeface="+mn-ea"/>
              </a:rPr>
              <a:t>:</a:t>
            </a:r>
            <a:r>
              <a:rPr lang="zh-CN" altLang="en-US" dirty="0" smtClean="0">
                <a:latin typeface="+mn-ea"/>
              </a:rPr>
              <a:t>如何提供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友好的</a:t>
            </a:r>
            <a:r>
              <a:rPr lang="zh-CN" altLang="en-US" dirty="0" smtClean="0">
                <a:latin typeface="+mn-ea"/>
              </a:rPr>
              <a:t>图搜索界面？</a:t>
            </a:r>
            <a:endParaRPr lang="en-US" altLang="zh-CN" dirty="0" smtClean="0">
              <a:latin typeface="+mn-ea"/>
            </a:endParaRPr>
          </a:p>
          <a:p>
            <a:pPr lvl="1"/>
            <a:r>
              <a:rPr lang="en-US" altLang="zh-CN" b="1" dirty="0" smtClean="0">
                <a:solidFill>
                  <a:srgbClr val="FF0000"/>
                </a:solidFill>
                <a:latin typeface="+mn-ea"/>
              </a:rPr>
              <a:t>A</a:t>
            </a:r>
            <a:r>
              <a:rPr lang="en-US" altLang="zh-CN" dirty="0" smtClean="0">
                <a:latin typeface="+mn-ea"/>
              </a:rPr>
              <a:t>:</a:t>
            </a:r>
            <a:r>
              <a:rPr lang="zh-CN" altLang="en-US" dirty="0" smtClean="0">
                <a:latin typeface="+mn-ea"/>
              </a:rPr>
              <a:t>如何搜索“信息”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更准</a:t>
            </a:r>
            <a:r>
              <a:rPr lang="en-US" altLang="zh-CN" dirty="0" smtClean="0">
                <a:solidFill>
                  <a:srgbClr val="FF0000"/>
                </a:solidFill>
                <a:latin typeface="+mn-ea"/>
              </a:rPr>
              <a:t>?</a:t>
            </a:r>
          </a:p>
          <a:p>
            <a:pPr lvl="1"/>
            <a:r>
              <a:rPr lang="en-US" altLang="zh-CN" b="1" dirty="0" smtClean="0">
                <a:solidFill>
                  <a:srgbClr val="FF0000"/>
                </a:solidFill>
                <a:latin typeface="+mn-ea"/>
              </a:rPr>
              <a:t>E</a:t>
            </a:r>
            <a:r>
              <a:rPr lang="en-US" altLang="zh-CN" dirty="0" smtClean="0">
                <a:latin typeface="+mn-ea"/>
              </a:rPr>
              <a:t>:</a:t>
            </a:r>
            <a:r>
              <a:rPr lang="zh-CN" altLang="en-US" dirty="0" smtClean="0">
                <a:latin typeface="+mn-ea"/>
              </a:rPr>
              <a:t>如何搜索“信息”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更快</a:t>
            </a:r>
            <a:r>
              <a:rPr lang="en-US" altLang="zh-CN" dirty="0" smtClean="0">
                <a:solidFill>
                  <a:srgbClr val="FF0000"/>
                </a:solidFill>
                <a:latin typeface="+mn-ea"/>
              </a:rPr>
              <a:t>?</a:t>
            </a:r>
            <a:endParaRPr lang="en-US" altLang="zh-CN" dirty="0" smtClean="0">
              <a:latin typeface="+mn-ea"/>
            </a:endParaRPr>
          </a:p>
          <a:p>
            <a:pPr lvl="1"/>
            <a:endParaRPr lang="zh-CN" altLang="en-US" dirty="0">
              <a:latin typeface="+mn-ea"/>
            </a:endParaRPr>
          </a:p>
        </p:txBody>
      </p:sp>
      <p:pic>
        <p:nvPicPr>
          <p:cNvPr id="12" name="图片 11" descr="blog-apr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233688"/>
            <a:ext cx="2438400" cy="1475232"/>
          </a:xfrm>
          <a:prstGeom prst="rect">
            <a:avLst/>
          </a:prstGeom>
        </p:spPr>
      </p:pic>
      <p:grpSp>
        <p:nvGrpSpPr>
          <p:cNvPr id="5" name="组合 17"/>
          <p:cNvGrpSpPr/>
          <p:nvPr/>
        </p:nvGrpSpPr>
        <p:grpSpPr>
          <a:xfrm>
            <a:off x="3275856" y="3645024"/>
            <a:ext cx="5616624" cy="2347424"/>
            <a:chOff x="755576" y="3846721"/>
            <a:chExt cx="5976664" cy="2606615"/>
          </a:xfrm>
        </p:grpSpPr>
        <p:pic>
          <p:nvPicPr>
            <p:cNvPr id="1028" name="Picture 4" descr="C:\Program Files (x86)\Microsoft Office\MEDIA\CAGCAT10\j028575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4581128"/>
              <a:ext cx="2016224" cy="1512168"/>
            </a:xfrm>
            <a:prstGeom prst="rect">
              <a:avLst/>
            </a:prstGeom>
            <a:noFill/>
          </p:spPr>
        </p:pic>
        <p:pic>
          <p:nvPicPr>
            <p:cNvPr id="1026" name="Picture 2" descr="C:\Program Files (x86)\Microsoft Office\MEDIA\CAGCAT10\j0292020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576" y="3846721"/>
              <a:ext cx="2880320" cy="2606615"/>
            </a:xfrm>
            <a:prstGeom prst="rect">
              <a:avLst/>
            </a:prstGeom>
            <a:noFill/>
          </p:spPr>
        </p:pic>
        <p:pic>
          <p:nvPicPr>
            <p:cNvPr id="17" name="图片 16" descr="download (1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7784" y="4322787"/>
              <a:ext cx="2390775" cy="1914525"/>
            </a:xfrm>
            <a:prstGeom prst="rect">
              <a:avLst/>
            </a:prstGeom>
          </p:spPr>
        </p:pic>
      </p:grpSp>
      <p:graphicFrame>
        <p:nvGraphicFramePr>
          <p:cNvPr id="11" name="内容占位符 4"/>
          <p:cNvGraphicFramePr>
            <a:graphicFrameLocks/>
          </p:cNvGraphicFramePr>
          <p:nvPr/>
        </p:nvGraphicFramePr>
        <p:xfrm>
          <a:off x="107504" y="3284984"/>
          <a:ext cx="3168351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灯片编号占位符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18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友好性</a:t>
            </a:r>
            <a:r>
              <a:rPr lang="en-US" altLang="zh-CN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(Friendliness)</a:t>
            </a:r>
            <a:endParaRPr lang="zh-CN" altLang="en-US" sz="3600" b="1" dirty="0">
              <a:solidFill>
                <a:srgbClr val="C00000"/>
              </a:solidFill>
              <a:latin typeface="Arial Unicode MS" pitchFamily="34" charset="-122"/>
              <a:ea typeface="黑体" pitchFamily="49" charset="-122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323528" y="928100"/>
            <a:ext cx="8501122" cy="25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zh-CN" altLang="en-US" sz="2800" dirty="0" smtClean="0">
                <a:latin typeface="+mn-ea"/>
                <a:ea typeface="+mn-ea"/>
              </a:rPr>
              <a:t>如何以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友好的方式</a:t>
            </a:r>
            <a:r>
              <a:rPr lang="zh-CN" altLang="en-US" sz="2800" dirty="0" smtClean="0">
                <a:latin typeface="+mn-ea"/>
                <a:ea typeface="+mn-ea"/>
              </a:rPr>
              <a:t>提供“图搜索”的查询界面？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zh-CN" altLang="en-US" sz="2400" kern="0" dirty="0" smtClean="0">
                <a:solidFill>
                  <a:srgbClr val="FF0000"/>
                </a:solidFill>
                <a:latin typeface="+mn-ea"/>
                <a:ea typeface="+mn-ea"/>
              </a:rPr>
              <a:t>关键字的搜索模式非常友好</a:t>
            </a:r>
            <a:endParaRPr lang="en-US" altLang="zh-CN" sz="2400" kern="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zh-CN" altLang="en-US" sz="2400" kern="0" dirty="0" smtClean="0">
                <a:latin typeface="+mn-ea"/>
                <a:ea typeface="+mn-ea"/>
              </a:rPr>
              <a:t>直接让用户输入模式图非常不友好</a:t>
            </a:r>
            <a:endParaRPr lang="en-US" altLang="zh-CN" sz="2400" kern="0" dirty="0" smtClean="0">
              <a:latin typeface="+mn-ea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zh-CN" altLang="en-US" sz="2400" kern="0" dirty="0" smtClean="0">
                <a:latin typeface="+mn-ea"/>
                <a:ea typeface="+mn-ea"/>
              </a:rPr>
              <a:t>提供方便的方式</a:t>
            </a:r>
            <a:r>
              <a:rPr lang="zh-CN" altLang="en-US" sz="2400" kern="0" dirty="0" smtClean="0">
                <a:solidFill>
                  <a:srgbClr val="FF0000"/>
                </a:solidFill>
                <a:latin typeface="+mn-ea"/>
                <a:ea typeface="+mn-ea"/>
              </a:rPr>
              <a:t>隐式</a:t>
            </a:r>
            <a:r>
              <a:rPr lang="zh-CN" altLang="en-US" sz="2400" kern="0" dirty="0" smtClean="0">
                <a:latin typeface="+mn-ea"/>
                <a:ea typeface="+mn-ea"/>
              </a:rPr>
              <a:t>表达查询图</a:t>
            </a:r>
            <a:endParaRPr lang="en-US" altLang="zh-CN" sz="2400" kern="0" dirty="0" smtClean="0">
              <a:latin typeface="+mn-ea"/>
              <a:ea typeface="+mn-ea"/>
            </a:endParaRPr>
          </a:p>
          <a:p>
            <a:pPr marL="1200150" lvl="2" indent="-285750" eaLnBrk="0" hangingPunct="0">
              <a:spcBef>
                <a:spcPct val="20000"/>
              </a:spcBef>
              <a:buFontTx/>
              <a:buChar char="–"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</a:rPr>
              <a:t>如，</a:t>
            </a:r>
            <a:r>
              <a:rPr kumimoji="0" lang="en-US" altLang="zh-CN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</a:rPr>
              <a:t>Facebook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</a:rPr>
              <a:t>采用简单化的自然语言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pic>
        <p:nvPicPr>
          <p:cNvPr id="6" name="图片 5" descr="Facebook-Graph-Sea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432" y="3510300"/>
            <a:ext cx="7783007" cy="30243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8104" y="357301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solidFill>
                  <a:schemeClr val="bg1"/>
                </a:solidFill>
              </a:rPr>
              <a:t>Facebook</a:t>
            </a:r>
            <a:r>
              <a:rPr lang="en-US" altLang="zh-CN" b="1" dirty="0" smtClean="0">
                <a:solidFill>
                  <a:schemeClr val="bg1"/>
                </a:solidFill>
              </a:rPr>
              <a:t> Graph Search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19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4"/>
          <p:cNvSpPr txBox="1">
            <a:spLocks noChangeArrowheads="1"/>
          </p:cNvSpPr>
          <p:nvPr/>
        </p:nvSpPr>
        <p:spPr bwMode="auto">
          <a:xfrm>
            <a:off x="323528" y="3409603"/>
            <a:ext cx="8496944" cy="451445"/>
          </a:xfrm>
          <a:prstGeom prst="rect">
            <a:avLst/>
          </a:prstGeom>
          <a:blipFill dpi="0" rotWithShape="1">
            <a:blip r:embed="rId3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无处不在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, </a:t>
            </a:r>
            <a:r>
              <a:rPr lang="zh-CN" altLang="en-US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日常接触很多超大规模图！</a:t>
            </a:r>
          </a:p>
        </p:txBody>
      </p:sp>
      <p:pic>
        <p:nvPicPr>
          <p:cNvPr id="24" name="图片 23" descr="googlewebgrap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2022" y="476672"/>
            <a:ext cx="2554053" cy="2592287"/>
          </a:xfrm>
          <a:prstGeom prst="rect">
            <a:avLst/>
          </a:prstGeom>
        </p:spPr>
      </p:pic>
      <p:pic>
        <p:nvPicPr>
          <p:cNvPr id="25" name="图片 8" descr="unitedfacebook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8841" y="476672"/>
            <a:ext cx="2535647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7" descr="soil-food-we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3096" y="464906"/>
            <a:ext cx="3400792" cy="2604054"/>
          </a:xfrm>
          <a:prstGeom prst="rect">
            <a:avLst/>
          </a:prstGeom>
        </p:spPr>
      </p:pic>
      <p:pic>
        <p:nvPicPr>
          <p:cNvPr id="2052" name="Picture 4" descr="C:\Users\LiJia\Desktop\200631155948523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3059834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://www.for68.com/upload/news/2008/3/18/liangf1092008318105437367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49080"/>
            <a:ext cx="2997924" cy="2277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pic13.nipic.com/20110317/6886660_162554515001_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49080"/>
            <a:ext cx="2664296" cy="22954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灯片编号占位符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如，影响力事件组织者搜索</a:t>
            </a:r>
            <a:r>
              <a:rPr lang="en-US" altLang="zh-CN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(</a:t>
            </a:r>
            <a:r>
              <a:rPr lang="en-US" altLang="zh-CN" sz="28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SIGMOD’2014</a:t>
            </a:r>
            <a:r>
              <a:rPr lang="en-US" altLang="zh-CN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)</a:t>
            </a:r>
            <a:endParaRPr lang="zh-CN" altLang="en-US" sz="3600" b="1" dirty="0">
              <a:solidFill>
                <a:srgbClr val="C00000"/>
              </a:solidFill>
              <a:latin typeface="Arial Unicode MS" pitchFamily="34" charset="-122"/>
              <a:ea typeface="黑体" pitchFamily="49" charset="-122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323528" y="928100"/>
            <a:ext cx="8501122" cy="25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zh-CN" altLang="en-US" sz="2800" kern="0" dirty="0" smtClean="0">
                <a:latin typeface="黑体" pitchFamily="49" charset="-122"/>
                <a:ea typeface="黑体" pitchFamily="49" charset="-122"/>
              </a:rPr>
              <a:t>以</a:t>
            </a:r>
            <a:r>
              <a:rPr lang="zh-CN" altLang="en-US" sz="2800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关键字</a:t>
            </a:r>
            <a:r>
              <a:rPr lang="zh-CN" altLang="en-US" sz="2800" kern="0" dirty="0" smtClean="0"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2800" kern="0" dirty="0" smtClean="0">
                <a:latin typeface="黑体" pitchFamily="49" charset="-122"/>
                <a:ea typeface="黑体" pitchFamily="49" charset="-122"/>
              </a:rPr>
              <a:t>方式搜索</a:t>
            </a:r>
            <a:r>
              <a:rPr lang="zh-CN" altLang="en-US" sz="2800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社会网络图</a:t>
            </a:r>
            <a:r>
              <a:rPr lang="zh-CN" altLang="en-US" sz="2800" kern="0" dirty="0" smtClean="0">
                <a:latin typeface="黑体" pitchFamily="49" charset="-122"/>
                <a:ea typeface="黑体" pitchFamily="49" charset="-122"/>
              </a:rPr>
              <a:t>中</a:t>
            </a:r>
            <a:r>
              <a:rPr lang="en-US" altLang="zh-CN" sz="2800" kern="0" dirty="0" smtClean="0">
                <a:latin typeface="黑体" pitchFamily="49" charset="-122"/>
                <a:ea typeface="黑体" pitchFamily="49" charset="-122"/>
              </a:rPr>
              <a:t>k</a:t>
            </a:r>
            <a:r>
              <a:rPr lang="zh-CN" altLang="en-US" sz="2800" kern="0" dirty="0" smtClean="0">
                <a:latin typeface="黑体" pitchFamily="49" charset="-122"/>
                <a:ea typeface="黑体" pitchFamily="49" charset="-122"/>
              </a:rPr>
              <a:t>个</a:t>
            </a:r>
            <a:r>
              <a:rPr lang="zh-CN" altLang="en-US" sz="2800" kern="0" dirty="0" smtClean="0">
                <a:latin typeface="黑体" pitchFamily="49" charset="-122"/>
                <a:ea typeface="黑体" pitchFamily="49" charset="-122"/>
              </a:rPr>
              <a:t>事件</a:t>
            </a:r>
            <a:r>
              <a:rPr lang="zh-CN" altLang="en-US" sz="2800" kern="0" dirty="0" smtClean="0">
                <a:latin typeface="黑体" pitchFamily="49" charset="-122"/>
                <a:ea typeface="黑体" pitchFamily="49" charset="-122"/>
              </a:rPr>
              <a:t>组织者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zh-CN" altLang="en-US" sz="2400" kern="0" dirty="0" smtClean="0">
                <a:latin typeface="黑体" pitchFamily="49" charset="-122"/>
                <a:ea typeface="黑体" pitchFamily="49" charset="-122"/>
              </a:rPr>
              <a:t>融合</a:t>
            </a:r>
            <a:r>
              <a:rPr lang="zh-CN" altLang="en-US" sz="2400" kern="0" dirty="0" smtClean="0">
                <a:latin typeface="黑体" pitchFamily="49" charset="-122"/>
                <a:ea typeface="黑体" pitchFamily="49" charset="-122"/>
              </a:rPr>
              <a:t>了图上的关键词搜索</a:t>
            </a:r>
            <a:endParaRPr lang="en-US" altLang="zh-CN" sz="2400" kern="0" dirty="0" smtClean="0">
              <a:latin typeface="黑体" pitchFamily="49" charset="-122"/>
              <a:ea typeface="黑体" pitchFamily="49" charset="-122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zh-CN" altLang="en-US" sz="2400" kern="0" dirty="0" smtClean="0">
                <a:latin typeface="黑体" pitchFamily="49" charset="-122"/>
                <a:ea typeface="黑体" pitchFamily="49" charset="-122"/>
              </a:rPr>
              <a:t>融合了事件的影响力</a:t>
            </a:r>
            <a:r>
              <a:rPr lang="zh-CN" altLang="en-US" sz="2400" kern="0" dirty="0" smtClean="0">
                <a:latin typeface="黑体" pitchFamily="49" charset="-122"/>
                <a:ea typeface="黑体" pitchFamily="49" charset="-122"/>
              </a:rPr>
              <a:t>传播</a:t>
            </a:r>
            <a:endParaRPr lang="en-US" altLang="zh-CN" sz="2400" kern="0" dirty="0" smtClean="0">
              <a:latin typeface="黑体" pitchFamily="49" charset="-122"/>
              <a:ea typeface="黑体" pitchFamily="49" charset="-122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zh-CN" altLang="en-US" sz="2400" kern="0" dirty="0" smtClean="0">
                <a:latin typeface="黑体" pitchFamily="49" charset="-122"/>
                <a:ea typeface="黑体" pitchFamily="49" charset="-122"/>
              </a:rPr>
              <a:t>提出了具有性能保障的近似算法</a:t>
            </a:r>
            <a:r>
              <a:rPr lang="en-US" altLang="zh-CN" sz="2400" kern="0" dirty="0" smtClean="0">
                <a:latin typeface="黑体" pitchFamily="49" charset="-122"/>
                <a:ea typeface="黑体" pitchFamily="49" charset="-122"/>
              </a:rPr>
              <a:t> - </a:t>
            </a:r>
            <a:r>
              <a:rPr lang="zh-CN" altLang="en-US" sz="2400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近似比</a:t>
            </a:r>
            <a:r>
              <a:rPr lang="en-US" altLang="zh-CN" sz="2400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(1/2 - </a:t>
            </a:r>
            <a:r>
              <a:rPr lang="el-GR" altLang="zh-CN" sz="2400" kern="0" dirty="0" smtClean="0">
                <a:solidFill>
                  <a:srgbClr val="FF0000"/>
                </a:solidFill>
                <a:latin typeface="Times New Roman"/>
                <a:ea typeface="黑体" pitchFamily="49" charset="-122"/>
                <a:cs typeface="Times New Roman"/>
              </a:rPr>
              <a:t>ξ</a:t>
            </a:r>
            <a:r>
              <a:rPr lang="en-US" altLang="zh-CN" sz="2400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357301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solidFill>
                  <a:schemeClr val="bg1"/>
                </a:solidFill>
              </a:rPr>
              <a:t>Facebook</a:t>
            </a:r>
            <a:r>
              <a:rPr lang="en-US" altLang="zh-CN" b="1" dirty="0" smtClean="0">
                <a:solidFill>
                  <a:schemeClr val="bg1"/>
                </a:solidFill>
              </a:rPr>
              <a:t> Graph Search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20</a:t>
            </a:fld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3563888" y="3068960"/>
            <a:ext cx="5328592" cy="3090861"/>
            <a:chOff x="850667" y="1591714"/>
            <a:chExt cx="8097327" cy="5025743"/>
          </a:xfrm>
        </p:grpSpPr>
        <p:pic>
          <p:nvPicPr>
            <p:cNvPr id="10" name="Picture 8" descr="http://www.clker.com/cliparts/f/2/9/c/1195444664992663491ryanlerch_worldlabel_manface2.svg.me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667" y="4875434"/>
              <a:ext cx="885703" cy="100648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147067" y="2238048"/>
              <a:ext cx="2661583" cy="1150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1600" dirty="0" smtClean="0"/>
                <a:t>Bob</a:t>
              </a:r>
            </a:p>
            <a:p>
              <a:r>
                <a:rPr lang="en-SG" sz="1600" dirty="0" smtClean="0"/>
                <a:t> “Psychology”, “Sociology”</a:t>
              </a:r>
              <a:endParaRPr lang="en-SG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03629" y="1591714"/>
              <a:ext cx="3583172" cy="1150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1600" dirty="0" smtClean="0"/>
                <a:t>Tom, </a:t>
              </a:r>
            </a:p>
            <a:p>
              <a:r>
                <a:rPr lang="en-SG" sz="1600" dirty="0" smtClean="0"/>
                <a:t> “Machine Learning”, “Data Mining”</a:t>
              </a:r>
              <a:endParaRPr lang="en-SG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32057" y="5466831"/>
              <a:ext cx="2717949" cy="1150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1600" dirty="0" smtClean="0"/>
                <a:t>Sam, </a:t>
              </a:r>
            </a:p>
            <a:p>
              <a:r>
                <a:rPr lang="en-SG" sz="1600" dirty="0" smtClean="0"/>
                <a:t>“Database”, “Data Mining”</a:t>
              </a:r>
              <a:endParaRPr lang="en-SG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37653" y="4232138"/>
              <a:ext cx="3410341" cy="1150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1600" dirty="0" smtClean="0"/>
                <a:t>Bill,</a:t>
              </a:r>
            </a:p>
            <a:p>
              <a:r>
                <a:rPr lang="en-SG" sz="1600" dirty="0" smtClean="0"/>
                <a:t>“NLP”, “Machine Learning”</a:t>
              </a:r>
              <a:endParaRPr lang="en-SG" sz="1600" dirty="0"/>
            </a:p>
          </p:txBody>
        </p:sp>
        <p:cxnSp>
          <p:nvCxnSpPr>
            <p:cNvPr id="15" name="直接箭头连接符 14"/>
            <p:cNvCxnSpPr/>
            <p:nvPr/>
          </p:nvCxnSpPr>
          <p:spPr>
            <a:xfrm>
              <a:off x="5994297" y="3280301"/>
              <a:ext cx="920219" cy="885767"/>
            </a:xfrm>
            <a:prstGeom prst="straightConnector1">
              <a:avLst/>
            </a:prstGeom>
            <a:ln w="25400"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>
              <a:off x="6027775" y="3199479"/>
              <a:ext cx="1098698" cy="95693"/>
            </a:xfrm>
            <a:prstGeom prst="straightConnector1">
              <a:avLst/>
            </a:prstGeom>
            <a:ln w="25400"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577124" y="3473267"/>
              <a:ext cx="777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dirty="0" smtClean="0"/>
                <a:t>……</a:t>
              </a:r>
              <a:endParaRPr lang="en-SG" dirty="0"/>
            </a:p>
          </p:txBody>
        </p:sp>
        <p:cxnSp>
          <p:nvCxnSpPr>
            <p:cNvPr id="18" name="直接箭头连接符 17"/>
            <p:cNvCxnSpPr/>
            <p:nvPr/>
          </p:nvCxnSpPr>
          <p:spPr>
            <a:xfrm flipH="1" flipV="1">
              <a:off x="1545020" y="3761777"/>
              <a:ext cx="1439377" cy="228600"/>
            </a:xfrm>
            <a:prstGeom prst="straightConnector1">
              <a:avLst/>
            </a:prstGeom>
            <a:ln w="25400"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flipH="1">
              <a:off x="1765197" y="4071199"/>
              <a:ext cx="1252678" cy="616646"/>
            </a:xfrm>
            <a:prstGeom prst="straightConnector1">
              <a:avLst/>
            </a:prstGeom>
            <a:ln w="25400"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295400" y="3920011"/>
              <a:ext cx="777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dirty="0" smtClean="0"/>
                <a:t>……</a:t>
              </a:r>
              <a:endParaRPr lang="en-SG" dirty="0"/>
            </a:p>
          </p:txBody>
        </p:sp>
        <p:cxnSp>
          <p:nvCxnSpPr>
            <p:cNvPr id="21" name="直接箭头连接符 20"/>
            <p:cNvCxnSpPr/>
            <p:nvPr/>
          </p:nvCxnSpPr>
          <p:spPr>
            <a:xfrm>
              <a:off x="5075275" y="5014102"/>
              <a:ext cx="80822" cy="729146"/>
            </a:xfrm>
            <a:prstGeom prst="straightConnector1">
              <a:avLst/>
            </a:prstGeom>
            <a:ln w="25400"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5156097" y="4980624"/>
              <a:ext cx="1103187" cy="928113"/>
            </a:xfrm>
            <a:prstGeom prst="straightConnector1">
              <a:avLst/>
            </a:prstGeom>
            <a:ln w="25400"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481335" y="5894484"/>
              <a:ext cx="777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dirty="0" smtClean="0"/>
                <a:t>……</a:t>
              </a:r>
              <a:endParaRPr lang="en-SG" dirty="0"/>
            </a:p>
          </p:txBody>
        </p:sp>
        <p:cxnSp>
          <p:nvCxnSpPr>
            <p:cNvPr id="24" name="直接箭头连接符 23"/>
            <p:cNvCxnSpPr/>
            <p:nvPr/>
          </p:nvCxnSpPr>
          <p:spPr>
            <a:xfrm flipV="1">
              <a:off x="5075275" y="3613705"/>
              <a:ext cx="757378" cy="1171797"/>
            </a:xfrm>
            <a:prstGeom prst="straightConnector1">
              <a:avLst/>
            </a:prstGeom>
            <a:ln w="25400"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>
              <a:off x="3179519" y="4071199"/>
              <a:ext cx="1551340" cy="583168"/>
            </a:xfrm>
            <a:prstGeom prst="straightConnector1">
              <a:avLst/>
            </a:prstGeom>
            <a:ln w="25400"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" descr="http://www.clker.com/cliparts/1/d/e/6/11954451621937834381Gerald_G_Boy_Face_Cartoon_2.svg.h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1706" y="5743248"/>
              <a:ext cx="683843" cy="7820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http://www.clker.com/cliparts/1/d/e/6/11954451621937834381Gerald_G_Boy_Face_Cartoon_2.svg.h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4516" y="3889224"/>
              <a:ext cx="683843" cy="7820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ttp://www.clker.com/cliparts/1/d/e/6/11954451621937834381Gerald_G_Boy_Face_Cartoon_2.svg.h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9743" y="5598511"/>
              <a:ext cx="683843" cy="7820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http://www.clker.com/cliparts/1/d/e/6/11954451621937834381Gerald_G_Boy_Face_Cartoon_2.svg.h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2239" y="2856277"/>
              <a:ext cx="683843" cy="7820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http://www.clker.com/cliparts/1/d/e/6/11954451621937834381Gerald_G_Boy_Face_Cartoon_2.svg.h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354" y="4546868"/>
              <a:ext cx="683843" cy="7820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ttp://www.clker.com/cliparts/1/d/e/6/11954451621937834381Gerald_G_Boy_Face_Cartoon_2.svg.h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667" y="3313779"/>
              <a:ext cx="683843" cy="7820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http://www.vectors4all.net/preview/lady-face-cartoon-clip-ar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7314" y="3603466"/>
              <a:ext cx="729914" cy="7493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http://www.clker.com/cliparts/e/7/8/b/11954449581778132602Gerald_G_Boy_Face_Cartoon_3.svg.m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8788" y="2741876"/>
              <a:ext cx="915200" cy="93076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http://www.clker.com/cliparts/B/C/H/o/c/B/happy-boy-cartoon-m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859" y="4425177"/>
              <a:ext cx="684182" cy="7876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内容占位符 2"/>
          <p:cNvSpPr txBox="1">
            <a:spLocks/>
          </p:cNvSpPr>
          <p:nvPr/>
        </p:nvSpPr>
        <p:spPr bwMode="auto">
          <a:xfrm>
            <a:off x="611560" y="3495525"/>
            <a:ext cx="27363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2200" kern="0" dirty="0" smtClean="0">
                <a:solidFill>
                  <a:srgbClr val="FF0000"/>
                </a:solidFill>
                <a:latin typeface="+mn-ea"/>
                <a:ea typeface="+mn-ea"/>
              </a:rPr>
              <a:t>查询示例：</a:t>
            </a:r>
            <a:endParaRPr lang="en-US" altLang="zh-CN" sz="2200" kern="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2200" kern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K = 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2200" kern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Q = {Psychology,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2200" kern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Sociology,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2200" kern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Data mining }</a:t>
            </a:r>
            <a:endParaRPr lang="zh-CN" altLang="en-US" sz="22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 smtClean="0">
                <a:solidFill>
                  <a:srgbClr val="C00000"/>
                </a:solidFill>
              </a:rPr>
              <a:t>准确性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(</a:t>
            </a:r>
            <a:r>
              <a:rPr lang="en-US" altLang="zh-CN" sz="3600" b="1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Accuracy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)</a:t>
            </a:r>
            <a:endParaRPr lang="zh-CN" altLang="en-US" sz="3600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467544" y="4653136"/>
            <a:ext cx="5580112" cy="1584176"/>
          </a:xfrm>
        </p:spPr>
        <p:txBody>
          <a:bodyPr/>
          <a:lstStyle/>
          <a:p>
            <a:pPr>
              <a:buNone/>
            </a:pPr>
            <a:r>
              <a:rPr lang="zh-CN" altLang="en-US" sz="2400" dirty="0" smtClean="0"/>
              <a:t>搜索</a:t>
            </a:r>
            <a:r>
              <a:rPr lang="zh-CN" altLang="en-US" sz="2400" dirty="0" smtClean="0">
                <a:solidFill>
                  <a:srgbClr val="0066CC"/>
                </a:solidFill>
              </a:rPr>
              <a:t>北航</a:t>
            </a:r>
            <a:r>
              <a:rPr lang="zh-CN" altLang="en-US" sz="2400" dirty="0" smtClean="0"/>
              <a:t>的信息</a:t>
            </a:r>
            <a:r>
              <a:rPr lang="zh-CN" altLang="en-US" sz="2400" dirty="0" smtClean="0">
                <a:solidFill>
                  <a:srgbClr val="0066CC"/>
                </a:solidFill>
              </a:rPr>
              <a:t>：</a:t>
            </a:r>
            <a:endParaRPr lang="en-US" altLang="zh-CN" sz="2400" dirty="0" smtClean="0">
              <a:solidFill>
                <a:srgbClr val="0066CC"/>
              </a:solidFill>
            </a:endParaRPr>
          </a:p>
          <a:p>
            <a:pPr marL="285750" indent="-285750">
              <a:buFontTx/>
              <a:buChar char="–"/>
            </a:pPr>
            <a:r>
              <a:rPr lang="zh-CN" altLang="en-US" sz="2000" kern="1200" dirty="0" smtClean="0">
                <a:solidFill>
                  <a:srgbClr val="FF0000"/>
                </a:solidFill>
              </a:rPr>
              <a:t>北航、北京航空航天大学、</a:t>
            </a:r>
            <a:r>
              <a:rPr lang="zh-TW" altLang="en-US" sz="2000" kern="1200" dirty="0" smtClean="0">
                <a:solidFill>
                  <a:srgbClr val="FF0000"/>
                </a:solidFill>
              </a:rPr>
              <a:t>北京航空航天大學</a:t>
            </a:r>
            <a:r>
              <a:rPr lang="zh-CN" altLang="en-US" sz="2000" kern="1200" dirty="0" smtClean="0">
                <a:solidFill>
                  <a:srgbClr val="FF0000"/>
                </a:solidFill>
              </a:rPr>
              <a:t>、</a:t>
            </a:r>
            <a:r>
              <a:rPr lang="en-US" altLang="zh-CN" sz="2000" kern="1200" dirty="0" err="1" smtClean="0">
                <a:solidFill>
                  <a:srgbClr val="FF0000"/>
                </a:solidFill>
              </a:rPr>
              <a:t>Beihang</a:t>
            </a:r>
            <a:r>
              <a:rPr lang="zh-CN" altLang="en-US" sz="2000" kern="1200" dirty="0" smtClean="0">
                <a:solidFill>
                  <a:srgbClr val="FF0000"/>
                </a:solidFill>
              </a:rPr>
              <a:t>、</a:t>
            </a:r>
            <a:r>
              <a:rPr lang="en-US" altLang="zh-CN" sz="2000" kern="1200" dirty="0" err="1" smtClean="0">
                <a:solidFill>
                  <a:srgbClr val="FF0000"/>
                </a:solidFill>
              </a:rPr>
              <a:t>Beihang</a:t>
            </a:r>
            <a:r>
              <a:rPr lang="en-US" altLang="zh-CN" sz="2000" kern="1200" dirty="0" smtClean="0">
                <a:solidFill>
                  <a:srgbClr val="FF0000"/>
                </a:solidFill>
              </a:rPr>
              <a:t> University</a:t>
            </a:r>
            <a:r>
              <a:rPr lang="zh-CN" altLang="en-US" sz="2000" kern="1200" dirty="0" smtClean="0">
                <a:solidFill>
                  <a:srgbClr val="FF0000"/>
                </a:solidFill>
              </a:rPr>
              <a:t>、</a:t>
            </a:r>
            <a:r>
              <a:rPr lang="en-US" altLang="zh-CN" sz="2000" kern="1200" dirty="0" smtClean="0">
                <a:solidFill>
                  <a:srgbClr val="FF0000"/>
                </a:solidFill>
              </a:rPr>
              <a:t>Beijing University of Aeronautics and Astronautics</a:t>
            </a:r>
          </a:p>
          <a:p>
            <a:pPr lvl="1"/>
            <a:endParaRPr lang="zh-CN" altLang="en-US" sz="2000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319350" y="908720"/>
            <a:ext cx="8501122" cy="199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800" kern="0" dirty="0" smtClean="0">
                <a:solidFill>
                  <a:srgbClr val="000000"/>
                </a:solidFill>
                <a:latin typeface="Arial Unicode MS" pitchFamily="34" charset="-122"/>
                <a:ea typeface="黑体"/>
              </a:rPr>
              <a:t>如何搜索“信息”</a:t>
            </a:r>
            <a:r>
              <a:rPr lang="zh-CN" altLang="en-US" sz="2800" kern="0" dirty="0" smtClean="0">
                <a:solidFill>
                  <a:srgbClr val="FF0000"/>
                </a:solidFill>
                <a:latin typeface="Arial Unicode MS" pitchFamily="34" charset="-122"/>
                <a:ea typeface="黑体"/>
              </a:rPr>
              <a:t>更准</a:t>
            </a:r>
            <a:r>
              <a:rPr lang="en-US" altLang="zh-CN" sz="2800" kern="0" dirty="0" smtClean="0">
                <a:solidFill>
                  <a:srgbClr val="FF0000"/>
                </a:solidFill>
                <a:latin typeface="Arial Unicode MS" pitchFamily="34" charset="-122"/>
                <a:ea typeface="黑体"/>
              </a:rPr>
              <a:t>?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用户意图理解（融合用户的行为特征）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融合知识图谱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- Knowledge Graph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zh-CN" altLang="en-US" sz="2400" kern="0" dirty="0" smtClean="0">
                <a:latin typeface="Arial Unicode MS" pitchFamily="34" charset="-122"/>
                <a:ea typeface="+mn-ea"/>
              </a:rPr>
              <a:t>基于知识</a:t>
            </a:r>
            <a:r>
              <a:rPr lang="en-US" altLang="zh-CN" sz="2400" kern="0" dirty="0" smtClean="0">
                <a:latin typeface="Arial Unicode MS" pitchFamily="34" charset="-122"/>
                <a:ea typeface="+mn-ea"/>
              </a:rPr>
              <a:t>/</a:t>
            </a:r>
            <a:r>
              <a:rPr lang="zh-CN" altLang="en-US" sz="2400" kern="0" dirty="0" smtClean="0">
                <a:latin typeface="Arial Unicode MS" pitchFamily="34" charset="-122"/>
                <a:ea typeface="+mn-ea"/>
              </a:rPr>
              <a:t>用户意图的查询转换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467544" y="3140968"/>
            <a:ext cx="55801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</a:rPr>
              <a:t>搜索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北航周围的饭店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zh-CN" altLang="en-US" sz="2000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人在美国 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vs.</a:t>
            </a:r>
            <a:r>
              <a:rPr lang="zh-CN" altLang="en-US" sz="2000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人在北航</a:t>
            </a:r>
            <a:endParaRPr lang="en-US" altLang="zh-CN" sz="2000" dirty="0" smtClean="0">
              <a:solidFill>
                <a:srgbClr val="FF0000"/>
              </a:solidFill>
              <a:latin typeface="Arial Unicode MS" pitchFamily="34" charset="-122"/>
              <a:ea typeface="+mn-ea"/>
            </a:endParaRP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zh-CN" altLang="en-US" sz="2000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人在北航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:</a:t>
            </a:r>
            <a:r>
              <a:rPr lang="zh-CN" altLang="en-US" sz="2000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中午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12</a:t>
            </a:r>
            <a:r>
              <a:rPr lang="zh-CN" altLang="en-US" sz="2000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点 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vs. </a:t>
            </a:r>
            <a:r>
              <a:rPr lang="zh-CN" altLang="en-US" sz="2000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半夜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12</a:t>
            </a:r>
            <a:r>
              <a:rPr lang="zh-CN" altLang="en-US" sz="2000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点</a:t>
            </a:r>
            <a:endParaRPr lang="zh-CN" altLang="en-US" sz="2000" dirty="0">
              <a:solidFill>
                <a:srgbClr val="FF0000"/>
              </a:solidFill>
              <a:latin typeface="Arial Unicode MS" pitchFamily="34" charset="-122"/>
              <a:ea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21</a:t>
            </a:fld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6127501" y="2348880"/>
            <a:ext cx="2908995" cy="4062118"/>
            <a:chOff x="4032448" y="2983761"/>
            <a:chExt cx="2908995" cy="4062118"/>
          </a:xfrm>
        </p:grpSpPr>
        <p:sp>
          <p:nvSpPr>
            <p:cNvPr id="10" name="矩形 9"/>
            <p:cNvSpPr/>
            <p:nvPr/>
          </p:nvSpPr>
          <p:spPr>
            <a:xfrm>
              <a:off x="4788024" y="2983761"/>
              <a:ext cx="14401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 smtClean="0">
                  <a:latin typeface="黑体" pitchFamily="49" charset="-122"/>
                  <a:ea typeface="黑体" pitchFamily="49" charset="-122"/>
                </a:rPr>
                <a:t>移动互联网</a:t>
              </a:r>
              <a:endParaRPr lang="zh-CN" altLang="en-US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3356992"/>
              <a:ext cx="2657475" cy="148443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2" name="图片 11" descr="11042390_954955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2448" y="5157192"/>
              <a:ext cx="2908995" cy="1888687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4788024" y="4999985"/>
              <a:ext cx="14401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 smtClean="0">
                  <a:latin typeface="黑体" pitchFamily="49" charset="-122"/>
                  <a:ea typeface="黑体" pitchFamily="49" charset="-122"/>
                </a:rPr>
                <a:t>知识图谱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 smtClean="0">
                <a:solidFill>
                  <a:srgbClr val="C00000"/>
                </a:solidFill>
              </a:rPr>
              <a:t>高效性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(</a:t>
            </a:r>
            <a:r>
              <a:rPr lang="en-US" altLang="zh-CN" sz="3600" b="1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Efficiency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)</a:t>
            </a:r>
            <a:endParaRPr lang="zh-CN" altLang="en-US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323528" y="928100"/>
            <a:ext cx="8501122" cy="199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zh-CN" altLang="en-US" sz="2800" dirty="0" smtClean="0">
                <a:latin typeface="+mn-ea"/>
                <a:ea typeface="+mn-ea"/>
              </a:rPr>
              <a:t>如何搜索“信息”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更快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  <a:ea typeface="+mn-ea"/>
              </a:rPr>
              <a:t>?</a:t>
            </a:r>
            <a:endParaRPr lang="en-US" altLang="zh-CN" sz="2800" dirty="0" smtClean="0">
              <a:latin typeface="+mn-ea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</a:rPr>
              <a:t>查询近似技术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zh-CN" altLang="en-US" sz="2400" kern="0" dirty="0" smtClean="0">
                <a:latin typeface="+mn-ea"/>
                <a:ea typeface="+mn-ea"/>
              </a:rPr>
              <a:t>数据近似技术</a:t>
            </a:r>
            <a:endParaRPr lang="en-US" altLang="zh-CN" sz="2400" kern="0" dirty="0" smtClean="0">
              <a:latin typeface="+mn-ea"/>
              <a:ea typeface="+mn-ea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22</a:t>
            </a:fld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716016" y="6021288"/>
            <a:ext cx="42484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天下武功 </a:t>
            </a:r>
            <a:r>
              <a:rPr lang="zh-CN" alt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唯快不破</a:t>
            </a:r>
            <a:endParaRPr lang="zh-CN" altLang="en-US" sz="3600" b="1" cap="none" spc="0" dirty="0">
              <a:ln w="12700">
                <a:solidFill>
                  <a:srgbClr val="FF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11560" y="2505090"/>
            <a:ext cx="3463799" cy="3384376"/>
            <a:chOff x="179512" y="3284984"/>
            <a:chExt cx="3168352" cy="3168352"/>
          </a:xfrm>
        </p:grpSpPr>
        <p:sp>
          <p:nvSpPr>
            <p:cNvPr id="11" name="矩形 10"/>
            <p:cNvSpPr/>
            <p:nvPr/>
          </p:nvSpPr>
          <p:spPr bwMode="auto">
            <a:xfrm>
              <a:off x="179512" y="3284984"/>
              <a:ext cx="3168352" cy="3168352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zh-CN" altLang="en-US" sz="1800" b="1">
                <a:solidFill>
                  <a:srgbClr val="0000FF"/>
                </a:solidFill>
                <a:latin typeface="黑体"/>
                <a:ea typeface="黑体"/>
                <a:cs typeface="黑体"/>
              </a:endParaRPr>
            </a:p>
          </p:txBody>
        </p:sp>
        <p:grpSp>
          <p:nvGrpSpPr>
            <p:cNvPr id="12" name="组合 62"/>
            <p:cNvGrpSpPr/>
            <p:nvPr/>
          </p:nvGrpSpPr>
          <p:grpSpPr>
            <a:xfrm>
              <a:off x="251520" y="3429000"/>
              <a:ext cx="3077194" cy="2952477"/>
              <a:chOff x="251520" y="3429000"/>
              <a:chExt cx="3077194" cy="2952477"/>
            </a:xfrm>
          </p:grpSpPr>
          <p:sp>
            <p:nvSpPr>
              <p:cNvPr id="13" name="Oval 18"/>
              <p:cNvSpPr>
                <a:spLocks noChangeArrowheads="1"/>
              </p:cNvSpPr>
              <p:nvPr/>
            </p:nvSpPr>
            <p:spPr bwMode="auto">
              <a:xfrm>
                <a:off x="251520" y="3429050"/>
                <a:ext cx="1528762" cy="1433512"/>
              </a:xfrm>
              <a:prstGeom prst="ellipse">
                <a:avLst/>
              </a:prstGeom>
              <a:gradFill rotWithShape="1">
                <a:gsLst>
                  <a:gs pos="0">
                    <a:srgbClr val="E4F9FF"/>
                  </a:gs>
                  <a:gs pos="64999">
                    <a:srgbClr val="BBEFFF"/>
                  </a:gs>
                  <a:gs pos="100000">
                    <a:srgbClr val="9EEAFF"/>
                  </a:gs>
                </a:gsLst>
                <a:lin ang="5400000" scaled="1"/>
              </a:gradFill>
              <a:ln w="9525">
                <a:solidFill>
                  <a:srgbClr val="46AAC5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r>
                  <a:rPr kumimoji="0" lang="en-US" altLang="zh-CN" sz="2000" b="1" dirty="0">
                    <a:solidFill>
                      <a:schemeClr val="dk1"/>
                    </a:solidFill>
                    <a:latin typeface="+mn-lt"/>
                    <a:ea typeface="黑体" pitchFamily="2" charset="-122"/>
                    <a:cs typeface="宋体" charset="0"/>
                  </a:rPr>
                  <a:t>Inexact</a:t>
                </a:r>
              </a:p>
              <a:p>
                <a:pPr algn="ctr" eaLnBrk="0" hangingPunct="0">
                  <a:spcAft>
                    <a:spcPts val="600"/>
                  </a:spcAft>
                  <a:defRPr/>
                </a:pPr>
                <a:r>
                  <a:rPr kumimoji="0" lang="zh-CN" altLang="en-US" b="1" dirty="0">
                    <a:solidFill>
                      <a:schemeClr val="dk1"/>
                    </a:solidFill>
                    <a:latin typeface="Rockwell" pitchFamily="18" charset="0"/>
                    <a:ea typeface="黑体" pitchFamily="2" charset="-122"/>
                    <a:cs typeface="宋体" charset="0"/>
                  </a:rPr>
                  <a:t>近似性</a:t>
                </a:r>
                <a:endParaRPr kumimoji="0" lang="en-US" altLang="zh-CN" b="1" dirty="0">
                  <a:solidFill>
                    <a:schemeClr val="dk1"/>
                  </a:solidFill>
                  <a:latin typeface="Rockwell" pitchFamily="18" charset="0"/>
                  <a:ea typeface="黑体" pitchFamily="2" charset="-122"/>
                  <a:cs typeface="宋体" charset="0"/>
                </a:endParaRPr>
              </a:p>
            </p:txBody>
          </p:sp>
          <p:sp>
            <p:nvSpPr>
              <p:cNvPr id="14" name="Oval 21"/>
              <p:cNvSpPr>
                <a:spLocks noChangeArrowheads="1"/>
              </p:cNvSpPr>
              <p:nvPr/>
            </p:nvSpPr>
            <p:spPr bwMode="auto">
              <a:xfrm>
                <a:off x="1637407" y="3429000"/>
                <a:ext cx="1582738" cy="1489075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r>
                  <a:rPr kumimoji="0" lang="en-US" altLang="zh-CN" b="1" dirty="0">
                    <a:solidFill>
                      <a:schemeClr val="dk1"/>
                    </a:solidFill>
                    <a:latin typeface="+mn-lt"/>
                    <a:ea typeface="黑体" pitchFamily="2" charset="-122"/>
                    <a:cs typeface="宋体" charset="0"/>
                  </a:rPr>
                  <a:t>Incremental</a:t>
                </a:r>
              </a:p>
              <a:p>
                <a:pPr algn="ctr" eaLnBrk="0" hangingPunct="0">
                  <a:spcAft>
                    <a:spcPts val="600"/>
                  </a:spcAft>
                  <a:defRPr/>
                </a:pPr>
                <a:r>
                  <a:rPr kumimoji="0" lang="zh-CN" altLang="en-US" b="1" dirty="0">
                    <a:solidFill>
                      <a:schemeClr val="dk1"/>
                    </a:solidFill>
                    <a:latin typeface="+mn-lt"/>
                    <a:ea typeface="黑体" pitchFamily="2" charset="-122"/>
                    <a:cs typeface="宋体" charset="0"/>
                  </a:rPr>
                  <a:t>增量性</a:t>
                </a:r>
                <a:endParaRPr kumimoji="0" lang="en-US" altLang="zh-CN" b="1" dirty="0">
                  <a:solidFill>
                    <a:schemeClr val="dk1"/>
                  </a:solidFill>
                  <a:latin typeface="+mn-lt"/>
                  <a:ea typeface="黑体" pitchFamily="2" charset="-122"/>
                  <a:cs typeface="宋体" charset="0"/>
                </a:endParaRPr>
              </a:p>
            </p:txBody>
          </p:sp>
          <p:sp>
            <p:nvSpPr>
              <p:cNvPr id="15" name="Oval 22"/>
              <p:cNvSpPr>
                <a:spLocks noChangeArrowheads="1"/>
              </p:cNvSpPr>
              <p:nvPr/>
            </p:nvSpPr>
            <p:spPr bwMode="auto">
              <a:xfrm>
                <a:off x="972245" y="4437112"/>
                <a:ext cx="1581150" cy="1435100"/>
              </a:xfrm>
              <a:prstGeom prst="ellipse">
                <a:avLst/>
              </a:prstGeom>
              <a:solidFill>
                <a:srgbClr val="00FF00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endParaRPr kumimoji="0" lang="en-US" altLang="zh-CN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  <a:p>
                <a:pPr algn="ctr"/>
                <a:endParaRPr kumimoji="0" lang="en-US" altLang="zh-CN" b="1" dirty="0">
                  <a:solidFill>
                    <a:srgbClr val="000000"/>
                  </a:solidFill>
                  <a:ea typeface="黑体" pitchFamily="49" charset="-122"/>
                </a:endParaRPr>
              </a:p>
              <a:p>
                <a:pPr algn="ctr" eaLnBrk="0" hangingPunct="0"/>
                <a:r>
                  <a:rPr kumimoji="0" lang="en-US" altLang="zh-CN" b="1" dirty="0">
                    <a:solidFill>
                      <a:srgbClr val="000000"/>
                    </a:solidFill>
                    <a:ea typeface="黑体" pitchFamily="49" charset="-122"/>
                  </a:rPr>
                  <a:t> Inductive</a:t>
                </a:r>
              </a:p>
              <a:p>
                <a:pPr algn="ctr" eaLnBrk="0" hangingPunct="0"/>
                <a:r>
                  <a:rPr kumimoji="0" lang="zh-CN" altLang="en-US" b="1" dirty="0" smtClean="0">
                    <a:solidFill>
                      <a:srgbClr val="000000"/>
                    </a:solidFill>
                    <a:ea typeface="黑体" pitchFamily="49" charset="-122"/>
                  </a:rPr>
                  <a:t>   归纳</a:t>
                </a:r>
                <a:r>
                  <a:rPr kumimoji="0" lang="zh-CN" altLang="en-US" b="1" dirty="0">
                    <a:solidFill>
                      <a:srgbClr val="000000"/>
                    </a:solidFill>
                    <a:ea typeface="黑体" pitchFamily="49" charset="-122"/>
                  </a:rPr>
                  <a:t>性</a:t>
                </a:r>
                <a:endParaRPr kumimoji="0" lang="en-US" altLang="zh-CN" b="1" dirty="0">
                  <a:solidFill>
                    <a:srgbClr val="000000"/>
                  </a:solidFill>
                  <a:ea typeface="黑体" pitchFamily="49" charset="-122"/>
                </a:endParaRPr>
              </a:p>
              <a:p>
                <a:pPr algn="ctr" eaLnBrk="0" hangingPunct="0"/>
                <a:endParaRPr kumimoji="0" lang="zh-CN" altLang="en-US" b="1" dirty="0">
                  <a:solidFill>
                    <a:srgbClr val="000000"/>
                  </a:solidFill>
                  <a:ea typeface="黑体" pitchFamily="49" charset="-122"/>
                </a:endParaRPr>
              </a:p>
              <a:p>
                <a:pPr algn="ctr"/>
                <a:endParaRPr kumimoji="0" lang="en-US" altLang="zh-CN" sz="1800" dirty="0">
                  <a:solidFill>
                    <a:srgbClr val="EA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291767" y="5949280"/>
                <a:ext cx="3036947" cy="432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zh-CN" altLang="en-US" sz="2400" b="1" dirty="0" smtClean="0">
                    <a:latin typeface="Arial" pitchFamily="34" charset="0"/>
                    <a:ea typeface="黑体" pitchFamily="49" charset="-122"/>
                  </a:rPr>
                  <a:t>大数据的计算特征 </a:t>
                </a:r>
                <a:r>
                  <a:rPr lang="en-US" altLang="zh-CN" sz="2400" b="1" dirty="0" smtClean="0">
                    <a:latin typeface="Arial" pitchFamily="34" charset="0"/>
                    <a:ea typeface="黑体" pitchFamily="49" charset="-122"/>
                    <a:cs typeface="Arial" pitchFamily="34" charset="0"/>
                  </a:rPr>
                  <a:t>= </a:t>
                </a:r>
                <a:r>
                  <a:rPr lang="en-US" altLang="zh-CN" sz="2400" b="1" dirty="0" smtClean="0">
                    <a:latin typeface="宋体" pitchFamily="2" charset="-122"/>
                    <a:cs typeface="Arial" pitchFamily="34" charset="0"/>
                  </a:rPr>
                  <a:t>3I</a:t>
                </a:r>
                <a:endParaRPr lang="en-US" altLang="zh-CN" sz="2400" b="1" dirty="0">
                  <a:latin typeface="宋体" pitchFamily="2" charset="-122"/>
                  <a:cs typeface="Arial" pitchFamily="34" charset="0"/>
                </a:endParaRPr>
              </a:p>
            </p:txBody>
          </p:sp>
        </p:grpSp>
      </p:grpSp>
      <p:sp>
        <p:nvSpPr>
          <p:cNvPr id="17" name="矩形 16"/>
          <p:cNvSpPr/>
          <p:nvPr/>
        </p:nvSpPr>
        <p:spPr>
          <a:xfrm>
            <a:off x="723499" y="6033482"/>
            <a:ext cx="30963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 = Q(D) </a:t>
            </a:r>
            <a:endParaRPr lang="zh-CN" alt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" name="图片 19" descr="aa5-59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6028" y="2572555"/>
            <a:ext cx="3518420" cy="3518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0" y="2159644"/>
            <a:ext cx="9144000" cy="126935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大图搜索的查询技术</a:t>
            </a:r>
            <a:endParaRPr kumimoji="0" lang="en-US" altLang="zh-CN" sz="3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(Query Techniques for Big Graph Search)</a:t>
            </a:r>
            <a:endParaRPr kumimoji="0" lang="en-US" altLang="zh-CN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59832" y="3717032"/>
            <a:ext cx="30963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  <a:r>
              <a:rPr lang="en-US" altLang="zh-CN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r>
              <a:rPr lang="en-US" altLang="zh-CN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Q</a:t>
            </a:r>
            <a:r>
              <a:rPr lang="en-US" altLang="zh-C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(D) </a:t>
            </a:r>
            <a:endParaRPr lang="zh-CN" alt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查询近似技术</a:t>
            </a:r>
            <a:endParaRPr lang="zh-CN" altLang="en-US" sz="3600" b="1" dirty="0">
              <a:solidFill>
                <a:srgbClr val="C00000"/>
              </a:solidFill>
              <a:latin typeface="Arial Unicode MS" pitchFamily="34" charset="-122"/>
              <a:ea typeface="黑体" pitchFamily="49" charset="-122"/>
            </a:endParaRPr>
          </a:p>
        </p:txBody>
      </p:sp>
      <p:sp>
        <p:nvSpPr>
          <p:cNvPr id="5" name="内容占位符 2"/>
          <p:cNvSpPr>
            <a:spLocks noChangeArrowheads="1"/>
          </p:cNvSpPr>
          <p:nvPr/>
        </p:nvSpPr>
        <p:spPr bwMode="auto">
          <a:xfrm>
            <a:off x="251520" y="1052736"/>
            <a:ext cx="8712968" cy="122413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7182" tIns="48591" rIns="97182" bIns="48591"/>
          <a:lstStyle/>
          <a:p>
            <a:pPr defTabSz="971550">
              <a:spcBef>
                <a:spcPct val="60000"/>
              </a:spcBef>
              <a:buClr>
                <a:schemeClr val="accent1"/>
              </a:buClr>
              <a:buSzPct val="80000"/>
            </a:pPr>
            <a:r>
              <a:rPr lang="zh-CN" altLang="en-US" sz="2400" dirty="0" smtClean="0">
                <a:solidFill>
                  <a:srgbClr val="FF0000"/>
                </a:solidFill>
                <a:latin typeface="+mj-lt"/>
                <a:ea typeface="黑体" pitchFamily="49" charset="-122"/>
                <a:cs typeface="Times New Roman" pitchFamily="18" charset="0"/>
              </a:rPr>
              <a:t>主要思想</a:t>
            </a:r>
            <a:r>
              <a:rPr lang="zh-CN" altLang="en-US" sz="2400" dirty="0" smtClean="0">
                <a:solidFill>
                  <a:srgbClr val="000000"/>
                </a:solidFill>
                <a:latin typeface="+mj-lt"/>
                <a:ea typeface="黑体" pitchFamily="49" charset="-122"/>
                <a:cs typeface="Times New Roman" pitchFamily="18" charset="0"/>
              </a:rPr>
              <a:t>：对一类查询复杂性高的查询语言</a:t>
            </a:r>
            <a:r>
              <a:rPr lang="en-US" altLang="zh-CN" sz="2400" dirty="0" smtClean="0">
                <a:solidFill>
                  <a:srgbClr val="C00000"/>
                </a:solidFill>
                <a:latin typeface="+mj-lt"/>
                <a:ea typeface="黑体" pitchFamily="49" charset="-122"/>
                <a:cs typeface="Times New Roman" pitchFamily="18" charset="0"/>
              </a:rPr>
              <a:t>Q</a:t>
            </a:r>
            <a:r>
              <a:rPr lang="en-US" altLang="zh-CN" sz="2400" dirty="0" smtClean="0">
                <a:solidFill>
                  <a:srgbClr val="000000"/>
                </a:solidFill>
                <a:latin typeface="+mj-lt"/>
                <a:ea typeface="黑体" pitchFamily="49" charset="-122"/>
                <a:cs typeface="Times New Roman" pitchFamily="18" charset="0"/>
              </a:rPr>
              <a:t> </a:t>
            </a:r>
            <a:r>
              <a:rPr lang="zh-CN" altLang="en-US" sz="2400" dirty="0" smtClean="0">
                <a:solidFill>
                  <a:srgbClr val="000000"/>
                </a:solidFill>
                <a:latin typeface="+mj-lt"/>
                <a:ea typeface="黑体" pitchFamily="49" charset="-122"/>
                <a:cs typeface="Times New Roman" pitchFamily="18" charset="0"/>
              </a:rPr>
              <a:t>，变换为一类查询复杂性低的查询语言</a:t>
            </a:r>
            <a:r>
              <a:rPr lang="en-US" altLang="zh-CN" sz="2400" dirty="0" smtClean="0">
                <a:solidFill>
                  <a:srgbClr val="C00000"/>
                </a:solidFill>
                <a:latin typeface="+mj-lt"/>
                <a:ea typeface="黑体" pitchFamily="49" charset="-122"/>
                <a:cs typeface="Times New Roman" pitchFamily="18" charset="0"/>
              </a:rPr>
              <a:t>Q’ </a:t>
            </a:r>
            <a:r>
              <a:rPr lang="zh-CN" altLang="en-US" sz="2400" dirty="0" smtClean="0">
                <a:latin typeface="+mj-lt"/>
                <a:ea typeface="黑体" pitchFamily="49" charset="-122"/>
                <a:cs typeface="Times New Roman" pitchFamily="18" charset="0"/>
              </a:rPr>
              <a:t>，并且尽量不影响查询结果的准确性。</a:t>
            </a:r>
            <a:endParaRPr lang="en-GB" altLang="zh-CN" sz="2400" dirty="0">
              <a:latin typeface="+mj-lt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555776" y="2996952"/>
            <a:ext cx="4024152" cy="935534"/>
            <a:chOff x="2555776" y="3789040"/>
            <a:chExt cx="4024152" cy="935534"/>
          </a:xfrm>
        </p:grpSpPr>
        <p:sp>
          <p:nvSpPr>
            <p:cNvPr id="6" name="TextBox 3"/>
            <p:cNvSpPr txBox="1">
              <a:spLocks noChangeArrowheads="1"/>
            </p:cNvSpPr>
            <p:nvPr/>
          </p:nvSpPr>
          <p:spPr bwMode="auto">
            <a:xfrm>
              <a:off x="3347864" y="3789040"/>
              <a:ext cx="25922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dirty="0" smtClean="0">
                  <a:solidFill>
                    <a:srgbClr val="C00000"/>
                  </a:solidFill>
                  <a:latin typeface="Rockwell" pitchFamily="18" charset="0"/>
                  <a:sym typeface="Symbol" pitchFamily="18" charset="2"/>
                </a:rPr>
                <a:t> </a:t>
              </a:r>
              <a:r>
                <a:rPr lang="en-US" altLang="zh-CN" sz="2000" dirty="0" smtClean="0">
                  <a:solidFill>
                    <a:srgbClr val="C00000"/>
                  </a:solidFill>
                  <a:latin typeface="Rockwell" pitchFamily="18" charset="0"/>
                  <a:sym typeface="Symbol" pitchFamily="18" charset="2"/>
                </a:rPr>
                <a:t>approximation</a:t>
              </a:r>
              <a:endParaRPr lang="zh-CN" altLang="en-US" sz="2400" dirty="0">
                <a:latin typeface="Rockwell" pitchFamily="18" charset="0"/>
              </a:endParaRPr>
            </a:p>
          </p:txBody>
        </p:sp>
        <p:cxnSp>
          <p:nvCxnSpPr>
            <p:cNvPr id="7" name="Straight Arrow Connector 5"/>
            <p:cNvCxnSpPr/>
            <p:nvPr/>
          </p:nvCxnSpPr>
          <p:spPr bwMode="auto">
            <a:xfrm>
              <a:off x="3519389" y="4480099"/>
              <a:ext cx="1800225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19"/>
            <p:cNvSpPr txBox="1">
              <a:spLocks noChangeArrowheads="1"/>
            </p:cNvSpPr>
            <p:nvPr/>
          </p:nvSpPr>
          <p:spPr bwMode="auto">
            <a:xfrm>
              <a:off x="2555776" y="4264199"/>
              <a:ext cx="885825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rgbClr val="FF0000"/>
                  </a:solidFill>
                  <a:latin typeface="Rockwell" pitchFamily="18" charset="0"/>
                  <a:sym typeface="Symbol" pitchFamily="18" charset="2"/>
                </a:rPr>
                <a:t>Q</a:t>
              </a:r>
              <a:r>
                <a:rPr lang="en-US" altLang="zh-CN" sz="2400" dirty="0">
                  <a:latin typeface="Rockwell" pitchFamily="18" charset="0"/>
                  <a:sym typeface="Symbol" pitchFamily="18" charset="2"/>
                </a:rPr>
                <a:t>(</a:t>
              </a:r>
              <a:r>
                <a:rPr lang="en-GB" altLang="zh-CN" sz="2400" dirty="0">
                  <a:latin typeface="Rockwell" pitchFamily="18" charset="0"/>
                  <a:sym typeface="Symbol" pitchFamily="18" charset="2"/>
                </a:rPr>
                <a:t>D)</a:t>
              </a:r>
              <a:endParaRPr lang="zh-CN" altLang="en-US" sz="2400" dirty="0">
                <a:latin typeface="Rockwell" pitchFamily="18" charset="0"/>
              </a:endParaRPr>
            </a:p>
          </p:txBody>
        </p:sp>
        <p:sp>
          <p:nvSpPr>
            <p:cNvPr id="9" name="TextBox 19"/>
            <p:cNvSpPr txBox="1">
              <a:spLocks noChangeArrowheads="1"/>
            </p:cNvSpPr>
            <p:nvPr/>
          </p:nvSpPr>
          <p:spPr bwMode="auto">
            <a:xfrm>
              <a:off x="5603379" y="4221088"/>
              <a:ext cx="9765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rgbClr val="FF0000"/>
                  </a:solidFill>
                  <a:latin typeface="Rockwell" pitchFamily="18" charset="0"/>
                  <a:sym typeface="Symbol" pitchFamily="18" charset="2"/>
                </a:rPr>
                <a:t>Q’</a:t>
              </a:r>
              <a:r>
                <a:rPr lang="en-US" altLang="zh-CN" sz="2400" dirty="0">
                  <a:latin typeface="Rockwell" pitchFamily="18" charset="0"/>
                  <a:sym typeface="Symbol" pitchFamily="18" charset="2"/>
                </a:rPr>
                <a:t>(</a:t>
              </a:r>
              <a:r>
                <a:rPr lang="en-GB" altLang="zh-CN" sz="2400" dirty="0" smtClean="0">
                  <a:latin typeface="Rockwell" pitchFamily="18" charset="0"/>
                  <a:sym typeface="Symbol" pitchFamily="18" charset="2"/>
                </a:rPr>
                <a:t>D)</a:t>
              </a:r>
              <a:endParaRPr lang="zh-CN" altLang="en-US" sz="2400" dirty="0">
                <a:latin typeface="Rockwell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496" y="5622338"/>
            <a:ext cx="8999984" cy="470958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  <a:cs typeface="Arial Unicode MS" pitchFamily="34" charset="-122"/>
                <a:sym typeface="Wingdings" pitchFamily="2" charset="2"/>
              </a:rPr>
              <a:t>挑战</a:t>
            </a:r>
            <a:r>
              <a:rPr lang="en-US" altLang="zh-CN" sz="2400" b="1" dirty="0" smtClean="0">
                <a:solidFill>
                  <a:schemeClr val="tx1"/>
                </a:solidFill>
                <a:latin typeface="Arial Unicode MS" pitchFamily="34" charset="-122"/>
                <a:ea typeface="黑体" pitchFamily="49" charset="-122"/>
                <a:cs typeface="Arial Unicode MS" pitchFamily="34" charset="-122"/>
                <a:sym typeface="Wingdings" pitchFamily="2" charset="2"/>
              </a:rPr>
              <a:t>: </a:t>
            </a:r>
            <a:r>
              <a:rPr lang="en-US" altLang="zh-CN" sz="2400" b="1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  <a:sym typeface="Wingdings" pitchFamily="2" charset="2"/>
              </a:rPr>
              <a:t> </a:t>
            </a:r>
            <a:r>
              <a:rPr lang="zh-CN" altLang="en-US" sz="2400" b="1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  <a:sym typeface="Wingdings" pitchFamily="2" charset="2"/>
              </a:rPr>
              <a:t>平衡查询的复杂性和查询的准确性</a:t>
            </a:r>
            <a:r>
              <a:rPr lang="en-US" altLang="zh-CN" sz="2400" b="1" dirty="0" smtClean="0">
                <a:solidFill>
                  <a:schemeClr val="tx1"/>
                </a:solidFill>
                <a:latin typeface="Arial Unicode MS" pitchFamily="34" charset="-122"/>
                <a:ea typeface="黑体" pitchFamily="49" charset="-122"/>
                <a:cs typeface="Arial Unicode MS" pitchFamily="34" charset="-122"/>
                <a:sym typeface="Wingdings" pitchFamily="2" charset="2"/>
              </a:rPr>
              <a:t>!</a:t>
            </a:r>
            <a:endParaRPr lang="en-US" altLang="zh-CN" sz="2400" b="1" dirty="0">
              <a:solidFill>
                <a:schemeClr val="tx1"/>
              </a:solidFill>
              <a:latin typeface="Arial Unicode MS" pitchFamily="34" charset="-122"/>
              <a:ea typeface="黑体" pitchFamily="49" charset="-122"/>
              <a:cs typeface="Arial Unicode MS" pitchFamily="34" charset="-122"/>
              <a:sym typeface="Wingdings" pitchFamily="2" charset="2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24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如，强模拟 </a:t>
            </a:r>
            <a:r>
              <a:rPr lang="en-US" altLang="zh-CN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(</a:t>
            </a:r>
            <a:r>
              <a:rPr lang="en-US" altLang="zh-CN" sz="28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TODS 2014</a:t>
            </a:r>
            <a:r>
              <a:rPr lang="en-US" altLang="zh-CN" sz="2800" baseline="30000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[13]</a:t>
            </a:r>
            <a:r>
              <a:rPr lang="en-US" altLang="zh-CN" sz="28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 &amp; VLDB 2012</a:t>
            </a:r>
            <a:r>
              <a:rPr lang="en-US" altLang="zh-CN" sz="2800" baseline="30000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[14]</a:t>
            </a:r>
            <a:r>
              <a:rPr lang="en-US" altLang="zh-CN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)</a:t>
            </a:r>
            <a:endParaRPr lang="en-US" altLang="zh-CN" sz="3600" baseline="30000" dirty="0">
              <a:solidFill>
                <a:srgbClr val="C00000"/>
              </a:solidFill>
              <a:latin typeface="Arial Unicode MS" pitchFamily="34" charset="-122"/>
              <a:ea typeface="黑体" pitchFamily="49" charset="-122"/>
            </a:endParaRPr>
          </a:p>
        </p:txBody>
      </p:sp>
      <p:sp>
        <p:nvSpPr>
          <p:cNvPr id="7" name="内容占位符 2"/>
          <p:cNvSpPr>
            <a:spLocks noChangeArrowheads="1"/>
          </p:cNvSpPr>
          <p:nvPr/>
        </p:nvSpPr>
        <p:spPr bwMode="auto">
          <a:xfrm>
            <a:off x="611560" y="1267694"/>
            <a:ext cx="2807915" cy="7921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7182" tIns="48591" rIns="97182" bIns="48591"/>
          <a:lstStyle/>
          <a:p>
            <a:pPr algn="ctr" defTabSz="97155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zh-CN" altLang="en-US" dirty="0" smtClean="0">
                <a:latin typeface="Rockwell" pitchFamily="18" charset="0"/>
                <a:ea typeface="黑体" pitchFamily="49" charset="-122"/>
              </a:rPr>
              <a:t>子图同构</a:t>
            </a:r>
            <a:endParaRPr lang="en-US" altLang="zh-CN" sz="1800" dirty="0">
              <a:latin typeface="Rockwell" pitchFamily="18" charset="0"/>
              <a:ea typeface="黑体" pitchFamily="49" charset="-122"/>
            </a:endParaRPr>
          </a:p>
          <a:p>
            <a:pPr algn="ctr" defTabSz="97155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altLang="zh-CN" sz="1800" dirty="0" smtClean="0">
                <a:solidFill>
                  <a:srgbClr val="0000FF"/>
                </a:solidFill>
                <a:latin typeface="Rockwell" pitchFamily="18" charset="0"/>
                <a:ea typeface="黑体" pitchFamily="49" charset="-122"/>
              </a:rPr>
              <a:t>(</a:t>
            </a:r>
            <a:r>
              <a:rPr lang="en-US" altLang="zh-CN" sz="1800" dirty="0" smtClean="0">
                <a:solidFill>
                  <a:srgbClr val="FF0000"/>
                </a:solidFill>
                <a:latin typeface="Rockwell" pitchFamily="18" charset="0"/>
                <a:ea typeface="黑体" pitchFamily="49" charset="-122"/>
              </a:rPr>
              <a:t>NP-Complete</a:t>
            </a:r>
            <a:r>
              <a:rPr lang="en-US" altLang="zh-CN" sz="1800" dirty="0" smtClean="0">
                <a:solidFill>
                  <a:srgbClr val="0000FF"/>
                </a:solidFill>
                <a:latin typeface="Rockwell" pitchFamily="18" charset="0"/>
                <a:ea typeface="黑体" pitchFamily="49" charset="-122"/>
              </a:rPr>
              <a:t>)</a:t>
            </a:r>
            <a:endParaRPr lang="en-US" altLang="zh-CN" sz="1800" dirty="0">
              <a:solidFill>
                <a:srgbClr val="0000FF"/>
              </a:solidFill>
              <a:latin typeface="Rockwell" pitchFamily="18" charset="0"/>
              <a:ea typeface="黑体" pitchFamily="49" charset="-122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492500" y="1124744"/>
            <a:ext cx="2009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C00000"/>
                </a:solidFill>
                <a:latin typeface="Rockwell" pitchFamily="18" charset="0"/>
                <a:sym typeface="Symbol" pitchFamily="18" charset="2"/>
              </a:rPr>
              <a:t>     </a:t>
            </a:r>
            <a:r>
              <a:rPr lang="en-US" altLang="zh-CN" dirty="0" smtClean="0">
                <a:solidFill>
                  <a:srgbClr val="C00000"/>
                </a:solidFill>
                <a:latin typeface="Rockwell" pitchFamily="18" charset="0"/>
                <a:sym typeface="Symbol" pitchFamily="18" charset="2"/>
              </a:rPr>
              <a:t>approximation</a:t>
            </a:r>
            <a:endParaRPr lang="zh-CN" altLang="en-US" sz="2400" dirty="0">
              <a:latin typeface="Rockwell" pitchFamily="18" charset="0"/>
            </a:endParaRPr>
          </a:p>
        </p:txBody>
      </p:sp>
      <p:cxnSp>
        <p:nvCxnSpPr>
          <p:cNvPr id="9" name="Straight Arrow Connector 5"/>
          <p:cNvCxnSpPr/>
          <p:nvPr/>
        </p:nvCxnSpPr>
        <p:spPr bwMode="auto">
          <a:xfrm>
            <a:off x="3635375" y="1556792"/>
            <a:ext cx="1800225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内容占位符 2"/>
          <p:cNvSpPr>
            <a:spLocks noChangeArrowheads="1"/>
          </p:cNvSpPr>
          <p:nvPr/>
        </p:nvSpPr>
        <p:spPr bwMode="auto">
          <a:xfrm>
            <a:off x="5580063" y="1267694"/>
            <a:ext cx="2520329" cy="7921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7182" tIns="48591" rIns="97182" bIns="48591"/>
          <a:lstStyle/>
          <a:p>
            <a:pPr algn="ctr" defTabSz="97155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zh-CN" altLang="en-US" sz="1800" dirty="0" smtClean="0">
                <a:latin typeface="Rockwell" pitchFamily="18" charset="0"/>
                <a:ea typeface="黑体" pitchFamily="49" charset="-122"/>
              </a:rPr>
              <a:t>强模拟</a:t>
            </a:r>
            <a:endParaRPr lang="en-US" altLang="zh-CN" sz="1800" dirty="0" smtClean="0">
              <a:latin typeface="Rockwell" pitchFamily="18" charset="0"/>
              <a:ea typeface="黑体" pitchFamily="49" charset="-122"/>
            </a:endParaRPr>
          </a:p>
          <a:p>
            <a:pPr algn="ctr" defTabSz="97155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altLang="zh-CN" sz="1800" dirty="0" smtClean="0">
                <a:solidFill>
                  <a:srgbClr val="0000FF"/>
                </a:solidFill>
                <a:latin typeface="Rockwell" pitchFamily="18" charset="0"/>
                <a:ea typeface="黑体" pitchFamily="49" charset="-122"/>
              </a:rPr>
              <a:t>(</a:t>
            </a:r>
            <a:r>
              <a:rPr lang="en-US" altLang="zh-CN" sz="1800" dirty="0">
                <a:solidFill>
                  <a:srgbClr val="FF0000"/>
                </a:solidFill>
                <a:latin typeface="Rockwell" pitchFamily="18" charset="0"/>
                <a:ea typeface="黑体" pitchFamily="49" charset="-122"/>
              </a:rPr>
              <a:t>O(n</a:t>
            </a:r>
            <a:r>
              <a:rPr lang="en-US" altLang="zh-CN" sz="1800" baseline="30000" dirty="0">
                <a:solidFill>
                  <a:srgbClr val="FF0000"/>
                </a:solidFill>
                <a:latin typeface="Rockwell" pitchFamily="18" charset="0"/>
                <a:ea typeface="黑体" pitchFamily="49" charset="-122"/>
              </a:rPr>
              <a:t>3</a:t>
            </a:r>
            <a:r>
              <a:rPr lang="en-US" altLang="zh-CN" sz="1800" dirty="0" smtClean="0">
                <a:solidFill>
                  <a:srgbClr val="FF0000"/>
                </a:solidFill>
                <a:latin typeface="Rockwell" pitchFamily="18" charset="0"/>
                <a:ea typeface="黑体" pitchFamily="49" charset="-122"/>
              </a:rPr>
              <a:t>)</a:t>
            </a:r>
            <a:r>
              <a:rPr lang="en-US" altLang="zh-CN" sz="1800" dirty="0" smtClean="0">
                <a:solidFill>
                  <a:srgbClr val="0000FF"/>
                </a:solidFill>
                <a:latin typeface="Rockwell" pitchFamily="18" charset="0"/>
                <a:ea typeface="黑体" pitchFamily="49" charset="-122"/>
              </a:rPr>
              <a:t>)</a:t>
            </a:r>
            <a:endParaRPr lang="en-US" altLang="zh-CN" sz="1800" dirty="0">
              <a:solidFill>
                <a:srgbClr val="0000FF"/>
              </a:solidFill>
              <a:latin typeface="Rockwell" pitchFamily="18" charset="0"/>
              <a:ea typeface="黑体" pitchFamily="49" charset="-122"/>
            </a:endParaRPr>
          </a:p>
        </p:txBody>
      </p:sp>
      <p:sp>
        <p:nvSpPr>
          <p:cNvPr id="15" name="内容占位符 2"/>
          <p:cNvSpPr>
            <a:spLocks noGrp="1"/>
          </p:cNvSpPr>
          <p:nvPr>
            <p:ph idx="1"/>
          </p:nvPr>
        </p:nvSpPr>
        <p:spPr>
          <a:xfrm>
            <a:off x="395536" y="2276872"/>
            <a:ext cx="8208912" cy="2160240"/>
          </a:xfrm>
        </p:spPr>
        <p:txBody>
          <a:bodyPr/>
          <a:lstStyle/>
          <a:p>
            <a:pPr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子图同构</a:t>
            </a:r>
            <a:r>
              <a:rPr lang="en-US" altLang="zh-CN" sz="2400" baseline="30000" dirty="0" smtClean="0">
                <a:solidFill>
                  <a:srgbClr val="C00000"/>
                </a:solidFill>
                <a:ea typeface="黑体" pitchFamily="49" charset="-122"/>
              </a:rPr>
              <a:t>[11]</a:t>
            </a:r>
            <a:r>
              <a:rPr lang="en-US" altLang="zh-CN" sz="24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:</a:t>
            </a:r>
          </a:p>
          <a:p>
            <a:r>
              <a:rPr lang="zh-CN" altLang="en-US" sz="2400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给定模式图</a:t>
            </a:r>
            <a:r>
              <a:rPr lang="en-US" altLang="zh-CN" sz="2400" dirty="0" smtClean="0">
                <a:solidFill>
                  <a:srgbClr val="2525FF"/>
                </a:solidFill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Q</a:t>
            </a:r>
            <a:r>
              <a:rPr lang="en-US" altLang="zh-CN" sz="2400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, </a:t>
            </a:r>
            <a:r>
              <a:rPr lang="zh-CN" altLang="en-US" sz="2400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数据图</a:t>
            </a:r>
            <a:r>
              <a:rPr lang="en-US" altLang="zh-CN" sz="2400" dirty="0" smtClean="0">
                <a:solidFill>
                  <a:srgbClr val="2525FF"/>
                </a:solidFill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G</a:t>
            </a:r>
            <a:r>
              <a:rPr lang="zh-CN" altLang="en-US" sz="2400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的子图</a:t>
            </a:r>
            <a:r>
              <a:rPr lang="en-US" altLang="zh-CN" sz="2400" dirty="0" smtClean="0">
                <a:solidFill>
                  <a:srgbClr val="2525FF"/>
                </a:solidFill>
                <a:ea typeface="黑体" pitchFamily="49" charset="-122"/>
                <a:cs typeface="Arial Unicode MS" pitchFamily="34" charset="-122"/>
              </a:rPr>
              <a:t>G</a:t>
            </a:r>
            <a:r>
              <a:rPr lang="en-US" altLang="zh-CN" sz="2400" baseline="-25000" dirty="0" smtClean="0">
                <a:solidFill>
                  <a:srgbClr val="2525FF"/>
                </a:solidFill>
                <a:ea typeface="黑体" pitchFamily="49" charset="-122"/>
                <a:cs typeface="Arial Unicode MS" pitchFamily="34" charset="-122"/>
              </a:rPr>
              <a:t>s</a:t>
            </a:r>
            <a:r>
              <a:rPr lang="zh-CN" altLang="en-US" sz="2400" baseline="-25000" dirty="0" smtClean="0">
                <a:solidFill>
                  <a:srgbClr val="2525FF"/>
                </a:solidFill>
                <a:ea typeface="黑体" pitchFamily="49" charset="-122"/>
                <a:cs typeface="Arial Unicode MS" pitchFamily="34" charset="-122"/>
              </a:rPr>
              <a:t>：</a:t>
            </a:r>
            <a:endParaRPr lang="en-US" altLang="zh-CN" sz="2400" dirty="0" smtClean="0">
              <a:solidFill>
                <a:srgbClr val="2525FF"/>
              </a:solidFill>
              <a:latin typeface="Arial Unicode MS" pitchFamily="34" charset="-122"/>
              <a:ea typeface="黑体" pitchFamily="49" charset="-122"/>
              <a:cs typeface="Arial Unicode MS" pitchFamily="34" charset="-122"/>
            </a:endParaRPr>
          </a:p>
          <a:p>
            <a:pPr lvl="1"/>
            <a:r>
              <a:rPr lang="en-US" altLang="zh-CN" sz="1800" dirty="0" smtClean="0">
                <a:solidFill>
                  <a:srgbClr val="2525FF"/>
                </a:solidFill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Q </a:t>
            </a:r>
            <a:r>
              <a:rPr lang="zh-CN" altLang="en-US" sz="1800" dirty="0" smtClean="0">
                <a:solidFill>
                  <a:srgbClr val="2525FF"/>
                </a:solidFill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图同构</a:t>
            </a:r>
            <a:r>
              <a:rPr lang="en-US" altLang="zh-CN" sz="1800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 </a:t>
            </a:r>
            <a:r>
              <a:rPr lang="en-US" altLang="zh-CN" sz="1800" dirty="0" smtClean="0">
                <a:solidFill>
                  <a:srgbClr val="2525FF"/>
                </a:solidFill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G</a:t>
            </a:r>
            <a:r>
              <a:rPr lang="en-US" altLang="zh-CN" sz="1800" baseline="-25000" dirty="0" smtClean="0">
                <a:solidFill>
                  <a:srgbClr val="2525FF"/>
                </a:solidFill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s</a:t>
            </a:r>
            <a:r>
              <a:rPr lang="en-US" altLang="zh-CN" sz="1800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 </a:t>
            </a:r>
            <a:r>
              <a:rPr lang="zh-CN" altLang="en-US" sz="1800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如果存在一一映射函数</a:t>
            </a:r>
            <a:r>
              <a:rPr lang="en-US" altLang="zh-CN" sz="1800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f: V</a:t>
            </a:r>
            <a:r>
              <a:rPr lang="en-US" altLang="zh-CN" sz="1800" baseline="-25000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Q</a:t>
            </a:r>
            <a:r>
              <a:rPr lang="en-US" altLang="zh-CN" sz="1800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→ V</a:t>
            </a:r>
            <a:r>
              <a:rPr lang="en-US" altLang="zh-CN" sz="1800" baseline="-25000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Gs</a:t>
            </a:r>
            <a:r>
              <a:rPr lang="en-US" altLang="zh-CN" sz="1800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 </a:t>
            </a:r>
            <a:r>
              <a:rPr lang="zh-CN" altLang="en-US" sz="1800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满足：</a:t>
            </a:r>
            <a:r>
              <a:rPr lang="en-US" altLang="zh-CN" sz="1800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 </a:t>
            </a:r>
          </a:p>
          <a:p>
            <a:pPr lvl="2"/>
            <a:r>
              <a:rPr lang="zh-CN" altLang="en-US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对</a:t>
            </a:r>
            <a:r>
              <a:rPr lang="en-US" altLang="zh-CN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Q</a:t>
            </a:r>
            <a:r>
              <a:rPr lang="zh-CN" altLang="en-US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中的</a:t>
            </a:r>
            <a:r>
              <a:rPr lang="zh-CN" altLang="en-US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任何顶点</a:t>
            </a:r>
            <a:r>
              <a:rPr lang="en-US" altLang="zh-CN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u</a:t>
            </a:r>
            <a:r>
              <a:rPr lang="zh-CN" altLang="en-US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，</a:t>
            </a:r>
            <a:r>
              <a:rPr lang="en-US" altLang="zh-CN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u </a:t>
            </a:r>
            <a:r>
              <a:rPr lang="zh-CN" altLang="en-US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和</a:t>
            </a:r>
            <a:r>
              <a:rPr lang="en-US" altLang="zh-CN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f(u) </a:t>
            </a:r>
            <a:r>
              <a:rPr lang="zh-CN" altLang="en-US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有相同的标签</a:t>
            </a:r>
            <a:endParaRPr lang="en-US" altLang="zh-CN" dirty="0" smtClean="0">
              <a:latin typeface="Arial Unicode MS" pitchFamily="34" charset="-122"/>
              <a:ea typeface="黑体" pitchFamily="49" charset="-122"/>
              <a:cs typeface="Arial Unicode MS" pitchFamily="34" charset="-122"/>
            </a:endParaRPr>
          </a:p>
          <a:p>
            <a:pPr lvl="2"/>
            <a:r>
              <a:rPr lang="zh-CN" altLang="en-US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边</a:t>
            </a:r>
            <a:r>
              <a:rPr lang="en-US" altLang="zh-CN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(u, u‘)</a:t>
            </a:r>
            <a:r>
              <a:rPr lang="zh-CN" altLang="en-US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在</a:t>
            </a:r>
            <a:r>
              <a:rPr lang="en-US" altLang="zh-CN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Q</a:t>
            </a:r>
            <a:r>
              <a:rPr lang="zh-CN" altLang="en-US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当且仅当</a:t>
            </a:r>
            <a:r>
              <a:rPr lang="en-US" altLang="zh-CN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 (f(u), f(u’)) </a:t>
            </a:r>
            <a:r>
              <a:rPr lang="zh-CN" altLang="en-US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在</a:t>
            </a:r>
            <a:r>
              <a:rPr lang="en-US" altLang="zh-CN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G</a:t>
            </a:r>
            <a:r>
              <a:rPr lang="en-US" altLang="zh-CN" baseline="-25000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s</a:t>
            </a:r>
          </a:p>
          <a:p>
            <a:pPr lvl="1"/>
            <a:r>
              <a:rPr lang="en-US" altLang="zh-CN" sz="1800" dirty="0" smtClean="0">
                <a:solidFill>
                  <a:srgbClr val="0066CC"/>
                </a:solidFill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Q</a:t>
            </a:r>
            <a:r>
              <a:rPr lang="en-US" altLang="zh-CN" sz="1800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 </a:t>
            </a:r>
            <a:r>
              <a:rPr lang="zh-CN" altLang="en-US" sz="1800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子图同构</a:t>
            </a:r>
            <a:r>
              <a:rPr lang="en-US" altLang="zh-CN" sz="1800" dirty="0" smtClean="0">
                <a:solidFill>
                  <a:srgbClr val="0066CC"/>
                </a:solidFill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G</a:t>
            </a:r>
            <a:r>
              <a:rPr lang="zh-CN" altLang="en-US" sz="1800" dirty="0" smtClean="0">
                <a:ea typeface="黑体" pitchFamily="49" charset="-122"/>
                <a:cs typeface="Arial Unicode MS" pitchFamily="34" charset="-122"/>
              </a:rPr>
              <a:t>，如果</a:t>
            </a:r>
            <a:r>
              <a:rPr lang="en-US" altLang="zh-CN" sz="1800" dirty="0" smtClean="0">
                <a:solidFill>
                  <a:srgbClr val="0066CC"/>
                </a:solidFill>
                <a:ea typeface="黑体" pitchFamily="49" charset="-122"/>
                <a:cs typeface="Arial Unicode MS" pitchFamily="34" charset="-122"/>
              </a:rPr>
              <a:t>G</a:t>
            </a:r>
            <a:r>
              <a:rPr lang="zh-CN" altLang="en-US" sz="1800" dirty="0" smtClean="0">
                <a:ea typeface="黑体" pitchFamily="49" charset="-122"/>
                <a:cs typeface="Arial Unicode MS" pitchFamily="34" charset="-122"/>
              </a:rPr>
              <a:t>中存在如上子图</a:t>
            </a:r>
            <a:r>
              <a:rPr lang="en-US" altLang="zh-CN" sz="1800" dirty="0" smtClean="0">
                <a:solidFill>
                  <a:srgbClr val="0066CC"/>
                </a:solidFill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Gs</a:t>
            </a:r>
            <a:endParaRPr lang="en-US" altLang="zh-CN" sz="2400" dirty="0" smtClean="0">
              <a:solidFill>
                <a:srgbClr val="00B050"/>
              </a:solidFill>
              <a:latin typeface="Arial Unicode MS" pitchFamily="34" charset="-122"/>
              <a:ea typeface="黑体" pitchFamily="49" charset="-122"/>
              <a:cs typeface="Arial Unicode MS" pitchFamily="34" charset="-122"/>
            </a:endParaRPr>
          </a:p>
          <a:p>
            <a:endParaRPr lang="en-US" altLang="zh-CN" sz="2400" dirty="0" smtClean="0">
              <a:latin typeface="Arial Unicode MS" pitchFamily="34" charset="-122"/>
              <a:ea typeface="黑体" pitchFamily="49" charset="-122"/>
            </a:endParaRPr>
          </a:p>
          <a:p>
            <a:endParaRPr lang="en-US" altLang="zh-CN" sz="2400" dirty="0" smtClean="0">
              <a:latin typeface="Arial Unicode MS" pitchFamily="34" charset="-122"/>
              <a:ea typeface="黑体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864" y="4541058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优点</a:t>
            </a:r>
            <a:r>
              <a:rPr lang="zh-CN" altLang="en-US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r>
              <a:rPr lang="en-US" altLang="zh-CN" sz="2000" dirty="0" smtClean="0">
                <a:solidFill>
                  <a:srgbClr val="2525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Q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和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dirty="0" smtClean="0">
                <a:solidFill>
                  <a:srgbClr val="2525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</a:t>
            </a:r>
            <a:r>
              <a:rPr lang="en-US" altLang="zh-CN" sz="2000" baseline="-25000" dirty="0" smtClean="0">
                <a:solidFill>
                  <a:srgbClr val="2525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一模一样</a:t>
            </a:r>
            <a:endParaRPr lang="en-US" altLang="zh-CN" sz="20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864" y="5117122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缺点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NP</a:t>
            </a:r>
            <a:r>
              <a:rPr lang="zh-CN" altLang="en-US" sz="20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完全问题；最坏情况下指数个匹配子图；约束过于严格</a:t>
            </a:r>
            <a:r>
              <a:rPr lang="en-US" altLang="zh-CN" sz="20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129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子图同构</a:t>
            </a:r>
            <a:endParaRPr lang="en-US" altLang="zh-CN" sz="3600" b="1" dirty="0">
              <a:solidFill>
                <a:srgbClr val="C00000"/>
              </a:solidFill>
              <a:latin typeface="Arial Unicode MS" pitchFamily="34" charset="-122"/>
              <a:ea typeface="黑体" pitchFamily="49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834" y="887908"/>
            <a:ext cx="7448550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6" descr="teamwor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01344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923728" y="4407495"/>
            <a:ext cx="682473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dirty="0" smtClean="0"/>
              <a:t>组成一个软件开发团队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07704" y="4941168"/>
            <a:ext cx="682473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dirty="0" smtClean="0">
                <a:solidFill>
                  <a:srgbClr val="000099"/>
                </a:solidFill>
              </a:rPr>
              <a:t>强模拟：</a:t>
            </a:r>
            <a:r>
              <a:rPr lang="zh-CN" altLang="en-US" sz="2400" dirty="0" smtClean="0">
                <a:solidFill>
                  <a:schemeClr val="tx1"/>
                </a:solidFill>
              </a:rPr>
              <a:t>返回</a:t>
            </a:r>
            <a:r>
              <a:rPr lang="en-US" sz="2400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 F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 F</a:t>
            </a:r>
            <a:r>
              <a:rPr lang="en-US" dirty="0" smtClean="0">
                <a:solidFill>
                  <a:srgbClr val="FF0000"/>
                </a:solidFill>
              </a:rPr>
              <a:t>5;</a:t>
            </a:r>
          </a:p>
          <a:p>
            <a:pPr>
              <a:defRPr/>
            </a:pPr>
            <a:r>
              <a:rPr lang="zh-CN" altLang="en-US" sz="2400" dirty="0" smtClean="0">
                <a:solidFill>
                  <a:srgbClr val="000099"/>
                </a:solidFill>
              </a:rPr>
              <a:t>子图同构</a:t>
            </a:r>
            <a:r>
              <a:rPr lang="zh-CN" altLang="en-US" sz="2400" dirty="0" smtClean="0"/>
              <a:t>：返回</a:t>
            </a:r>
            <a:r>
              <a:rPr lang="zh-CN" altLang="en-US" sz="2400" dirty="0" smtClean="0">
                <a:solidFill>
                  <a:srgbClr val="FF0000"/>
                </a:solidFill>
              </a:rPr>
              <a:t>空集！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395536" y="6093296"/>
            <a:ext cx="8496944" cy="451445"/>
          </a:xfrm>
          <a:prstGeom prst="rect">
            <a:avLst/>
          </a:prstGeom>
          <a:blipFill dpi="0" rotWithShape="1">
            <a:blip r:embed="rId4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rgbClr val="FF0000"/>
                </a:solidFill>
              </a:rPr>
              <a:t>子图同构约束过于严格，并不适合一些新型应用！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26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7520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51520" y="76200"/>
            <a:ext cx="7829550" cy="760512"/>
          </a:xfrm>
        </p:spPr>
        <p:txBody>
          <a:bodyPr/>
          <a:lstStyle/>
          <a:p>
            <a:pPr>
              <a:defRPr/>
            </a:pPr>
            <a:r>
              <a:rPr lang="en-US" altLang="zh-CN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Terrorist Collaboration Network</a:t>
            </a:r>
            <a:endParaRPr lang="zh-CN" altLang="en-US" sz="2400" b="1" dirty="0">
              <a:solidFill>
                <a:srgbClr val="C00000"/>
              </a:solidFill>
              <a:latin typeface="Arial Unicode MS" pitchFamily="34" charset="-122"/>
              <a:ea typeface="黑体" pitchFamily="49" charset="-122"/>
            </a:endParaRPr>
          </a:p>
        </p:txBody>
      </p:sp>
      <p:pic>
        <p:nvPicPr>
          <p:cNvPr id="6" name="Picture 3" descr="C:\Users\SkyHeart\Desktop\TO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233" y="116632"/>
            <a:ext cx="4811712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02745" y="5562600"/>
            <a:ext cx="800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Arial Black" pitchFamily="34" charset="0"/>
              </a:rPr>
              <a:t>“</a:t>
            </a:r>
            <a:r>
              <a:rPr lang="en-US" altLang="zh-CN" sz="2000" dirty="0">
                <a:solidFill>
                  <a:srgbClr val="FF0000"/>
                </a:solidFill>
                <a:latin typeface="Arial Black" pitchFamily="34" charset="0"/>
              </a:rPr>
              <a:t>Those who were trained to fly didn’t know the others. One group of people did not know the other group.”  (</a:t>
            </a:r>
            <a:r>
              <a:rPr lang="en-US" altLang="zh-CN" sz="2000" dirty="0">
                <a:solidFill>
                  <a:schemeClr val="accent2"/>
                </a:solidFill>
                <a:latin typeface="Arial Black" pitchFamily="34" charset="0"/>
              </a:rPr>
              <a:t>Osama Bin Laden, 2001</a:t>
            </a:r>
            <a:r>
              <a:rPr lang="en-US" altLang="zh-CN" sz="2000" dirty="0"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</p:txBody>
      </p:sp>
      <p:pic>
        <p:nvPicPr>
          <p:cNvPr id="8" name="图片 7" descr="osama-bin-lad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573015"/>
            <a:ext cx="1440160" cy="157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云形标注 8"/>
          <p:cNvSpPr/>
          <p:nvPr/>
        </p:nvSpPr>
        <p:spPr>
          <a:xfrm rot="444174">
            <a:off x="5643336" y="3084105"/>
            <a:ext cx="2959199" cy="2456611"/>
          </a:xfrm>
          <a:prstGeom prst="cloudCallout">
            <a:avLst>
              <a:gd name="adj1" fmla="val -40042"/>
              <a:gd name="adj2" fmla="val 46614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27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323528" y="76200"/>
            <a:ext cx="7829550" cy="760512"/>
          </a:xfrm>
        </p:spPr>
        <p:txBody>
          <a:bodyPr/>
          <a:lstStyle/>
          <a:p>
            <a:pPr>
              <a:defRPr/>
            </a:pPr>
            <a:r>
              <a:rPr lang="zh-CN" altLang="en-US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强模拟</a:t>
            </a:r>
            <a:endParaRPr lang="zh-CN" altLang="en-US" sz="3600" b="1" dirty="0">
              <a:solidFill>
                <a:srgbClr val="C00000"/>
              </a:solidFill>
              <a:latin typeface="Arial Unicode MS" pitchFamily="34" charset="-122"/>
              <a:ea typeface="黑体" pitchFamily="49" charset="-12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648" y="2060848"/>
            <a:ext cx="784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536723" y="1300698"/>
            <a:ext cx="1487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marL="742950" indent="-285750" algn="ctr" eaLnBrk="0" hangingPunct="0">
              <a:spcBef>
                <a:spcPct val="20000"/>
              </a:spcBef>
            </a:pPr>
            <a:r>
              <a:rPr lang="zh-CN" altLang="en-US" sz="2000" dirty="0" smtClean="0">
                <a:solidFill>
                  <a:srgbClr val="4414B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子图同构</a:t>
            </a:r>
            <a:endParaRPr lang="zh-CN" altLang="en-US" sz="2000" dirty="0">
              <a:solidFill>
                <a:srgbClr val="4414B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2980854" y="1300698"/>
            <a:ext cx="1231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marL="742950" indent="-285750" algn="ctr" eaLnBrk="0" hangingPunct="0">
              <a:spcBef>
                <a:spcPct val="20000"/>
              </a:spcBef>
            </a:pPr>
            <a:r>
              <a:rPr lang="zh-CN" altLang="en-US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强模拟</a:t>
            </a:r>
            <a:endParaRPr lang="en-US" altLang="zh-CN" sz="2000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5158382" y="1300698"/>
            <a:ext cx="1231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marL="742950" indent="-285750" algn="ctr" eaLnBrk="0" hangingPunct="0">
              <a:spcBef>
                <a:spcPct val="20000"/>
              </a:spcBef>
            </a:pPr>
            <a:r>
              <a:rPr lang="zh-CN" altLang="en-US" sz="20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双模拟</a:t>
            </a:r>
            <a:endParaRPr lang="en-US" altLang="zh-CN" sz="2000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7158632" y="1300698"/>
            <a:ext cx="1231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marL="742950" indent="-285750" algn="ctr" eaLnBrk="0" hangingPunct="0">
              <a:spcBef>
                <a:spcPct val="20000"/>
              </a:spcBef>
            </a:pPr>
            <a:r>
              <a:rPr lang="zh-CN" altLang="en-US" sz="2000" dirty="0" smtClean="0">
                <a:solidFill>
                  <a:srgbClr val="00B05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图模拟</a:t>
            </a:r>
            <a:endParaRPr lang="en-US" altLang="zh-CN" sz="2000" dirty="0">
              <a:solidFill>
                <a:srgbClr val="00B05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3" name="燕尾形 22"/>
          <p:cNvSpPr/>
          <p:nvPr/>
        </p:nvSpPr>
        <p:spPr>
          <a:xfrm>
            <a:off x="2317948" y="1267619"/>
            <a:ext cx="428625" cy="5000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燕尾形 23"/>
          <p:cNvSpPr/>
          <p:nvPr/>
        </p:nvSpPr>
        <p:spPr>
          <a:xfrm>
            <a:off x="4603948" y="1267619"/>
            <a:ext cx="428625" cy="5000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燕尾形 24"/>
          <p:cNvSpPr/>
          <p:nvPr/>
        </p:nvSpPr>
        <p:spPr>
          <a:xfrm>
            <a:off x="6818511" y="1267619"/>
            <a:ext cx="428625" cy="5000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5498" y="3557439"/>
            <a:ext cx="55435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251520" y="6001891"/>
            <a:ext cx="8640960" cy="451445"/>
          </a:xfrm>
          <a:prstGeom prst="rect">
            <a:avLst/>
          </a:prstGeom>
          <a:blipFill dpi="0" rotWithShape="1">
            <a:blip r:embed="rId4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en-US" altLang="zh-CN" sz="2000" b="1" i="1" dirty="0" smtClean="0">
                <a:solidFill>
                  <a:srgbClr val="FF0000"/>
                </a:solidFill>
              </a:rPr>
              <a:t>Topology preservation,</a:t>
            </a:r>
            <a:r>
              <a:rPr lang="zh-CN" alt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altLang="zh-CN" sz="2000" b="1" i="1" dirty="0" smtClean="0">
                <a:solidFill>
                  <a:srgbClr val="FF0000"/>
                </a:solidFill>
              </a:rPr>
              <a:t>bounded matches, and solvable in cubic time</a:t>
            </a: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28</a:t>
            </a:fld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1907704" y="5651956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查询结果保持</a:t>
            </a:r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70-80%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子图同构结构，效率提高</a:t>
            </a:r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323528" y="2564904"/>
            <a:ext cx="8640960" cy="1048544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zh-CN" altLang="en-US" sz="36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大图搜索的数据技术</a:t>
            </a:r>
            <a:endParaRPr lang="zh-CN" altLang="en-US" sz="2800" b="1" kern="0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Techniques for Big Graph Search</a:t>
            </a:r>
          </a:p>
        </p:txBody>
      </p:sp>
      <p:sp>
        <p:nvSpPr>
          <p:cNvPr id="5" name="矩形 4"/>
          <p:cNvSpPr/>
          <p:nvPr/>
        </p:nvSpPr>
        <p:spPr>
          <a:xfrm>
            <a:off x="3059832" y="3717032"/>
            <a:ext cx="3600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  <a:r>
              <a:rPr lang="en-US" altLang="zh-CN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r>
              <a:rPr lang="en-US" altLang="zh-CN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Q(</a:t>
            </a:r>
            <a:r>
              <a:rPr lang="en-US" altLang="zh-CN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r>
              <a:rPr lang="en-US" altLang="zh-C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endParaRPr lang="zh-CN" alt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应用案例</a:t>
            </a:r>
            <a:endParaRPr lang="zh-CN" altLang="en-US" sz="3600" dirty="0">
              <a:latin typeface="Arial Unicode MS" pitchFamily="34" charset="-122"/>
              <a:ea typeface="黑体" pitchFamily="49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5536" y="1484784"/>
            <a:ext cx="8496944" cy="4896544"/>
          </a:xfrm>
        </p:spPr>
        <p:txBody>
          <a:bodyPr/>
          <a:lstStyle/>
          <a:p>
            <a:pPr marL="342900" lvl="1" indent="-342900">
              <a:buChar char="•"/>
            </a:pPr>
            <a:r>
              <a:rPr lang="zh-CN" altLang="en-US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传统的软件剽窃检测工具难以检测出一些“深层”剽窃问题</a:t>
            </a:r>
            <a:endParaRPr lang="en-US" altLang="zh-CN" dirty="0" smtClean="0">
              <a:latin typeface="Arial Unicode MS" pitchFamily="34" charset="-122"/>
              <a:ea typeface="黑体" pitchFamily="49" charset="-122"/>
              <a:cs typeface="Arial Unicode MS" pitchFamily="34" charset="-122"/>
            </a:endParaRPr>
          </a:p>
          <a:p>
            <a:pPr marL="342900" lvl="1" indent="-342900">
              <a:buChar char="•"/>
            </a:pPr>
            <a:r>
              <a:rPr lang="zh-CN" altLang="en-US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基于“</a:t>
            </a:r>
            <a:r>
              <a:rPr lang="zh-CN" altLang="en-US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图模式匹配</a:t>
            </a:r>
            <a:r>
              <a:rPr lang="zh-CN" altLang="en-US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”的新工具</a:t>
            </a:r>
            <a:endParaRPr lang="en-US" altLang="zh-CN" dirty="0" smtClean="0">
              <a:solidFill>
                <a:srgbClr val="FF0000"/>
              </a:solidFill>
              <a:latin typeface="Arial Unicode MS" pitchFamily="34" charset="-122"/>
              <a:ea typeface="黑体" pitchFamily="49" charset="-122"/>
            </a:endParaRPr>
          </a:p>
          <a:p>
            <a:pPr lvl="1"/>
            <a:r>
              <a:rPr lang="zh-CN" altLang="en-US" sz="2000" dirty="0" smtClean="0">
                <a:latin typeface="Arial Unicode MS" pitchFamily="34" charset="-122"/>
                <a:ea typeface="黑体" pitchFamily="49" charset="-122"/>
              </a:rPr>
              <a:t>将</a:t>
            </a:r>
            <a:r>
              <a:rPr lang="zh-CN" altLang="en-US" sz="20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程序源代码</a:t>
            </a:r>
            <a:r>
              <a:rPr lang="zh-CN" altLang="en-US" sz="2000" dirty="0" smtClean="0">
                <a:latin typeface="Arial Unicode MS" pitchFamily="34" charset="-122"/>
                <a:ea typeface="黑体" pitchFamily="49" charset="-122"/>
              </a:rPr>
              <a:t>表示为</a:t>
            </a:r>
            <a:r>
              <a:rPr lang="zh-CN" altLang="en-US" sz="20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程序依赖图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 </a:t>
            </a:r>
            <a:r>
              <a:rPr lang="en-US" altLang="zh-CN" sz="2000" baseline="300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[2]</a:t>
            </a:r>
            <a:r>
              <a:rPr lang="en-US" altLang="zh-CN" sz="2000" dirty="0" smtClean="0">
                <a:latin typeface="Arial Unicode MS" pitchFamily="34" charset="-122"/>
                <a:ea typeface="黑体" pitchFamily="49" charset="-122"/>
              </a:rPr>
              <a:t>. </a:t>
            </a:r>
            <a:endParaRPr lang="en-US" altLang="zh-CN" sz="2000" dirty="0">
              <a:latin typeface="Arial Unicode MS" pitchFamily="34" charset="-122"/>
              <a:ea typeface="黑体" pitchFamily="49" charset="-122"/>
            </a:endParaRPr>
          </a:p>
          <a:p>
            <a:pPr lvl="1"/>
            <a:r>
              <a:rPr lang="zh-CN" altLang="en-US" sz="2000" dirty="0" smtClean="0">
                <a:ea typeface="黑体" pitchFamily="49" charset="-122"/>
              </a:rPr>
              <a:t>通过</a:t>
            </a:r>
            <a:r>
              <a:rPr lang="zh-CN" altLang="en-US" sz="2000" dirty="0" smtClean="0">
                <a:latin typeface="Arial Unicode MS" pitchFamily="34" charset="-122"/>
                <a:ea typeface="黑体" pitchFamily="49" charset="-122"/>
              </a:rPr>
              <a:t>图模式匹配检测</a:t>
            </a:r>
            <a:r>
              <a:rPr lang="zh-CN" altLang="en-US" sz="20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结构的相似性</a:t>
            </a:r>
            <a:r>
              <a:rPr lang="zh-CN" altLang="en-US" sz="2000" dirty="0" smtClean="0">
                <a:latin typeface="Arial Unicode MS" pitchFamily="34" charset="-122"/>
                <a:ea typeface="黑体" pitchFamily="49" charset="-122"/>
              </a:rPr>
              <a:t>来判断软件剽窃</a:t>
            </a:r>
            <a:endParaRPr lang="en-US" altLang="zh-CN" sz="2000" dirty="0">
              <a:latin typeface="Arial Unicode MS" pitchFamily="34" charset="-122"/>
              <a:ea typeface="黑体" pitchFamily="49" charset="-122"/>
            </a:endParaRPr>
          </a:p>
          <a:p>
            <a:pPr lvl="1"/>
            <a:endParaRPr lang="en-US" altLang="zh-CN" sz="2000" dirty="0">
              <a:latin typeface="Arial Unicode MS" pitchFamily="34" charset="-122"/>
              <a:ea typeface="黑体" pitchFamily="49" charset="-122"/>
            </a:endParaRPr>
          </a:p>
          <a:p>
            <a:pPr marL="457200" lvl="1" indent="0">
              <a:buNone/>
            </a:pPr>
            <a:endParaRPr lang="en-US" altLang="zh-CN" sz="2400" dirty="0" smtClean="0">
              <a:latin typeface="Arial Unicode MS" pitchFamily="34" charset="-122"/>
              <a:ea typeface="黑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908720"/>
            <a:ext cx="83884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066CC"/>
                </a:solidFill>
              </a:rPr>
              <a:t>软件剽窃检测</a:t>
            </a:r>
            <a:r>
              <a:rPr lang="en-US" altLang="zh-CN" sz="2400" dirty="0" smtClean="0">
                <a:solidFill>
                  <a:srgbClr val="0066CC"/>
                </a:solidFill>
              </a:rPr>
              <a:t>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[1]</a:t>
            </a:r>
            <a:endParaRPr lang="en-US" altLang="zh-CN" sz="2400" baseline="300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6" y="3429000"/>
            <a:ext cx="8323562" cy="321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882" y="3140968"/>
            <a:ext cx="300200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灯片编号占位符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638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数据近似技术</a:t>
            </a:r>
            <a:endParaRPr lang="zh-CN" altLang="en-US" sz="3600" b="1" dirty="0">
              <a:solidFill>
                <a:srgbClr val="C00000"/>
              </a:solidFill>
              <a:latin typeface="Arial Unicode MS" pitchFamily="34" charset="-122"/>
              <a:ea typeface="黑体" pitchFamily="49" charset="-122"/>
            </a:endParaRPr>
          </a:p>
        </p:txBody>
      </p:sp>
      <p:sp>
        <p:nvSpPr>
          <p:cNvPr id="5" name="内容占位符 2"/>
          <p:cNvSpPr>
            <a:spLocks noChangeArrowheads="1"/>
          </p:cNvSpPr>
          <p:nvPr/>
        </p:nvSpPr>
        <p:spPr bwMode="auto">
          <a:xfrm>
            <a:off x="251520" y="1052736"/>
            <a:ext cx="8712968" cy="122413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7182" tIns="48591" rIns="97182" bIns="48591"/>
          <a:lstStyle/>
          <a:p>
            <a:pPr defTabSz="971550">
              <a:spcBef>
                <a:spcPct val="60000"/>
              </a:spcBef>
              <a:buClr>
                <a:schemeClr val="accent1"/>
              </a:buClr>
              <a:buSzPct val="80000"/>
            </a:pPr>
            <a:r>
              <a:rPr lang="zh-CN" altLang="en-US" sz="2400" dirty="0" smtClean="0">
                <a:solidFill>
                  <a:srgbClr val="FF0000"/>
                </a:solidFill>
                <a:latin typeface="+mj-lt"/>
                <a:ea typeface="黑体" pitchFamily="49" charset="-122"/>
                <a:cs typeface="Times New Roman" pitchFamily="18" charset="0"/>
              </a:rPr>
              <a:t>主要思想</a:t>
            </a:r>
            <a:r>
              <a:rPr lang="zh-CN" altLang="en-US" sz="2400" dirty="0" smtClean="0">
                <a:solidFill>
                  <a:srgbClr val="000000"/>
                </a:solidFill>
                <a:latin typeface="+mj-lt"/>
                <a:ea typeface="黑体" pitchFamily="49" charset="-122"/>
                <a:cs typeface="Times New Roman" pitchFamily="18" charset="0"/>
              </a:rPr>
              <a:t>：对一类查询复杂性高的查询语言</a:t>
            </a:r>
            <a:r>
              <a:rPr lang="en-US" altLang="zh-CN" sz="2400" dirty="0" smtClean="0">
                <a:latin typeface="+mj-lt"/>
                <a:ea typeface="黑体" pitchFamily="49" charset="-122"/>
                <a:cs typeface="Times New Roman" pitchFamily="18" charset="0"/>
              </a:rPr>
              <a:t>Q</a:t>
            </a:r>
            <a:r>
              <a:rPr lang="en-US" altLang="zh-CN" sz="2400" dirty="0" smtClean="0">
                <a:solidFill>
                  <a:srgbClr val="000000"/>
                </a:solidFill>
                <a:latin typeface="+mj-lt"/>
                <a:ea typeface="黑体" pitchFamily="49" charset="-122"/>
                <a:cs typeface="Times New Roman" pitchFamily="18" charset="0"/>
              </a:rPr>
              <a:t> </a:t>
            </a:r>
            <a:r>
              <a:rPr lang="zh-CN" altLang="en-US" sz="2400" dirty="0" smtClean="0">
                <a:solidFill>
                  <a:srgbClr val="000000"/>
                </a:solidFill>
                <a:latin typeface="+mj-lt"/>
                <a:ea typeface="黑体" pitchFamily="49" charset="-122"/>
                <a:cs typeface="Times New Roman" pitchFamily="18" charset="0"/>
              </a:rPr>
              <a:t>，将查询数据</a:t>
            </a:r>
            <a:r>
              <a:rPr lang="en-US" altLang="zh-CN" sz="2400" dirty="0" smtClean="0">
                <a:solidFill>
                  <a:srgbClr val="C00000"/>
                </a:solidFill>
                <a:latin typeface="+mj-lt"/>
                <a:ea typeface="黑体" pitchFamily="49" charset="-122"/>
                <a:cs typeface="Times New Roman" pitchFamily="18" charset="0"/>
              </a:rPr>
              <a:t>D</a:t>
            </a:r>
            <a:r>
              <a:rPr lang="zh-CN" altLang="en-US" sz="2400" dirty="0" smtClean="0">
                <a:solidFill>
                  <a:srgbClr val="000000"/>
                </a:solidFill>
                <a:latin typeface="+mj-lt"/>
                <a:ea typeface="黑体" pitchFamily="49" charset="-122"/>
                <a:cs typeface="Times New Roman" pitchFamily="18" charset="0"/>
              </a:rPr>
              <a:t>变换机器能够高效处理的较小量</a:t>
            </a:r>
            <a:r>
              <a:rPr lang="en-US" altLang="zh-CN" sz="2400" dirty="0" smtClean="0">
                <a:solidFill>
                  <a:srgbClr val="C00000"/>
                </a:solidFill>
                <a:latin typeface="+mj-lt"/>
                <a:ea typeface="黑体" pitchFamily="49" charset="-122"/>
                <a:cs typeface="Times New Roman" pitchFamily="18" charset="0"/>
              </a:rPr>
              <a:t>D’ </a:t>
            </a:r>
            <a:r>
              <a:rPr lang="zh-CN" altLang="en-US" sz="2400" dirty="0" smtClean="0">
                <a:latin typeface="+mj-lt"/>
                <a:ea typeface="黑体" pitchFamily="49" charset="-122"/>
                <a:cs typeface="Times New Roman" pitchFamily="18" charset="0"/>
              </a:rPr>
              <a:t>，并且尽量不影响查询结果的准确性。</a:t>
            </a:r>
            <a:endParaRPr lang="en-GB" altLang="zh-CN" sz="2400" dirty="0">
              <a:latin typeface="+mj-lt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3" name="组合 15"/>
          <p:cNvGrpSpPr/>
          <p:nvPr/>
        </p:nvGrpSpPr>
        <p:grpSpPr>
          <a:xfrm>
            <a:off x="2555776" y="2420888"/>
            <a:ext cx="4101097" cy="935534"/>
            <a:chOff x="2555776" y="3789040"/>
            <a:chExt cx="4101097" cy="935534"/>
          </a:xfrm>
        </p:grpSpPr>
        <p:sp>
          <p:nvSpPr>
            <p:cNvPr id="6" name="TextBox 3"/>
            <p:cNvSpPr txBox="1">
              <a:spLocks noChangeArrowheads="1"/>
            </p:cNvSpPr>
            <p:nvPr/>
          </p:nvSpPr>
          <p:spPr bwMode="auto">
            <a:xfrm>
              <a:off x="3347864" y="3789040"/>
              <a:ext cx="25922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dirty="0" smtClean="0">
                  <a:solidFill>
                    <a:srgbClr val="C00000"/>
                  </a:solidFill>
                  <a:latin typeface="Rockwell" pitchFamily="18" charset="0"/>
                  <a:sym typeface="Symbol" pitchFamily="18" charset="2"/>
                </a:rPr>
                <a:t> </a:t>
              </a:r>
              <a:r>
                <a:rPr lang="en-US" altLang="zh-CN" sz="2000" dirty="0" smtClean="0">
                  <a:solidFill>
                    <a:srgbClr val="C00000"/>
                  </a:solidFill>
                  <a:latin typeface="Rockwell" pitchFamily="18" charset="0"/>
                  <a:sym typeface="Symbol" pitchFamily="18" charset="2"/>
                </a:rPr>
                <a:t>approximation</a:t>
              </a:r>
              <a:endParaRPr lang="zh-CN" altLang="en-US" sz="2400" dirty="0">
                <a:latin typeface="Rockwell" pitchFamily="18" charset="0"/>
              </a:endParaRPr>
            </a:p>
          </p:txBody>
        </p:sp>
        <p:cxnSp>
          <p:nvCxnSpPr>
            <p:cNvPr id="7" name="Straight Arrow Connector 5"/>
            <p:cNvCxnSpPr/>
            <p:nvPr/>
          </p:nvCxnSpPr>
          <p:spPr bwMode="auto">
            <a:xfrm>
              <a:off x="3707879" y="4480099"/>
              <a:ext cx="1800225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19"/>
            <p:cNvSpPr txBox="1">
              <a:spLocks noChangeArrowheads="1"/>
            </p:cNvSpPr>
            <p:nvPr/>
          </p:nvSpPr>
          <p:spPr bwMode="auto">
            <a:xfrm>
              <a:off x="2555776" y="4264199"/>
              <a:ext cx="885825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latin typeface="Rockwell" pitchFamily="18" charset="0"/>
                  <a:sym typeface="Symbol" pitchFamily="18" charset="2"/>
                </a:rPr>
                <a:t>Q(</a:t>
              </a:r>
              <a:r>
                <a:rPr lang="en-GB" altLang="zh-CN" sz="2400" dirty="0">
                  <a:solidFill>
                    <a:srgbClr val="FF0000"/>
                  </a:solidFill>
                  <a:latin typeface="Rockwell" pitchFamily="18" charset="0"/>
                  <a:sym typeface="Symbol" pitchFamily="18" charset="2"/>
                </a:rPr>
                <a:t>D</a:t>
              </a:r>
              <a:r>
                <a:rPr lang="en-GB" altLang="zh-CN" sz="2400" dirty="0">
                  <a:latin typeface="Rockwell" pitchFamily="18" charset="0"/>
                  <a:sym typeface="Symbol" pitchFamily="18" charset="2"/>
                </a:rPr>
                <a:t>)</a:t>
              </a:r>
              <a:endParaRPr lang="zh-CN" altLang="en-US" sz="2400" dirty="0">
                <a:latin typeface="Rockwell" pitchFamily="18" charset="0"/>
              </a:endParaRPr>
            </a:p>
          </p:txBody>
        </p:sp>
        <p:sp>
          <p:nvSpPr>
            <p:cNvPr id="9" name="TextBox 19"/>
            <p:cNvSpPr txBox="1">
              <a:spLocks noChangeArrowheads="1"/>
            </p:cNvSpPr>
            <p:nvPr/>
          </p:nvSpPr>
          <p:spPr bwMode="auto">
            <a:xfrm>
              <a:off x="5603379" y="4221088"/>
              <a:ext cx="10534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 smtClean="0">
                  <a:latin typeface="Rockwell" pitchFamily="18" charset="0"/>
                  <a:sym typeface="Symbol" pitchFamily="18" charset="2"/>
                </a:rPr>
                <a:t>Q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Rockwell" pitchFamily="18" charset="0"/>
                  <a:sym typeface="Symbol" pitchFamily="18" charset="2"/>
                </a:rPr>
                <a:t> </a:t>
              </a:r>
              <a:r>
                <a:rPr lang="en-US" altLang="zh-CN" sz="2400" dirty="0" smtClean="0">
                  <a:latin typeface="Rockwell" pitchFamily="18" charset="0"/>
                  <a:sym typeface="Symbol" pitchFamily="18" charset="2"/>
                </a:rPr>
                <a:t>(</a:t>
              </a:r>
              <a:r>
                <a:rPr lang="en-GB" altLang="zh-CN" sz="2400" dirty="0" smtClean="0">
                  <a:solidFill>
                    <a:srgbClr val="FF0000"/>
                  </a:solidFill>
                  <a:latin typeface="Rockwell" pitchFamily="18" charset="0"/>
                  <a:sym typeface="Symbol" pitchFamily="18" charset="2"/>
                </a:rPr>
                <a:t>D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Rockwell" pitchFamily="18" charset="0"/>
                  <a:sym typeface="Symbol" pitchFamily="18" charset="2"/>
                </a:rPr>
                <a:t>’</a:t>
              </a:r>
              <a:r>
                <a:rPr lang="en-GB" altLang="zh-CN" sz="2400" dirty="0" smtClean="0">
                  <a:latin typeface="Rockwell" pitchFamily="18" charset="0"/>
                  <a:sym typeface="Symbol" pitchFamily="18" charset="2"/>
                </a:rPr>
                <a:t>)</a:t>
              </a:r>
              <a:endParaRPr lang="zh-CN" altLang="en-US" sz="2400" dirty="0">
                <a:latin typeface="Rockwell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496" y="5838362"/>
            <a:ext cx="8999984" cy="470958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  <a:cs typeface="Arial Unicode MS" pitchFamily="34" charset="-122"/>
                <a:sym typeface="Wingdings" pitchFamily="2" charset="2"/>
              </a:rPr>
              <a:t>挑战</a:t>
            </a:r>
            <a:r>
              <a:rPr lang="en-US" altLang="zh-CN" sz="2400" b="1" dirty="0" smtClean="0">
                <a:solidFill>
                  <a:schemeClr val="tx1"/>
                </a:solidFill>
                <a:latin typeface="Arial Unicode MS" pitchFamily="34" charset="-122"/>
                <a:ea typeface="黑体" pitchFamily="49" charset="-122"/>
                <a:cs typeface="Arial Unicode MS" pitchFamily="34" charset="-122"/>
                <a:sym typeface="Wingdings" pitchFamily="2" charset="2"/>
              </a:rPr>
              <a:t>: </a:t>
            </a:r>
            <a:r>
              <a:rPr lang="en-US" altLang="zh-CN" sz="2400" b="1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  <a:sym typeface="Wingdings" pitchFamily="2" charset="2"/>
              </a:rPr>
              <a:t> </a:t>
            </a:r>
            <a:r>
              <a:rPr lang="zh-CN" altLang="en-US" sz="2400" b="1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  <a:sym typeface="Wingdings" pitchFamily="2" charset="2"/>
              </a:rPr>
              <a:t>平衡查询的效率和查询的准确性</a:t>
            </a:r>
            <a:r>
              <a:rPr lang="en-US" altLang="zh-CN" sz="2400" b="1" dirty="0" smtClean="0">
                <a:solidFill>
                  <a:schemeClr val="tx1"/>
                </a:solidFill>
                <a:latin typeface="Arial Unicode MS" pitchFamily="34" charset="-122"/>
                <a:ea typeface="黑体" pitchFamily="49" charset="-122"/>
                <a:cs typeface="Arial Unicode MS" pitchFamily="34" charset="-122"/>
                <a:sym typeface="Wingdings" pitchFamily="2" charset="2"/>
              </a:rPr>
              <a:t>!</a:t>
            </a:r>
            <a:endParaRPr lang="en-US" altLang="zh-CN" sz="2400" b="1" dirty="0">
              <a:solidFill>
                <a:schemeClr val="tx1"/>
              </a:solidFill>
              <a:latin typeface="Arial Unicode MS" pitchFamily="34" charset="-122"/>
              <a:ea typeface="黑体" pitchFamily="49" charset="-122"/>
              <a:cs typeface="Arial Unicode MS" pitchFamily="34" charset="-122"/>
              <a:sym typeface="Wingdings" pitchFamily="2" charset="2"/>
            </a:endParaRPr>
          </a:p>
        </p:txBody>
      </p:sp>
      <p:grpSp>
        <p:nvGrpSpPr>
          <p:cNvPr id="10" name="组合 17"/>
          <p:cNvGrpSpPr/>
          <p:nvPr/>
        </p:nvGrpSpPr>
        <p:grpSpPr>
          <a:xfrm>
            <a:off x="1331640" y="3935958"/>
            <a:ext cx="6768752" cy="1581274"/>
            <a:chOff x="1331640" y="2564904"/>
            <a:chExt cx="6768752" cy="1581274"/>
          </a:xfrm>
        </p:grpSpPr>
        <p:sp>
          <p:nvSpPr>
            <p:cNvPr id="16" name="TextBox 19"/>
            <p:cNvSpPr txBox="1">
              <a:spLocks noChangeArrowheads="1"/>
            </p:cNvSpPr>
            <p:nvPr/>
          </p:nvSpPr>
          <p:spPr bwMode="auto">
            <a:xfrm>
              <a:off x="2339752" y="3068960"/>
              <a:ext cx="468052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altLang="zh-CN" sz="2400" dirty="0" smtClean="0">
                  <a:solidFill>
                    <a:srgbClr val="FF0000"/>
                  </a:solidFill>
                  <a:latin typeface="Rockwell" pitchFamily="18" charset="0"/>
                  <a:sym typeface="Symbol" pitchFamily="18" charset="2"/>
                </a:rPr>
                <a:t>D</a:t>
              </a:r>
              <a:r>
                <a:rPr lang="en-GB" altLang="zh-CN" sz="2400" dirty="0" smtClean="0">
                  <a:latin typeface="Rockwell" pitchFamily="18" charset="0"/>
                  <a:sym typeface="Symbol" pitchFamily="18" charset="2"/>
                </a:rPr>
                <a:t>   </a:t>
              </a:r>
              <a:r>
                <a:rPr lang="en-US" altLang="zh-CN" sz="2400" dirty="0" smtClean="0">
                  <a:latin typeface="Rockwell" pitchFamily="18" charset="0"/>
                  <a:sym typeface="Symbol" pitchFamily="18" charset="2"/>
                </a:rPr>
                <a:t>=  HARD(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Rockwell" pitchFamily="18" charset="0"/>
                  <a:sym typeface="Symbol" pitchFamily="18" charset="2"/>
                </a:rPr>
                <a:t>D</a:t>
              </a:r>
              <a:r>
                <a:rPr lang="en-US" altLang="zh-CN" sz="2400" dirty="0" smtClean="0">
                  <a:latin typeface="Rockwell" pitchFamily="18" charset="0"/>
                  <a:sym typeface="Symbol" pitchFamily="18" charset="2"/>
                </a:rPr>
                <a:t>) + SOFT(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Rockwell" pitchFamily="18" charset="0"/>
                  <a:sym typeface="Symbol" pitchFamily="18" charset="2"/>
                </a:rPr>
                <a:t>D</a:t>
              </a:r>
              <a:r>
                <a:rPr lang="en-US" altLang="zh-CN" sz="2400" dirty="0" smtClean="0">
                  <a:latin typeface="Rockwell" pitchFamily="18" charset="0"/>
                  <a:sym typeface="Symbol" pitchFamily="18" charset="2"/>
                </a:rPr>
                <a:t>) </a:t>
              </a:r>
            </a:p>
            <a:p>
              <a:pPr algn="ctr"/>
              <a:r>
                <a:rPr lang="en-US" altLang="zh-CN" sz="2400" dirty="0" smtClean="0">
                  <a:solidFill>
                    <a:srgbClr val="FF0000"/>
                  </a:solidFill>
                  <a:latin typeface="Rockwell" pitchFamily="18" charset="0"/>
                  <a:sym typeface="Symbol" pitchFamily="18" charset="2"/>
                </a:rPr>
                <a:t>                               </a:t>
              </a:r>
              <a:r>
                <a:rPr lang="en-US" altLang="zh-CN" sz="4000" b="1" dirty="0" smtClean="0">
                  <a:solidFill>
                    <a:srgbClr val="FF0000"/>
                  </a:solidFill>
                  <a:latin typeface="Rockwell" pitchFamily="18" charset="0"/>
                  <a:sym typeface="Symbol" pitchFamily="18" charset="2"/>
                </a:rPr>
                <a:t>×</a:t>
              </a:r>
              <a:endParaRPr lang="zh-CN" altLang="en-US" sz="2400" b="1" dirty="0">
                <a:latin typeface="Rockwell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331640" y="2564904"/>
              <a:ext cx="676875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rgbClr val="FF0000"/>
                  </a:solidFill>
                  <a:ea typeface="黑体" pitchFamily="49" charset="-122"/>
                </a:rPr>
                <a:t>二八定律</a:t>
              </a:r>
              <a:r>
                <a:rPr lang="zh-CN" altLang="en-US" sz="2000" b="1" dirty="0" smtClean="0">
                  <a:ea typeface="黑体" pitchFamily="49" charset="-122"/>
                </a:rPr>
                <a:t>：</a:t>
              </a:r>
              <a:r>
                <a:rPr lang="zh-CN" altLang="en-US" sz="2000" dirty="0" smtClean="0">
                  <a:ea typeface="黑体" pitchFamily="49" charset="-122"/>
                </a:rPr>
                <a:t>在众多现象中，</a:t>
              </a:r>
              <a:r>
                <a:rPr lang="en-US" altLang="zh-CN" sz="2000" dirty="0" smtClean="0">
                  <a:ea typeface="黑体" pitchFamily="49" charset="-122"/>
                </a:rPr>
                <a:t>80%</a:t>
              </a:r>
              <a:r>
                <a:rPr lang="zh-CN" altLang="en-US" sz="2000" dirty="0" smtClean="0">
                  <a:ea typeface="黑体" pitchFamily="49" charset="-122"/>
                </a:rPr>
                <a:t>的结果取决于</a:t>
              </a:r>
              <a:r>
                <a:rPr lang="en-US" altLang="zh-CN" sz="2000" dirty="0" smtClean="0">
                  <a:ea typeface="黑体" pitchFamily="49" charset="-122"/>
                </a:rPr>
                <a:t>20%</a:t>
              </a:r>
              <a:r>
                <a:rPr lang="zh-CN" altLang="en-US" sz="2000" dirty="0" smtClean="0">
                  <a:ea typeface="黑体" pitchFamily="49" charset="-122"/>
                </a:rPr>
                <a:t>的原因</a:t>
              </a:r>
              <a:endParaRPr lang="zh-CN" altLang="en-US" sz="2000" dirty="0">
                <a:ea typeface="黑体" pitchFamily="49" charset="-122"/>
              </a:endParaRPr>
            </a:p>
          </p:txBody>
        </p:sp>
      </p:grpSp>
      <p:sp>
        <p:nvSpPr>
          <p:cNvPr id="15" name="灯片编号占位符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30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如，异常检测</a:t>
            </a:r>
            <a:r>
              <a:rPr lang="en-US" altLang="zh-CN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(</a:t>
            </a:r>
            <a:r>
              <a:rPr lang="en-US" altLang="zh-CN" sz="28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ICDM 2013</a:t>
            </a:r>
            <a:r>
              <a:rPr lang="en-US" altLang="zh-CN" sz="2800" baseline="30000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[15]</a:t>
            </a:r>
            <a:r>
              <a:rPr lang="en-US" altLang="zh-CN" sz="28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&amp; under review </a:t>
            </a:r>
            <a:r>
              <a:rPr lang="en-US" altLang="zh-CN" sz="2800" baseline="30000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[16]</a:t>
            </a:r>
            <a:r>
              <a:rPr lang="en-US" altLang="zh-CN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)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矩阵是图的一种常用表示方式，其存储代价较高</a:t>
            </a:r>
            <a:endParaRPr lang="en-US" altLang="zh-CN" sz="2400" dirty="0" smtClean="0"/>
          </a:p>
          <a:p>
            <a:pPr>
              <a:spcBef>
                <a:spcPts val="3000"/>
              </a:spcBef>
            </a:pPr>
            <a:r>
              <a:rPr lang="zh-CN" altLang="en-US" sz="2400" dirty="0" smtClean="0"/>
              <a:t>数据近似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：将一部分</a:t>
            </a:r>
            <a:r>
              <a:rPr lang="zh-CN" altLang="en-US" sz="2400" dirty="0" smtClean="0">
                <a:solidFill>
                  <a:srgbClr val="FF0000"/>
                </a:solidFill>
              </a:rPr>
              <a:t>极小的数据项</a:t>
            </a:r>
            <a:r>
              <a:rPr lang="zh-CN" altLang="en-US" sz="2400" dirty="0" smtClean="0"/>
              <a:t>用</a:t>
            </a:r>
            <a:r>
              <a:rPr lang="en-US" altLang="zh-CN" sz="2400" dirty="0" smtClean="0">
                <a:solidFill>
                  <a:srgbClr val="FF0000"/>
                </a:solidFill>
              </a:rPr>
              <a:t>0</a:t>
            </a:r>
            <a:r>
              <a:rPr lang="zh-CN" altLang="en-US" sz="2400" dirty="0" smtClean="0">
                <a:solidFill>
                  <a:srgbClr val="FF0000"/>
                </a:solidFill>
              </a:rPr>
              <a:t>替换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lvl="1"/>
            <a:r>
              <a:rPr lang="zh-CN" altLang="en-US" sz="2000" dirty="0" smtClean="0"/>
              <a:t>对计算特征向量的影响有限</a:t>
            </a:r>
            <a:r>
              <a:rPr lang="en-US" altLang="zh-CN" sz="2000" dirty="0" smtClean="0"/>
              <a:t>(</a:t>
            </a:r>
            <a:r>
              <a:rPr lang="zh-CN" altLang="en-US" sz="2000" dirty="0" smtClean="0"/>
              <a:t>理论证明</a:t>
            </a:r>
            <a:r>
              <a:rPr lang="en-US" altLang="zh-CN" sz="2000" dirty="0" smtClean="0"/>
              <a:t>)</a:t>
            </a:r>
          </a:p>
          <a:p>
            <a:pPr>
              <a:spcBef>
                <a:spcPts val="3000"/>
              </a:spcBef>
            </a:pPr>
            <a:r>
              <a:rPr lang="zh-CN" altLang="en-US" sz="2400" dirty="0" smtClean="0"/>
              <a:t>数据近似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：将</a:t>
            </a:r>
            <a:r>
              <a:rPr lang="en-US" altLang="zh-CN" sz="2400" dirty="0" smtClean="0">
                <a:solidFill>
                  <a:srgbClr val="FF0000"/>
                </a:solidFill>
              </a:rPr>
              <a:t>n*d </a:t>
            </a:r>
            <a:r>
              <a:rPr lang="zh-CN" altLang="en-US" sz="2400" dirty="0" smtClean="0">
                <a:solidFill>
                  <a:srgbClr val="FF0000"/>
                </a:solidFill>
              </a:rPr>
              <a:t>维矩阵</a:t>
            </a:r>
            <a:r>
              <a:rPr lang="zh-CN" altLang="en-US" sz="2400" dirty="0" smtClean="0"/>
              <a:t>转换为</a:t>
            </a:r>
            <a:r>
              <a:rPr lang="en-US" altLang="zh-CN" sz="2400" dirty="0" smtClean="0">
                <a:solidFill>
                  <a:srgbClr val="FF0000"/>
                </a:solidFill>
              </a:rPr>
              <a:t>n</a:t>
            </a:r>
            <a:r>
              <a:rPr lang="zh-CN" altLang="en-US" sz="2400" dirty="0" smtClean="0">
                <a:solidFill>
                  <a:srgbClr val="FF0000"/>
                </a:solidFill>
              </a:rPr>
              <a:t>*</a:t>
            </a:r>
            <a:r>
              <a:rPr lang="en-US" altLang="zh-CN" sz="2400" dirty="0" smtClean="0">
                <a:solidFill>
                  <a:srgbClr val="FF0000"/>
                </a:solidFill>
              </a:rPr>
              <a:t>k</a:t>
            </a:r>
            <a:r>
              <a:rPr lang="zh-CN" altLang="en-US" sz="2400" dirty="0" smtClean="0">
                <a:solidFill>
                  <a:srgbClr val="FF0000"/>
                </a:solidFill>
              </a:rPr>
              <a:t>维矩阵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sz="2000" dirty="0" smtClean="0"/>
              <a:t>n</a:t>
            </a:r>
            <a:r>
              <a:rPr lang="zh-CN" altLang="en-US" sz="2000" dirty="0" smtClean="0"/>
              <a:t>为图顶点的数量，</a:t>
            </a:r>
            <a:r>
              <a:rPr lang="en-US" altLang="zh-CN" sz="2000" dirty="0" smtClean="0"/>
              <a:t>d</a:t>
            </a:r>
            <a:r>
              <a:rPr lang="zh-CN" altLang="en-US" sz="2000" dirty="0" smtClean="0"/>
              <a:t>为图中社群的数量，</a:t>
            </a:r>
            <a:r>
              <a:rPr lang="en-US" altLang="zh-CN" sz="2000" dirty="0" smtClean="0"/>
              <a:t>k&lt;&lt;d</a:t>
            </a:r>
            <a:endParaRPr lang="en-US" altLang="zh-CN" sz="1600" dirty="0" smtClean="0"/>
          </a:p>
          <a:p>
            <a:pPr lvl="1"/>
            <a:r>
              <a:rPr lang="zh-CN" altLang="en-US" sz="2000" dirty="0" smtClean="0"/>
              <a:t>一个</a:t>
            </a:r>
            <a:r>
              <a:rPr lang="en-US" altLang="zh-CN" sz="2000" dirty="0" smtClean="0"/>
              <a:t>d</a:t>
            </a:r>
            <a:r>
              <a:rPr lang="zh-CN" altLang="en-US" sz="2000" dirty="0" smtClean="0"/>
              <a:t>维向量的第</a:t>
            </a:r>
            <a:r>
              <a:rPr lang="en-US" altLang="zh-CN" sz="2000" dirty="0" err="1" smtClean="0"/>
              <a:t>i</a:t>
            </a:r>
            <a:r>
              <a:rPr lang="zh-CN" altLang="en-US" sz="2000" dirty="0" smtClean="0"/>
              <a:t>维的值实际上表示顶点属于该社群的权重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5838362"/>
            <a:ext cx="8999984" cy="470958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Arial Unicode MS" pitchFamily="34" charset="-122"/>
                <a:sym typeface="Wingdings" pitchFamily="2" charset="2"/>
              </a:rPr>
              <a:t>经实验分析，在准确性影响不大的情况下提高了检测效率</a:t>
            </a:r>
            <a:r>
              <a:rPr lang="en-US" altLang="zh-CN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Arial Unicode MS" pitchFamily="34" charset="-122"/>
                <a:sym typeface="Wingdings" pitchFamily="2" charset="2"/>
              </a:rPr>
              <a:t>!</a:t>
            </a:r>
            <a:endParaRPr lang="en-US" altLang="zh-CN" sz="2400" dirty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Arial Unicode MS" pitchFamily="34" charset="-122"/>
              <a:sym typeface="Wingdings" pitchFamily="2" charset="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31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1571" y="908806"/>
            <a:ext cx="3730909" cy="374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如，最短路径</a:t>
            </a:r>
            <a:r>
              <a:rPr lang="en-US" altLang="zh-CN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/</a:t>
            </a:r>
            <a:r>
              <a:rPr lang="zh-CN" altLang="en-US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距离</a:t>
            </a:r>
            <a:r>
              <a:rPr lang="en-US" altLang="zh-CN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(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CoRR</a:t>
            </a:r>
            <a:r>
              <a:rPr lang="en-US" altLang="zh-CN" sz="2800" baseline="30000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[17]</a:t>
            </a:r>
            <a:r>
              <a:rPr lang="en-US" altLang="zh-CN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)</a:t>
            </a:r>
            <a:endParaRPr lang="zh-CN" alt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5496" y="5982378"/>
            <a:ext cx="8999984" cy="470958"/>
          </a:xfrm>
          <a:prstGeom prst="rect">
            <a:avLst/>
          </a:prstGeom>
          <a:blipFill dpi="0" rotWithShape="1">
            <a:blip r:embed="rId3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Arial Unicode MS" pitchFamily="34" charset="-122"/>
                <a:sym typeface="Wingdings" pitchFamily="2" charset="2"/>
              </a:rPr>
              <a:t>使用真实公路图实验，图的大小减少</a:t>
            </a:r>
            <a:r>
              <a:rPr lang="en-US" altLang="zh-CN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Arial Unicode MS" pitchFamily="34" charset="-122"/>
                <a:sym typeface="Wingdings" pitchFamily="2" charset="2"/>
              </a:rPr>
              <a:t>1/3!</a:t>
            </a:r>
            <a:endParaRPr lang="en-US" altLang="zh-CN" sz="2400" dirty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Arial Unicode MS" pitchFamily="34" charset="-122"/>
              <a:sym typeface="Wingdings" pitchFamily="2" charset="2"/>
            </a:endParaRPr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35496" y="1844824"/>
            <a:ext cx="5184576" cy="1584176"/>
          </a:xfrm>
        </p:spPr>
        <p:txBody>
          <a:bodyPr/>
          <a:lstStyle/>
          <a:p>
            <a:r>
              <a:rPr lang="zh-CN" altLang="en-US" sz="2000" dirty="0" smtClean="0">
                <a:ea typeface="黑体" pitchFamily="49" charset="-122"/>
              </a:rPr>
              <a:t>针对无向有权图，提出了概念</a:t>
            </a:r>
            <a:r>
              <a:rPr lang="zh-CN" altLang="en-US" sz="2000" dirty="0" smtClean="0">
                <a:solidFill>
                  <a:srgbClr val="FF0000"/>
                </a:solidFill>
                <a:ea typeface="黑体" pitchFamily="49" charset="-122"/>
              </a:rPr>
              <a:t>“</a:t>
            </a:r>
            <a:r>
              <a:rPr lang="en-US" altLang="zh-CN" sz="2000" dirty="0" smtClean="0">
                <a:solidFill>
                  <a:srgbClr val="FF0000"/>
                </a:solidFill>
                <a:ea typeface="黑体" pitchFamily="49" charset="-122"/>
              </a:rPr>
              <a:t>proxy</a:t>
            </a:r>
            <a:r>
              <a:rPr lang="zh-CN" altLang="en-US" sz="2000" dirty="0" smtClean="0">
                <a:solidFill>
                  <a:srgbClr val="FF0000"/>
                </a:solidFill>
                <a:ea typeface="黑体" pitchFamily="49" charset="-122"/>
              </a:rPr>
              <a:t>”</a:t>
            </a:r>
            <a:endParaRPr lang="en-US" altLang="zh-CN" sz="2000" dirty="0" smtClean="0">
              <a:ea typeface="黑体" pitchFamily="49" charset="-122"/>
            </a:endParaRPr>
          </a:p>
          <a:p>
            <a:r>
              <a:rPr lang="zh-CN" altLang="en-US" sz="2000" dirty="0" smtClean="0">
                <a:ea typeface="黑体" pitchFamily="49" charset="-122"/>
              </a:rPr>
              <a:t>代理代表的区域</a:t>
            </a:r>
            <a:r>
              <a:rPr lang="en-US" altLang="zh-CN" sz="2000" dirty="0" smtClean="0">
                <a:ea typeface="黑体" pitchFamily="49" charset="-122"/>
              </a:rPr>
              <a:t>(DRA)</a:t>
            </a:r>
            <a:r>
              <a:rPr lang="zh-CN" altLang="en-US" sz="2000" dirty="0" smtClean="0">
                <a:ea typeface="黑体" pitchFamily="49" charset="-122"/>
              </a:rPr>
              <a:t>互不重叠</a:t>
            </a:r>
            <a:endParaRPr lang="en-US" altLang="zh-CN" sz="2000" dirty="0" smtClean="0">
              <a:ea typeface="黑体" pitchFamily="49" charset="-122"/>
            </a:endParaRPr>
          </a:p>
          <a:p>
            <a:r>
              <a:rPr lang="zh-CN" altLang="en-US" sz="2000" dirty="0" smtClean="0">
                <a:ea typeface="黑体" pitchFamily="49" charset="-122"/>
              </a:rPr>
              <a:t>将代理代表的区域去掉后，不影响查询结果准确性</a:t>
            </a:r>
          </a:p>
          <a:p>
            <a:endParaRPr lang="en-US" altLang="zh-CN" sz="2400" dirty="0" smtClean="0">
              <a:ea typeface="黑体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3528" y="4573577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ea typeface="黑体" pitchFamily="49" charset="-122"/>
              </a:rPr>
              <a:t>性质：</a:t>
            </a:r>
            <a:r>
              <a:rPr lang="zh-CN" altLang="en-US" sz="2000" dirty="0" smtClean="0">
                <a:ea typeface="黑体" pitchFamily="49" charset="-122"/>
              </a:rPr>
              <a:t>给定图</a:t>
            </a:r>
            <a:r>
              <a:rPr lang="en-US" altLang="zh-CN" sz="2000" dirty="0" smtClean="0">
                <a:ea typeface="黑体" pitchFamily="49" charset="-122"/>
              </a:rPr>
              <a:t>G</a:t>
            </a:r>
            <a:r>
              <a:rPr lang="zh-CN" altLang="en-US" sz="2000" dirty="0" smtClean="0">
                <a:ea typeface="黑体" pitchFamily="49" charset="-122"/>
              </a:rPr>
              <a:t>中两点</a:t>
            </a:r>
            <a:r>
              <a:rPr lang="en-US" altLang="zh-CN" sz="2000" dirty="0" smtClean="0">
                <a:ea typeface="黑体" pitchFamily="49" charset="-122"/>
              </a:rPr>
              <a:t>u</a:t>
            </a:r>
            <a:r>
              <a:rPr lang="zh-CN" altLang="en-US" sz="2000" dirty="0" smtClean="0">
                <a:ea typeface="黑体" pitchFamily="49" charset="-122"/>
              </a:rPr>
              <a:t>和</a:t>
            </a:r>
            <a:r>
              <a:rPr lang="en-US" altLang="zh-CN" sz="2000" dirty="0" smtClean="0">
                <a:ea typeface="黑体" pitchFamily="49" charset="-122"/>
              </a:rPr>
              <a:t>v</a:t>
            </a:r>
            <a:r>
              <a:rPr lang="zh-CN" altLang="en-US" sz="2000" dirty="0" smtClean="0">
                <a:ea typeface="黑体" pitchFamily="49" charset="-122"/>
              </a:rPr>
              <a:t>，代理分别为</a:t>
            </a:r>
            <a:r>
              <a:rPr lang="en-US" altLang="zh-CN" sz="2000" dirty="0" smtClean="0">
                <a:ea typeface="黑体" pitchFamily="49" charset="-122"/>
              </a:rPr>
              <a:t>u</a:t>
            </a:r>
            <a:r>
              <a:rPr lang="en-US" altLang="zh-CN" sz="2000" baseline="-25000" dirty="0" smtClean="0">
                <a:ea typeface="黑体" pitchFamily="49" charset="-122"/>
              </a:rPr>
              <a:t>p</a:t>
            </a:r>
            <a:r>
              <a:rPr lang="zh-CN" altLang="en-US" sz="2000" dirty="0" smtClean="0">
                <a:ea typeface="黑体" pitchFamily="49" charset="-122"/>
              </a:rPr>
              <a:t>和</a:t>
            </a:r>
            <a:r>
              <a:rPr lang="en-US" altLang="zh-CN" sz="2000" dirty="0" err="1" smtClean="0">
                <a:ea typeface="黑体" pitchFamily="49" charset="-122"/>
              </a:rPr>
              <a:t>v</a:t>
            </a:r>
            <a:r>
              <a:rPr lang="en-US" altLang="zh-CN" sz="2000" baseline="-25000" dirty="0" err="1" smtClean="0">
                <a:ea typeface="黑体" pitchFamily="49" charset="-122"/>
              </a:rPr>
              <a:t>p</a:t>
            </a:r>
            <a:r>
              <a:rPr lang="zh-CN" altLang="en-US" sz="2000" dirty="0" smtClean="0">
                <a:ea typeface="黑体" pitchFamily="49" charset="-122"/>
              </a:rPr>
              <a:t>，则有：</a:t>
            </a:r>
            <a:endParaRPr lang="en-US" altLang="zh-CN" sz="2000" dirty="0" smtClean="0">
              <a:ea typeface="黑体" pitchFamily="49" charset="-122"/>
            </a:endParaRPr>
          </a:p>
          <a:p>
            <a:pPr lvl="1"/>
            <a:r>
              <a:rPr lang="en-US" altLang="zh-CN" sz="2000" dirty="0" smtClean="0">
                <a:ea typeface="黑体" pitchFamily="49" charset="-122"/>
              </a:rPr>
              <a:t>    </a:t>
            </a:r>
            <a:r>
              <a:rPr lang="zh-CN" altLang="en-US" sz="2000" dirty="0" smtClean="0">
                <a:ea typeface="黑体" pitchFamily="49" charset="-122"/>
              </a:rPr>
              <a:t>（</a:t>
            </a:r>
            <a:r>
              <a:rPr lang="en-US" altLang="zh-CN" sz="2000" dirty="0" smtClean="0">
                <a:ea typeface="黑体" pitchFamily="49" charset="-122"/>
              </a:rPr>
              <a:t>1</a:t>
            </a:r>
            <a:r>
              <a:rPr lang="zh-CN" altLang="en-US" sz="2000" dirty="0" smtClean="0">
                <a:ea typeface="黑体" pitchFamily="49" charset="-122"/>
              </a:rPr>
              <a:t>）</a:t>
            </a:r>
            <a:r>
              <a:rPr lang="en-US" altLang="zh-CN" sz="2000" dirty="0" smtClean="0">
                <a:ea typeface="黑体" pitchFamily="49" charset="-122"/>
              </a:rPr>
              <a:t> path(u, v) =    path(u, u</a:t>
            </a:r>
            <a:r>
              <a:rPr lang="en-US" altLang="zh-CN" sz="2000" baseline="-25000" dirty="0" smtClean="0">
                <a:ea typeface="黑体" pitchFamily="49" charset="-122"/>
              </a:rPr>
              <a:t>p</a:t>
            </a:r>
            <a:r>
              <a:rPr lang="en-US" altLang="zh-CN" sz="2000" dirty="0" smtClean="0">
                <a:ea typeface="黑体" pitchFamily="49" charset="-122"/>
              </a:rPr>
              <a:t>)  +   path(u</a:t>
            </a:r>
            <a:r>
              <a:rPr lang="en-US" altLang="zh-CN" sz="2000" baseline="-25000" dirty="0" smtClean="0">
                <a:ea typeface="黑体" pitchFamily="49" charset="-122"/>
              </a:rPr>
              <a:t>p</a:t>
            </a:r>
            <a:r>
              <a:rPr lang="en-US" altLang="zh-CN" sz="2000" dirty="0" smtClean="0">
                <a:ea typeface="黑体" pitchFamily="49" charset="-122"/>
              </a:rPr>
              <a:t>, </a:t>
            </a:r>
            <a:r>
              <a:rPr lang="en-US" altLang="zh-CN" sz="2000" dirty="0" err="1" smtClean="0">
                <a:ea typeface="黑体" pitchFamily="49" charset="-122"/>
              </a:rPr>
              <a:t>v</a:t>
            </a:r>
            <a:r>
              <a:rPr lang="en-US" altLang="zh-CN" sz="2000" baseline="-25000" dirty="0" err="1" smtClean="0">
                <a:ea typeface="黑体" pitchFamily="49" charset="-122"/>
              </a:rPr>
              <a:t>p</a:t>
            </a:r>
            <a:r>
              <a:rPr lang="en-US" altLang="zh-CN" sz="2000" dirty="0" smtClean="0">
                <a:ea typeface="黑体" pitchFamily="49" charset="-122"/>
              </a:rPr>
              <a:t>)    +   path(</a:t>
            </a:r>
            <a:r>
              <a:rPr lang="en-US" altLang="zh-CN" sz="2000" dirty="0" err="1" smtClean="0">
                <a:ea typeface="黑体" pitchFamily="49" charset="-122"/>
              </a:rPr>
              <a:t>v</a:t>
            </a:r>
            <a:r>
              <a:rPr lang="en-US" altLang="zh-CN" sz="2000" baseline="-25000" dirty="0" err="1" smtClean="0">
                <a:ea typeface="黑体" pitchFamily="49" charset="-122"/>
              </a:rPr>
              <a:t>p</a:t>
            </a:r>
            <a:r>
              <a:rPr lang="en-US" altLang="zh-CN" sz="2000" dirty="0" smtClean="0">
                <a:ea typeface="黑体" pitchFamily="49" charset="-122"/>
              </a:rPr>
              <a:t>, v)</a:t>
            </a:r>
          </a:p>
          <a:p>
            <a:pPr lvl="1"/>
            <a:r>
              <a:rPr lang="en-US" altLang="zh-CN" sz="2000" dirty="0" smtClean="0">
                <a:ea typeface="黑体" pitchFamily="49" charset="-122"/>
              </a:rPr>
              <a:t>     </a:t>
            </a:r>
            <a:r>
              <a:rPr lang="zh-CN" altLang="en-US" sz="2000" dirty="0" smtClean="0">
                <a:ea typeface="黑体" pitchFamily="49" charset="-122"/>
              </a:rPr>
              <a:t>（</a:t>
            </a:r>
            <a:r>
              <a:rPr lang="en-US" altLang="zh-CN" sz="2000" dirty="0" smtClean="0">
                <a:ea typeface="黑体" pitchFamily="49" charset="-122"/>
              </a:rPr>
              <a:t>2</a:t>
            </a:r>
            <a:r>
              <a:rPr lang="zh-CN" altLang="en-US" sz="2000" dirty="0" smtClean="0">
                <a:ea typeface="黑体" pitchFamily="49" charset="-122"/>
              </a:rPr>
              <a:t>）</a:t>
            </a:r>
            <a:r>
              <a:rPr lang="en-US" altLang="zh-CN" sz="2000" dirty="0" smtClean="0">
                <a:ea typeface="黑体" pitchFamily="49" charset="-122"/>
              </a:rPr>
              <a:t>dist(u, v)   =   dist(u, u</a:t>
            </a:r>
            <a:r>
              <a:rPr lang="en-US" altLang="zh-CN" sz="2000" baseline="-25000" dirty="0" smtClean="0">
                <a:ea typeface="黑体" pitchFamily="49" charset="-122"/>
              </a:rPr>
              <a:t>p</a:t>
            </a:r>
            <a:r>
              <a:rPr lang="en-US" altLang="zh-CN" sz="2000" dirty="0" smtClean="0">
                <a:ea typeface="黑体" pitchFamily="49" charset="-122"/>
              </a:rPr>
              <a:t>)    +   dist(u</a:t>
            </a:r>
            <a:r>
              <a:rPr lang="en-US" altLang="zh-CN" sz="2000" baseline="-25000" dirty="0" smtClean="0">
                <a:ea typeface="黑体" pitchFamily="49" charset="-122"/>
              </a:rPr>
              <a:t>p</a:t>
            </a:r>
            <a:r>
              <a:rPr lang="en-US" altLang="zh-CN" sz="2000" dirty="0" smtClean="0">
                <a:ea typeface="黑体" pitchFamily="49" charset="-122"/>
              </a:rPr>
              <a:t>, </a:t>
            </a:r>
            <a:r>
              <a:rPr lang="en-US" altLang="zh-CN" sz="2000" dirty="0" err="1" smtClean="0">
                <a:ea typeface="黑体" pitchFamily="49" charset="-122"/>
              </a:rPr>
              <a:t>v</a:t>
            </a:r>
            <a:r>
              <a:rPr lang="en-US" altLang="zh-CN" sz="2000" baseline="-25000" dirty="0" err="1" smtClean="0">
                <a:ea typeface="黑体" pitchFamily="49" charset="-122"/>
              </a:rPr>
              <a:t>p</a:t>
            </a:r>
            <a:r>
              <a:rPr lang="en-US" altLang="zh-CN" sz="2000" dirty="0" smtClean="0">
                <a:ea typeface="黑体" pitchFamily="49" charset="-122"/>
              </a:rPr>
              <a:t>)     +   dist(</a:t>
            </a:r>
            <a:r>
              <a:rPr lang="en-US" altLang="zh-CN" sz="2000" dirty="0" err="1" smtClean="0">
                <a:ea typeface="黑体" pitchFamily="49" charset="-122"/>
              </a:rPr>
              <a:t>v</a:t>
            </a:r>
            <a:r>
              <a:rPr lang="en-US" altLang="zh-CN" sz="2000" baseline="-25000" dirty="0" err="1" smtClean="0">
                <a:ea typeface="黑体" pitchFamily="49" charset="-122"/>
              </a:rPr>
              <a:t>p</a:t>
            </a:r>
            <a:r>
              <a:rPr lang="en-US" altLang="zh-CN" sz="2000" dirty="0" smtClean="0">
                <a:ea typeface="黑体" pitchFamily="49" charset="-122"/>
              </a:rPr>
              <a:t>, v)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32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358246" cy="796908"/>
          </a:xfrm>
        </p:spPr>
        <p:txBody>
          <a:bodyPr/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分布式数据处理技术</a:t>
            </a:r>
            <a:endParaRPr lang="zh-CN" altLang="en-US" sz="3600" b="1" dirty="0">
              <a:solidFill>
                <a:srgbClr val="C00000"/>
              </a:solidFill>
              <a:latin typeface="Arial Unicode MS" pitchFamily="34" charset="-122"/>
              <a:ea typeface="黑体" pitchFamily="49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032764" y="1268760"/>
            <a:ext cx="4051404" cy="1901825"/>
            <a:chOff x="2555776" y="4653136"/>
            <a:chExt cx="4051404" cy="1901825"/>
          </a:xfrm>
        </p:grpSpPr>
        <p:cxnSp>
          <p:nvCxnSpPr>
            <p:cNvPr id="14" name="Straight Arrow Connector 5"/>
            <p:cNvCxnSpPr/>
            <p:nvPr/>
          </p:nvCxnSpPr>
          <p:spPr bwMode="auto">
            <a:xfrm>
              <a:off x="3519389" y="5589240"/>
              <a:ext cx="1800225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9"/>
            <p:cNvSpPr txBox="1">
              <a:spLocks noChangeArrowheads="1"/>
            </p:cNvSpPr>
            <p:nvPr/>
          </p:nvSpPr>
          <p:spPr bwMode="auto">
            <a:xfrm>
              <a:off x="2555776" y="5416897"/>
              <a:ext cx="885825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latin typeface="Rockwell" pitchFamily="18" charset="0"/>
                  <a:sym typeface="Symbol" pitchFamily="18" charset="2"/>
                </a:rPr>
                <a:t>Q(</a:t>
              </a:r>
              <a:r>
                <a:rPr lang="en-GB" altLang="zh-CN" sz="2400" dirty="0">
                  <a:solidFill>
                    <a:srgbClr val="FF0000"/>
                  </a:solidFill>
                  <a:latin typeface="Rockwell" pitchFamily="18" charset="0"/>
                  <a:sym typeface="Symbol" pitchFamily="18" charset="2"/>
                </a:rPr>
                <a:t>D</a:t>
              </a:r>
              <a:r>
                <a:rPr lang="en-GB" altLang="zh-CN" sz="2400" dirty="0">
                  <a:latin typeface="Rockwell" pitchFamily="18" charset="0"/>
                  <a:sym typeface="Symbol" pitchFamily="18" charset="2"/>
                </a:rPr>
                <a:t>)</a:t>
              </a:r>
              <a:endParaRPr lang="zh-CN" altLang="en-US" sz="2400" dirty="0">
                <a:latin typeface="Rockwell" pitchFamily="18" charset="0"/>
              </a:endParaRPr>
            </a:p>
          </p:txBody>
        </p:sp>
        <p:sp>
          <p:nvSpPr>
            <p:cNvPr id="16" name="TextBox 19"/>
            <p:cNvSpPr txBox="1">
              <a:spLocks noChangeArrowheads="1"/>
            </p:cNvSpPr>
            <p:nvPr/>
          </p:nvSpPr>
          <p:spPr bwMode="auto">
            <a:xfrm>
              <a:off x="5603379" y="5373786"/>
              <a:ext cx="9460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latin typeface="Rockwell" pitchFamily="18" charset="0"/>
                  <a:sym typeface="Symbol" pitchFamily="18" charset="2"/>
                </a:rPr>
                <a:t>Q(</a:t>
              </a:r>
              <a:r>
                <a:rPr lang="en-GB" altLang="zh-CN" sz="2400" dirty="0" smtClean="0">
                  <a:solidFill>
                    <a:srgbClr val="FF0000"/>
                  </a:solidFill>
                  <a:latin typeface="Rockwell" pitchFamily="18" charset="0"/>
                  <a:sym typeface="Symbol" pitchFamily="18" charset="2"/>
                </a:rPr>
                <a:t>D</a:t>
              </a:r>
              <a:r>
                <a:rPr lang="en-GB" altLang="zh-CN" sz="2400" baseline="-25000" dirty="0" smtClean="0">
                  <a:solidFill>
                    <a:srgbClr val="FF0000"/>
                  </a:solidFill>
                  <a:latin typeface="Rockwell" pitchFamily="18" charset="0"/>
                  <a:sym typeface="Symbol" pitchFamily="18" charset="2"/>
                </a:rPr>
                <a:t>i</a:t>
              </a:r>
              <a:r>
                <a:rPr lang="en-GB" altLang="zh-CN" sz="2400" dirty="0" smtClean="0">
                  <a:latin typeface="Rockwell" pitchFamily="18" charset="0"/>
                  <a:sym typeface="Symbol" pitchFamily="18" charset="2"/>
                </a:rPr>
                <a:t>)</a:t>
              </a:r>
              <a:endParaRPr lang="zh-CN" altLang="en-US" sz="2400" dirty="0">
                <a:latin typeface="Rockwell" pitchFamily="18" charset="0"/>
              </a:endParaRPr>
            </a:p>
          </p:txBody>
        </p:sp>
        <p:cxnSp>
          <p:nvCxnSpPr>
            <p:cNvPr id="17" name="Straight Arrow Connector 5"/>
            <p:cNvCxnSpPr/>
            <p:nvPr/>
          </p:nvCxnSpPr>
          <p:spPr bwMode="auto">
            <a:xfrm flipV="1">
              <a:off x="3491880" y="4869160"/>
              <a:ext cx="1800200" cy="720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5"/>
            <p:cNvCxnSpPr/>
            <p:nvPr/>
          </p:nvCxnSpPr>
          <p:spPr bwMode="auto">
            <a:xfrm>
              <a:off x="3491880" y="5589240"/>
              <a:ext cx="1800200" cy="720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19"/>
            <p:cNvSpPr txBox="1">
              <a:spLocks noChangeArrowheads="1"/>
            </p:cNvSpPr>
            <p:nvPr/>
          </p:nvSpPr>
          <p:spPr bwMode="auto">
            <a:xfrm>
              <a:off x="5603379" y="4653136"/>
              <a:ext cx="9973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latin typeface="Rockwell" pitchFamily="18" charset="0"/>
                  <a:sym typeface="Symbol" pitchFamily="18" charset="2"/>
                </a:rPr>
                <a:t>Q(</a:t>
              </a:r>
              <a:r>
                <a:rPr lang="en-GB" altLang="zh-CN" sz="2400" dirty="0" smtClean="0">
                  <a:solidFill>
                    <a:srgbClr val="FF0000"/>
                  </a:solidFill>
                  <a:latin typeface="Rockwell" pitchFamily="18" charset="0"/>
                  <a:sym typeface="Symbol" pitchFamily="18" charset="2"/>
                </a:rPr>
                <a:t>D</a:t>
              </a:r>
              <a:r>
                <a:rPr lang="en-GB" altLang="zh-CN" sz="2400" baseline="-25000" dirty="0" smtClean="0">
                  <a:solidFill>
                    <a:srgbClr val="FF0000"/>
                  </a:solidFill>
                  <a:latin typeface="Rockwell" pitchFamily="18" charset="0"/>
                  <a:sym typeface="Symbol" pitchFamily="18" charset="2"/>
                </a:rPr>
                <a:t>1</a:t>
              </a:r>
              <a:r>
                <a:rPr lang="en-GB" altLang="zh-CN" sz="2400" dirty="0" smtClean="0">
                  <a:latin typeface="Rockwell" pitchFamily="18" charset="0"/>
                  <a:sym typeface="Symbol" pitchFamily="18" charset="2"/>
                </a:rPr>
                <a:t>)</a:t>
              </a:r>
              <a:endParaRPr lang="zh-CN" altLang="en-US" sz="2400" dirty="0">
                <a:latin typeface="Rockwell" pitchFamily="18" charset="0"/>
              </a:endParaRPr>
            </a:p>
          </p:txBody>
        </p:sp>
        <p:sp>
          <p:nvSpPr>
            <p:cNvPr id="27" name="TextBox 19"/>
            <p:cNvSpPr txBox="1">
              <a:spLocks noChangeArrowheads="1"/>
            </p:cNvSpPr>
            <p:nvPr/>
          </p:nvSpPr>
          <p:spPr bwMode="auto">
            <a:xfrm>
              <a:off x="5603379" y="6093296"/>
              <a:ext cx="100380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latin typeface="Rockwell" pitchFamily="18" charset="0"/>
                  <a:sym typeface="Symbol" pitchFamily="18" charset="2"/>
                </a:rPr>
                <a:t>Q(</a:t>
              </a:r>
              <a:r>
                <a:rPr lang="en-GB" altLang="zh-CN" sz="2400" dirty="0" err="1" smtClean="0">
                  <a:solidFill>
                    <a:srgbClr val="FF0000"/>
                  </a:solidFill>
                  <a:latin typeface="Rockwell" pitchFamily="18" charset="0"/>
                  <a:sym typeface="Symbol" pitchFamily="18" charset="2"/>
                </a:rPr>
                <a:t>D</a:t>
              </a:r>
              <a:r>
                <a:rPr lang="en-GB" altLang="zh-CN" sz="2400" baseline="-25000" dirty="0" err="1" smtClean="0">
                  <a:solidFill>
                    <a:srgbClr val="FF0000"/>
                  </a:solidFill>
                  <a:latin typeface="Rockwell" pitchFamily="18" charset="0"/>
                  <a:sym typeface="Symbol" pitchFamily="18" charset="2"/>
                </a:rPr>
                <a:t>n</a:t>
              </a:r>
              <a:r>
                <a:rPr lang="en-GB" altLang="zh-CN" sz="2400" dirty="0" smtClean="0">
                  <a:latin typeface="Rockwell" pitchFamily="18" charset="0"/>
                  <a:sym typeface="Symbol" pitchFamily="18" charset="2"/>
                </a:rPr>
                <a:t>)</a:t>
              </a:r>
              <a:endParaRPr lang="zh-CN" altLang="en-US" sz="2400" dirty="0">
                <a:latin typeface="Rockwell" pitchFamily="18" charset="0"/>
              </a:endParaRPr>
            </a:p>
          </p:txBody>
        </p:sp>
      </p:grp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319350" y="3861048"/>
            <a:ext cx="8501122" cy="2088232"/>
          </a:xfrm>
        </p:spPr>
        <p:txBody>
          <a:bodyPr/>
          <a:lstStyle/>
          <a:p>
            <a:r>
              <a:rPr lang="zh-CN" altLang="en-US" sz="2000" dirty="0" smtClean="0">
                <a:solidFill>
                  <a:srgbClr val="FF0000"/>
                </a:solidFill>
                <a:ea typeface="黑体" pitchFamily="49" charset="-122"/>
              </a:rPr>
              <a:t>现实中的图</a:t>
            </a:r>
            <a:r>
              <a:rPr lang="zh-CN" altLang="en-US" sz="2000" dirty="0" smtClean="0">
                <a:latin typeface="Arial Unicode MS" pitchFamily="34" charset="-122"/>
                <a:ea typeface="黑体" pitchFamily="49" charset="-122"/>
              </a:rPr>
              <a:t>通常非常大，</a:t>
            </a:r>
            <a:r>
              <a:rPr lang="zh-CN" altLang="en-US" sz="2000" b="1" dirty="0" smtClean="0">
                <a:ea typeface="黑体" pitchFamily="49" charset="-122"/>
                <a:sym typeface="Wingdings" pitchFamily="2" charset="2"/>
              </a:rPr>
              <a:t>使用单机来管理和查询图不现实</a:t>
            </a:r>
            <a:r>
              <a:rPr lang="en-US" altLang="zh-CN" sz="2000" dirty="0" smtClean="0">
                <a:latin typeface="Arial Unicode MS" pitchFamily="34" charset="-122"/>
                <a:ea typeface="黑体" pitchFamily="49" charset="-122"/>
              </a:rPr>
              <a:t>:</a:t>
            </a:r>
          </a:p>
          <a:p>
            <a:pPr lvl="1"/>
            <a:r>
              <a:rPr lang="de-DE" altLang="zh-CN" sz="1800" dirty="0" smtClean="0">
                <a:latin typeface="Arial Unicode MS" pitchFamily="34" charset="-122"/>
                <a:ea typeface="黑体" pitchFamily="49" charset="-122"/>
              </a:rPr>
              <a:t>Yahoo! </a:t>
            </a:r>
            <a:r>
              <a:rPr lang="en-US" altLang="zh-CN" sz="1800" dirty="0" smtClean="0">
                <a:latin typeface="Arial Unicode MS" pitchFamily="34" charset="-122"/>
                <a:ea typeface="黑体" pitchFamily="49" charset="-122"/>
              </a:rPr>
              <a:t>Web</a:t>
            </a:r>
            <a:r>
              <a:rPr lang="zh-CN" altLang="en-US" sz="1800" dirty="0" smtClean="0">
                <a:latin typeface="Arial Unicode MS" pitchFamily="34" charset="-122"/>
                <a:ea typeface="黑体" pitchFamily="49" charset="-122"/>
              </a:rPr>
              <a:t>图</a:t>
            </a:r>
            <a:r>
              <a:rPr lang="zh-CN" altLang="en-US" sz="1800" dirty="0" smtClean="0">
                <a:ea typeface="黑体" pitchFamily="49" charset="-122"/>
              </a:rPr>
              <a:t>有</a:t>
            </a:r>
            <a:r>
              <a:rPr lang="de-DE" altLang="zh-CN" sz="1800" dirty="0" smtClean="0">
                <a:latin typeface="Arial Unicode MS" pitchFamily="34" charset="-122"/>
                <a:ea typeface="黑体" pitchFamily="49" charset="-122"/>
              </a:rPr>
              <a:t>140</a:t>
            </a:r>
            <a:r>
              <a:rPr lang="zh-CN" altLang="en-US" sz="1800" dirty="0" smtClean="0">
                <a:latin typeface="Arial Unicode MS" pitchFamily="34" charset="-122"/>
                <a:ea typeface="黑体" pitchFamily="49" charset="-122"/>
              </a:rPr>
              <a:t>顶点</a:t>
            </a:r>
            <a:endParaRPr lang="de-DE" altLang="zh-CN" sz="1800" dirty="0" smtClean="0">
              <a:latin typeface="Arial Unicode MS" pitchFamily="34" charset="-122"/>
              <a:ea typeface="黑体" pitchFamily="49" charset="-122"/>
            </a:endParaRPr>
          </a:p>
          <a:p>
            <a:pPr lvl="1"/>
            <a:r>
              <a:rPr lang="en-US" altLang="zh-CN" sz="1800" dirty="0" err="1" smtClean="0">
                <a:latin typeface="Arial Unicode MS" pitchFamily="34" charset="-122"/>
                <a:ea typeface="黑体" pitchFamily="49" charset="-122"/>
              </a:rPr>
              <a:t>Facebook</a:t>
            </a:r>
            <a:r>
              <a:rPr lang="en-US" altLang="zh-CN" sz="1800" dirty="0" smtClean="0">
                <a:latin typeface="Arial Unicode MS" pitchFamily="34" charset="-122"/>
                <a:ea typeface="黑体" pitchFamily="49" charset="-122"/>
              </a:rPr>
              <a:t>: </a:t>
            </a:r>
            <a:r>
              <a:rPr lang="zh-CN" altLang="en-US" sz="1800" dirty="0" smtClean="0">
                <a:latin typeface="Arial Unicode MS" pitchFamily="34" charset="-122"/>
                <a:ea typeface="黑体" pitchFamily="49" charset="-122"/>
              </a:rPr>
              <a:t>超过</a:t>
            </a:r>
            <a:r>
              <a:rPr lang="en-US" altLang="zh-CN" sz="1800" dirty="0" smtClean="0">
                <a:latin typeface="Arial Unicode MS" pitchFamily="34" charset="-122"/>
                <a:ea typeface="黑体" pitchFamily="49" charset="-122"/>
              </a:rPr>
              <a:t>10</a:t>
            </a:r>
            <a:r>
              <a:rPr lang="zh-CN" altLang="en-US" sz="1800" dirty="0" smtClean="0">
                <a:latin typeface="Arial Unicode MS" pitchFamily="34" charset="-122"/>
                <a:ea typeface="黑体" pitchFamily="49" charset="-122"/>
              </a:rPr>
              <a:t>用户</a:t>
            </a:r>
            <a:endParaRPr lang="en-US" altLang="zh-CN" sz="4800" dirty="0" smtClean="0">
              <a:latin typeface="Arial Unicode MS" pitchFamily="34" charset="-122"/>
              <a:ea typeface="黑体" pitchFamily="49" charset="-122"/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  <a:ea typeface="黑体" pitchFamily="49" charset="-122"/>
              </a:rPr>
              <a:t>现实活中的图</a:t>
            </a:r>
            <a:r>
              <a:rPr lang="zh-CN" altLang="en-US" sz="2000" dirty="0" smtClean="0">
                <a:latin typeface="Arial Unicode MS" pitchFamily="34" charset="-122"/>
                <a:ea typeface="黑体" pitchFamily="49" charset="-122"/>
              </a:rPr>
              <a:t>通常是分布式的</a:t>
            </a:r>
            <a:r>
              <a:rPr lang="en-US" altLang="zh-CN" sz="2000" dirty="0" smtClean="0">
                <a:latin typeface="Arial Unicode MS" pitchFamily="34" charset="-122"/>
                <a:ea typeface="黑体" pitchFamily="49" charset="-122"/>
              </a:rPr>
              <a:t>:</a:t>
            </a:r>
          </a:p>
          <a:p>
            <a:pPr lvl="1"/>
            <a:r>
              <a:rPr lang="en-US" altLang="zh-CN" sz="1800" dirty="0" smtClean="0">
                <a:latin typeface="Arial Unicode MS" pitchFamily="34" charset="-122"/>
                <a:ea typeface="黑体" pitchFamily="49" charset="-122"/>
              </a:rPr>
              <a:t>Google, Yahoo! and </a:t>
            </a:r>
            <a:r>
              <a:rPr lang="en-US" altLang="zh-CN" sz="1800" dirty="0" err="1" smtClean="0">
                <a:latin typeface="Arial Unicode MS" pitchFamily="34" charset="-122"/>
                <a:ea typeface="黑体" pitchFamily="49" charset="-122"/>
              </a:rPr>
              <a:t>Facebook</a:t>
            </a:r>
            <a:r>
              <a:rPr lang="zh-CN" altLang="en-US" sz="1800" dirty="0" smtClean="0">
                <a:latin typeface="Arial Unicode MS" pitchFamily="34" charset="-122"/>
                <a:ea typeface="黑体" pitchFamily="49" charset="-122"/>
              </a:rPr>
              <a:t>都有大规模的数据中心存储数据</a:t>
            </a:r>
            <a:r>
              <a:rPr lang="en-US" altLang="zh-CN" sz="1800" dirty="0" err="1" smtClean="0">
                <a:latin typeface="Arial Unicode MS" pitchFamily="34" charset="-122"/>
                <a:ea typeface="黑体" pitchFamily="49" charset="-122"/>
              </a:rPr>
              <a:t>ss</a:t>
            </a:r>
            <a:endParaRPr lang="en-US" altLang="zh-CN" sz="1800" dirty="0" smtClean="0">
              <a:latin typeface="Arial Unicode MS" pitchFamily="34" charset="-122"/>
              <a:ea typeface="黑体" pitchFamily="49" charset="-122"/>
            </a:endParaRPr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33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606760" cy="796908"/>
          </a:xfrm>
        </p:spPr>
        <p:txBody>
          <a:bodyPr/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如，分布式图模式匹配</a:t>
            </a:r>
            <a:r>
              <a:rPr lang="en-US" altLang="zh-CN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(</a:t>
            </a:r>
            <a:r>
              <a:rPr lang="en-US" altLang="zh-CN" sz="24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TODS 2014&amp;WWW 2012</a:t>
            </a:r>
            <a:r>
              <a:rPr lang="en-US" altLang="zh-CN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)</a:t>
            </a:r>
            <a:endParaRPr lang="zh-CN" altLang="en-US" sz="3600" b="1" dirty="0">
              <a:solidFill>
                <a:srgbClr val="C00000"/>
              </a:solidFill>
              <a:latin typeface="Arial Unicode MS" pitchFamily="34" charset="-122"/>
              <a:ea typeface="黑体" pitchFamily="49" charset="-122"/>
            </a:endParaRPr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285720" y="1412776"/>
            <a:ext cx="8501122" cy="1728192"/>
          </a:xfrm>
        </p:spPr>
        <p:txBody>
          <a:bodyPr/>
          <a:lstStyle/>
          <a:p>
            <a:r>
              <a:rPr lang="zh-CN" altLang="en-US" sz="2000" dirty="0" smtClean="0">
                <a:latin typeface="Arial Unicode MS" pitchFamily="34" charset="-122"/>
                <a:ea typeface="黑体" pitchFamily="49" charset="-122"/>
              </a:rPr>
              <a:t>机群：具有</a:t>
            </a:r>
            <a:r>
              <a:rPr lang="zh-CN" altLang="en-US" sz="20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等同计算能力</a:t>
            </a:r>
            <a:r>
              <a:rPr lang="zh-CN" altLang="en-US" sz="2000" dirty="0" smtClean="0">
                <a:latin typeface="Arial Unicode MS" pitchFamily="34" charset="-122"/>
                <a:ea typeface="黑体" pitchFamily="49" charset="-122"/>
              </a:rPr>
              <a:t>的多台机器</a:t>
            </a:r>
            <a:r>
              <a:rPr lang="en-US" altLang="zh-CN" sz="2000" dirty="0" smtClean="0">
                <a:latin typeface="Arial Unicode MS" pitchFamily="34" charset="-122"/>
                <a:ea typeface="黑体" pitchFamily="49" charset="-122"/>
              </a:rPr>
              <a:t>(</a:t>
            </a:r>
            <a:r>
              <a:rPr lang="zh-CN" altLang="en-US" sz="2000" dirty="0" smtClean="0">
                <a:latin typeface="Arial Unicode MS" pitchFamily="34" charset="-122"/>
                <a:ea typeface="黑体" pitchFamily="49" charset="-122"/>
              </a:rPr>
              <a:t>发起查询的指定为</a:t>
            </a:r>
            <a:r>
              <a:rPr lang="zh-CN" altLang="en-US" sz="20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协调者</a:t>
            </a:r>
            <a:r>
              <a:rPr lang="en-US" altLang="zh-CN" sz="2000" dirty="0" smtClean="0">
                <a:latin typeface="Arial Unicode MS" pitchFamily="34" charset="-122"/>
                <a:ea typeface="黑体" pitchFamily="49" charset="-122"/>
              </a:rPr>
              <a:t>);</a:t>
            </a:r>
          </a:p>
          <a:p>
            <a:r>
              <a:rPr lang="zh-CN" altLang="en-US" sz="2000" dirty="0" smtClean="0">
                <a:latin typeface="Arial Unicode MS" pitchFamily="34" charset="-122"/>
                <a:ea typeface="黑体" pitchFamily="49" charset="-122"/>
              </a:rPr>
              <a:t>任何一台机器能够</a:t>
            </a:r>
            <a:r>
              <a:rPr lang="zh-CN" altLang="en-US" sz="20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直接</a:t>
            </a:r>
            <a:r>
              <a:rPr lang="zh-CN" altLang="en-US" sz="2000" dirty="0" smtClean="0">
                <a:latin typeface="Arial Unicode MS" pitchFamily="34" charset="-122"/>
                <a:ea typeface="黑体" pitchFamily="49" charset="-122"/>
              </a:rPr>
              <a:t>向其他机器发送</a:t>
            </a:r>
            <a:r>
              <a:rPr lang="zh-CN" altLang="en-US" sz="20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任意数量的消息</a:t>
            </a:r>
            <a:r>
              <a:rPr lang="en-US" altLang="zh-CN" sz="2000" dirty="0" smtClean="0">
                <a:latin typeface="Arial Unicode MS" pitchFamily="34" charset="-122"/>
                <a:ea typeface="黑体" pitchFamily="49" charset="-122"/>
              </a:rPr>
              <a:t>;</a:t>
            </a:r>
          </a:p>
          <a:p>
            <a:r>
              <a:rPr lang="zh-CN" altLang="en-US" sz="2000" dirty="0" smtClean="0">
                <a:latin typeface="Arial Unicode MS" pitchFamily="34" charset="-122"/>
                <a:ea typeface="黑体" pitchFamily="49" charset="-122"/>
              </a:rPr>
              <a:t>所有机器通过</a:t>
            </a:r>
            <a:r>
              <a:rPr lang="zh-CN" altLang="en-US" sz="20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本地计算</a:t>
            </a:r>
            <a:r>
              <a:rPr lang="zh-CN" altLang="en-US" sz="2000" dirty="0" smtClean="0">
                <a:latin typeface="Arial Unicode MS" pitchFamily="34" charset="-122"/>
                <a:ea typeface="黑体" pitchFamily="49" charset="-122"/>
              </a:rPr>
              <a:t>和</a:t>
            </a:r>
            <a:r>
              <a:rPr lang="zh-CN" altLang="en-US" sz="20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消息传送</a:t>
            </a:r>
            <a:r>
              <a:rPr lang="zh-CN" altLang="en-US" sz="2000" dirty="0" smtClean="0">
                <a:latin typeface="Arial Unicode MS" pitchFamily="34" charset="-122"/>
                <a:ea typeface="黑体" pitchFamily="49" charset="-122"/>
              </a:rPr>
              <a:t>协同完成任务</a:t>
            </a:r>
            <a:r>
              <a:rPr lang="en-US" altLang="zh-CN" sz="2000" dirty="0" smtClean="0">
                <a:latin typeface="Arial Unicode MS" pitchFamily="34" charset="-122"/>
                <a:ea typeface="黑体" pitchFamily="49" charset="-122"/>
              </a:rPr>
              <a:t>.</a:t>
            </a:r>
            <a:endParaRPr lang="zh-CN" altLang="en-US" sz="2000" b="1" dirty="0">
              <a:latin typeface="Arial Unicode MS" pitchFamily="34" charset="-122"/>
              <a:ea typeface="黑体" pitchFamily="49" charset="-122"/>
            </a:endParaRPr>
          </a:p>
        </p:txBody>
      </p:sp>
      <p:sp>
        <p:nvSpPr>
          <p:cNvPr id="13" name="灯片编号占位符 3"/>
          <p:cNvSpPr txBox="1">
            <a:spLocks/>
          </p:cNvSpPr>
          <p:nvPr/>
        </p:nvSpPr>
        <p:spPr>
          <a:xfrm>
            <a:off x="692943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D224E6-15A8-4E74-8987-281A30D56C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8032" y="908720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zh-CN" altLang="en-US" sz="2000" dirty="0" smtClean="0">
                <a:solidFill>
                  <a:srgbClr val="3366CC"/>
                </a:solidFill>
              </a:rPr>
              <a:t>提出分布式计算模型</a:t>
            </a:r>
            <a:r>
              <a:rPr lang="en-US" altLang="zh-CN" sz="2000" dirty="0" smtClean="0">
                <a:solidFill>
                  <a:srgbClr val="3366CC"/>
                </a:solidFill>
              </a:rPr>
              <a:t> 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[3]</a:t>
            </a:r>
            <a:r>
              <a:rPr lang="en-US" altLang="zh-CN" sz="2000" dirty="0" smtClean="0">
                <a:solidFill>
                  <a:srgbClr val="3366CC"/>
                </a:solidFill>
              </a:rPr>
              <a:t>: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80928"/>
            <a:ext cx="4320480" cy="145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88032" y="4509120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zh-CN" altLang="en-US" sz="2000" dirty="0" smtClean="0">
                <a:solidFill>
                  <a:srgbClr val="3366CC"/>
                </a:solidFill>
              </a:rPr>
              <a:t>分布式算法复杂性指标</a:t>
            </a:r>
            <a:r>
              <a:rPr lang="en-US" altLang="zh-CN" sz="2000" dirty="0" smtClean="0">
                <a:solidFill>
                  <a:srgbClr val="3366CC"/>
                </a:solidFill>
              </a:rPr>
              <a:t>: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7" name="内容占位符 2"/>
          <p:cNvSpPr txBox="1">
            <a:spLocks/>
          </p:cNvSpPr>
          <p:nvPr/>
        </p:nvSpPr>
        <p:spPr bwMode="auto">
          <a:xfrm>
            <a:off x="285720" y="5085184"/>
            <a:ext cx="850112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000" dirty="0" smtClean="0">
                <a:latin typeface="Arial Unicode MS" pitchFamily="34" charset="-122"/>
                <a:ea typeface="黑体" pitchFamily="49" charset="-122"/>
              </a:rPr>
              <a:t>1. </a:t>
            </a:r>
            <a:r>
              <a:rPr lang="zh-CN" altLang="en-US" sz="2000" b="1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机器访问次数</a:t>
            </a:r>
            <a:r>
              <a:rPr lang="en-US" altLang="zh-CN" sz="2000" dirty="0" smtClean="0">
                <a:latin typeface="Arial Unicode MS" pitchFamily="34" charset="-122"/>
                <a:ea typeface="黑体" pitchFamily="49" charset="-122"/>
              </a:rPr>
              <a:t>: </a:t>
            </a:r>
            <a:r>
              <a:rPr lang="zh-CN" altLang="en-US" sz="2000" dirty="0" smtClean="0">
                <a:latin typeface="Arial Unicode MS" pitchFamily="34" charset="-122"/>
                <a:ea typeface="黑体" pitchFamily="49" charset="-122"/>
              </a:rPr>
              <a:t>访问一台机器的最大次数</a:t>
            </a:r>
            <a:r>
              <a:rPr lang="en-US" altLang="zh-CN" sz="2000" dirty="0" smtClean="0">
                <a:latin typeface="Arial Unicode MS" pitchFamily="34" charset="-122"/>
                <a:ea typeface="黑体" pitchFamily="49" charset="-122"/>
              </a:rPr>
              <a:t>(</a:t>
            </a:r>
            <a:r>
              <a:rPr lang="zh-CN" altLang="en-US" sz="2000" b="1" dirty="0" smtClean="0">
                <a:solidFill>
                  <a:srgbClr val="3366CC"/>
                </a:solidFill>
                <a:latin typeface="Arial Unicode MS" pitchFamily="34" charset="-122"/>
                <a:ea typeface="黑体" pitchFamily="49" charset="-122"/>
              </a:rPr>
              <a:t>交互复杂性</a:t>
            </a:r>
            <a:r>
              <a:rPr lang="en-US" altLang="zh-CN" sz="2000" dirty="0" smtClean="0">
                <a:latin typeface="Arial Unicode MS" pitchFamily="34" charset="-122"/>
                <a:ea typeface="黑体" pitchFamily="49" charset="-122"/>
              </a:rPr>
              <a:t>)</a:t>
            </a:r>
          </a:p>
          <a:p>
            <a:r>
              <a:rPr lang="en-US" altLang="zh-CN" sz="2000" dirty="0" smtClean="0">
                <a:latin typeface="Arial Unicode MS" pitchFamily="34" charset="-122"/>
                <a:ea typeface="黑体" pitchFamily="49" charset="-122"/>
              </a:rPr>
              <a:t>2. </a:t>
            </a:r>
            <a:r>
              <a:rPr lang="zh-CN" altLang="en-US" sz="2000" b="1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最大完工时间</a:t>
            </a:r>
            <a:r>
              <a:rPr lang="en-US" altLang="zh-CN" sz="2000" dirty="0" smtClean="0">
                <a:latin typeface="Arial Unicode MS" pitchFamily="34" charset="-122"/>
                <a:ea typeface="黑体" pitchFamily="49" charset="-122"/>
              </a:rPr>
              <a:t>: </a:t>
            </a:r>
            <a:r>
              <a:rPr lang="zh-CN" altLang="en-US" sz="2000" dirty="0" smtClean="0">
                <a:latin typeface="Arial Unicode MS" pitchFamily="34" charset="-122"/>
                <a:ea typeface="黑体" pitchFamily="49" charset="-122"/>
              </a:rPr>
              <a:t>所有机器中最长的完工时间</a:t>
            </a:r>
            <a:r>
              <a:rPr lang="en-US" altLang="zh-CN" sz="2000" dirty="0" smtClean="0">
                <a:latin typeface="Arial Unicode MS" pitchFamily="34" charset="-122"/>
                <a:ea typeface="黑体" pitchFamily="49" charset="-122"/>
              </a:rPr>
              <a:t>(</a:t>
            </a:r>
            <a:r>
              <a:rPr lang="zh-CN" altLang="en-US" sz="2000" b="1" dirty="0" smtClean="0">
                <a:solidFill>
                  <a:srgbClr val="3366CC"/>
                </a:solidFill>
                <a:latin typeface="Arial Unicode MS" pitchFamily="34" charset="-122"/>
                <a:ea typeface="黑体" pitchFamily="49" charset="-122"/>
              </a:rPr>
              <a:t>效率</a:t>
            </a:r>
            <a:r>
              <a:rPr lang="en-US" altLang="zh-CN" sz="2000" dirty="0" smtClean="0">
                <a:latin typeface="Arial Unicode MS" pitchFamily="34" charset="-122"/>
                <a:ea typeface="黑体" pitchFamily="49" charset="-122"/>
              </a:rPr>
              <a:t>)</a:t>
            </a:r>
          </a:p>
          <a:p>
            <a:r>
              <a:rPr lang="en-US" altLang="zh-CN" sz="2000" dirty="0" smtClean="0">
                <a:latin typeface="Arial Unicode MS" pitchFamily="34" charset="-122"/>
                <a:ea typeface="黑体" pitchFamily="49" charset="-122"/>
              </a:rPr>
              <a:t>3. </a:t>
            </a:r>
            <a:r>
              <a:rPr lang="zh-CN" altLang="en-US" sz="2000" b="1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通讯数据量</a:t>
            </a:r>
            <a:r>
              <a:rPr lang="en-US" altLang="zh-CN" sz="2000" dirty="0" smtClean="0">
                <a:latin typeface="Arial Unicode MS" pitchFamily="34" charset="-122"/>
                <a:ea typeface="黑体" pitchFamily="49" charset="-122"/>
              </a:rPr>
              <a:t>: </a:t>
            </a:r>
            <a:r>
              <a:rPr lang="zh-CN" altLang="en-US" sz="2000" dirty="0" smtClean="0">
                <a:latin typeface="Arial Unicode MS" pitchFamily="34" charset="-122"/>
                <a:ea typeface="黑体" pitchFamily="49" charset="-122"/>
              </a:rPr>
              <a:t>不同机器之间的通讯消息的量和</a:t>
            </a:r>
            <a:r>
              <a:rPr lang="en-US" altLang="zh-CN" sz="2000" dirty="0" smtClean="0">
                <a:latin typeface="Arial Unicode MS" pitchFamily="34" charset="-122"/>
                <a:ea typeface="黑体" pitchFamily="49" charset="-122"/>
              </a:rPr>
              <a:t> (</a:t>
            </a:r>
            <a:r>
              <a:rPr lang="zh-CN" altLang="en-US" sz="2000" b="1" dirty="0" smtClean="0">
                <a:solidFill>
                  <a:srgbClr val="3366CC"/>
                </a:solidFill>
                <a:latin typeface="Arial Unicode MS" pitchFamily="34" charset="-122"/>
                <a:ea typeface="黑体" pitchFamily="49" charset="-122"/>
              </a:rPr>
              <a:t>网络带宽的消耗</a:t>
            </a:r>
            <a:r>
              <a:rPr lang="en-US" altLang="zh-CN" sz="2000" dirty="0" smtClean="0">
                <a:latin typeface="Arial Unicode MS" pitchFamily="34" charset="-122"/>
                <a:ea typeface="黑体" pitchFamily="49" charset="-122"/>
              </a:rPr>
              <a:t>)</a:t>
            </a:r>
            <a:endParaRPr kumimoji="0" lang="en-US" altLang="zh-CN" sz="200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200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  <a:cs typeface="+mn-cs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34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7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增量计算技术</a:t>
            </a:r>
            <a:endParaRPr lang="zh-CN" altLang="en-US" sz="3600" b="1" dirty="0">
              <a:solidFill>
                <a:srgbClr val="C00000"/>
              </a:solidFill>
              <a:latin typeface="Arial Unicode MS" pitchFamily="34" charset="-122"/>
              <a:ea typeface="黑体" pitchFamily="49" charset="-122"/>
            </a:endParaRPr>
          </a:p>
        </p:txBody>
      </p:sp>
      <p:cxnSp>
        <p:nvCxnSpPr>
          <p:cNvPr id="16" name="Straight Arrow Connector 5"/>
          <p:cNvCxnSpPr/>
          <p:nvPr/>
        </p:nvCxnSpPr>
        <p:spPr bwMode="auto">
          <a:xfrm>
            <a:off x="2987824" y="3501008"/>
            <a:ext cx="1944216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899592" y="3212976"/>
            <a:ext cx="1656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Rockwell" pitchFamily="18" charset="0"/>
                <a:sym typeface="Symbol" pitchFamily="18" charset="2"/>
              </a:rPr>
              <a:t>Q(</a:t>
            </a:r>
            <a:r>
              <a:rPr lang="en-GB" altLang="zh-CN" sz="2800" dirty="0" smtClean="0">
                <a:solidFill>
                  <a:srgbClr val="FF0000"/>
                </a:solidFill>
                <a:latin typeface="Rockwell" pitchFamily="18" charset="0"/>
                <a:sym typeface="Symbol" pitchFamily="18" charset="2"/>
              </a:rPr>
              <a:t>D + </a:t>
            </a:r>
            <a:r>
              <a:rPr lang="el-GR" altLang="zh-CN" sz="2800" dirty="0" smtClean="0">
                <a:solidFill>
                  <a:srgbClr val="FF0000"/>
                </a:solidFill>
                <a:latin typeface="华文仿宋"/>
                <a:ea typeface="华文仿宋"/>
                <a:sym typeface="Symbol" pitchFamily="18" charset="2"/>
              </a:rPr>
              <a:t>Δ</a:t>
            </a:r>
            <a:r>
              <a:rPr lang="en-GB" altLang="zh-CN" sz="2800" dirty="0" smtClean="0">
                <a:latin typeface="Rockwell" pitchFamily="18" charset="0"/>
                <a:sym typeface="Symbol" pitchFamily="18" charset="2"/>
              </a:rPr>
              <a:t>)</a:t>
            </a:r>
            <a:endParaRPr lang="zh-CN" altLang="en-US" sz="2800" dirty="0">
              <a:latin typeface="Rockwell" pitchFamily="18" charset="0"/>
            </a:endParaRPr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5652120" y="3212976"/>
            <a:ext cx="2952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Rockwell" pitchFamily="18" charset="0"/>
                <a:sym typeface="Symbol" pitchFamily="18" charset="2"/>
              </a:rPr>
              <a:t>Q(</a:t>
            </a:r>
            <a:r>
              <a:rPr lang="en-GB" altLang="zh-CN" sz="2800" dirty="0" smtClean="0">
                <a:solidFill>
                  <a:srgbClr val="FF0000"/>
                </a:solidFill>
                <a:latin typeface="Rockwell" pitchFamily="18" charset="0"/>
                <a:sym typeface="Symbol" pitchFamily="18" charset="2"/>
              </a:rPr>
              <a:t>D</a:t>
            </a:r>
            <a:r>
              <a:rPr lang="en-GB" altLang="zh-CN" sz="2800" dirty="0" smtClean="0">
                <a:latin typeface="Rockwell" pitchFamily="18" charset="0"/>
                <a:sym typeface="Symbol" pitchFamily="18" charset="2"/>
              </a:rPr>
              <a:t>) + </a:t>
            </a:r>
            <a:r>
              <a:rPr lang="en-US" altLang="zh-CN" sz="2800" dirty="0" smtClean="0">
                <a:latin typeface="Rockwell" pitchFamily="18" charset="0"/>
                <a:sym typeface="Symbol" pitchFamily="18" charset="2"/>
              </a:rPr>
              <a:t>Q(</a:t>
            </a:r>
            <a:r>
              <a:rPr lang="el-GR" altLang="zh-CN" sz="2800" dirty="0" smtClean="0">
                <a:solidFill>
                  <a:srgbClr val="FF0000"/>
                </a:solidFill>
                <a:latin typeface="华文仿宋"/>
                <a:ea typeface="华文仿宋"/>
                <a:sym typeface="Symbol" pitchFamily="18" charset="2"/>
              </a:rPr>
              <a:t>Δ</a:t>
            </a:r>
            <a:r>
              <a:rPr lang="en-GB" altLang="zh-CN" sz="2800" dirty="0" smtClean="0">
                <a:latin typeface="Rockwell" pitchFamily="18" charset="0"/>
                <a:sym typeface="Symbol" pitchFamily="18" charset="2"/>
              </a:rPr>
              <a:t>)</a:t>
            </a:r>
            <a:endParaRPr lang="zh-CN" altLang="en-US" sz="2800" dirty="0">
              <a:latin typeface="Rockwell" pitchFamily="18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915816" y="2564904"/>
            <a:ext cx="2016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Rockwell" pitchFamily="18" charset="0"/>
                <a:sym typeface="Symbol" pitchFamily="18" charset="2"/>
              </a:rPr>
              <a:t>Incremental computation</a:t>
            </a:r>
            <a:endParaRPr lang="zh-CN" altLang="en-US" dirty="0">
              <a:latin typeface="Rockwell" pitchFamily="18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5292080" y="4263479"/>
            <a:ext cx="17281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已有计算结果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24" name="下箭头 23"/>
          <p:cNvSpPr/>
          <p:nvPr/>
        </p:nvSpPr>
        <p:spPr>
          <a:xfrm>
            <a:off x="6012160" y="3717032"/>
            <a:ext cx="144016" cy="576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358246" cy="796908"/>
          </a:xfrm>
        </p:spPr>
        <p:txBody>
          <a:bodyPr/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增量计算技术</a:t>
            </a:r>
            <a:endParaRPr lang="zh-CN" altLang="en-US" sz="3600" b="1" dirty="0">
              <a:solidFill>
                <a:srgbClr val="C00000"/>
              </a:solidFill>
              <a:latin typeface="Arial Unicode MS" pitchFamily="34" charset="-122"/>
              <a:ea typeface="黑体" pitchFamily="49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91358" y="2872316"/>
            <a:ext cx="8501122" cy="1420780"/>
          </a:xfrm>
        </p:spPr>
        <p:txBody>
          <a:bodyPr/>
          <a:lstStyle/>
          <a:p>
            <a:r>
              <a:rPr lang="zh-CN" altLang="en-US" sz="2400" dirty="0" smtClean="0">
                <a:latin typeface="Arial Unicode MS" pitchFamily="34" charset="-122"/>
                <a:ea typeface="黑体" pitchFamily="49" charset="-122"/>
              </a:rPr>
              <a:t>将索引系统改为增量的方法：</a:t>
            </a:r>
            <a:endParaRPr lang="en-US" altLang="zh-CN" sz="2400" dirty="0" smtClean="0">
              <a:latin typeface="Arial Unicode MS" pitchFamily="34" charset="-122"/>
              <a:ea typeface="黑体" pitchFamily="49" charset="-122"/>
            </a:endParaRPr>
          </a:p>
          <a:p>
            <a:pPr lvl="1"/>
            <a:r>
              <a:rPr lang="zh-CN" altLang="en-US" sz="2000" dirty="0" smtClean="0">
                <a:latin typeface="Arial Unicode MS" pitchFamily="34" charset="-122"/>
                <a:ea typeface="黑体" pitchFamily="49" charset="-122"/>
              </a:rPr>
              <a:t>将文档的平均处理时间减少为</a:t>
            </a:r>
            <a:r>
              <a:rPr lang="en-US" altLang="zh-CN" sz="2000" dirty="0" smtClean="0">
                <a:solidFill>
                  <a:srgbClr val="FF0000"/>
                </a:solidFill>
                <a:ea typeface="黑体" pitchFamily="49" charset="-122"/>
              </a:rPr>
              <a:t>1%</a:t>
            </a:r>
            <a:endParaRPr lang="en-US" altLang="zh-CN" sz="2000" dirty="0" smtClean="0">
              <a:solidFill>
                <a:srgbClr val="FF0000"/>
              </a:solidFill>
              <a:latin typeface="Arial Unicode MS" pitchFamily="34" charset="-122"/>
              <a:ea typeface="黑体" pitchFamily="49" charset="-122"/>
            </a:endParaRPr>
          </a:p>
          <a:p>
            <a:pPr lvl="1"/>
            <a:r>
              <a:rPr lang="zh-CN" altLang="en-US" sz="2000" dirty="0" smtClean="0">
                <a:ea typeface="黑体" pitchFamily="49" charset="-122"/>
              </a:rPr>
              <a:t>当每天处理的文档数据一样是，将文档的平均老化时间减少</a:t>
            </a:r>
            <a:r>
              <a:rPr lang="en-US" altLang="zh-CN" sz="2000" dirty="0" smtClean="0">
                <a:solidFill>
                  <a:srgbClr val="FF0000"/>
                </a:solidFill>
                <a:ea typeface="黑体" pitchFamily="49" charset="-122"/>
              </a:rPr>
              <a:t>50%</a:t>
            </a:r>
            <a:endParaRPr lang="en-US" altLang="zh-CN" sz="2000" dirty="0" smtClean="0">
              <a:latin typeface="Arial Unicode MS" pitchFamily="34" charset="-122"/>
              <a:ea typeface="黑体" pitchFamily="49" charset="-122"/>
            </a:endParaRPr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251520" y="5641851"/>
            <a:ext cx="8568952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/>
              <a:t>从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“零”开始</a:t>
            </a:r>
            <a:r>
              <a:rPr lang="zh-CN" altLang="en-US" sz="2000" b="1" dirty="0" smtClean="0"/>
              <a:t>是对计算资源的极大浪费</a:t>
            </a:r>
            <a:r>
              <a:rPr lang="en-US" altLang="zh-CN" sz="2000" b="1" dirty="0" smtClean="0"/>
              <a:t>!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358" y="2276872"/>
            <a:ext cx="838842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66CC"/>
                </a:solidFill>
              </a:rPr>
              <a:t>Google </a:t>
            </a:r>
            <a:r>
              <a:rPr lang="en-US" altLang="zh-CN" sz="2400" b="1" dirty="0" smtClean="0">
                <a:solidFill>
                  <a:srgbClr val="0066CC"/>
                </a:solidFill>
              </a:rPr>
              <a:t>Percolator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 [18]</a:t>
            </a:r>
            <a:r>
              <a:rPr lang="en-US" altLang="zh-CN" sz="2400" dirty="0" smtClean="0">
                <a:solidFill>
                  <a:srgbClr val="0066CC"/>
                </a:solidFill>
              </a:rPr>
              <a:t>: </a:t>
            </a:r>
            <a:endParaRPr lang="en-US" altLang="zh-CN" sz="2400" dirty="0">
              <a:solidFill>
                <a:srgbClr val="0066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358" y="1052736"/>
            <a:ext cx="838842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066CC"/>
                </a:solidFill>
              </a:rPr>
              <a:t>如，增量模式匹配</a:t>
            </a:r>
            <a:r>
              <a:rPr lang="en-US" altLang="zh-CN" sz="2400" b="1" dirty="0" smtClean="0">
                <a:solidFill>
                  <a:srgbClr val="0066CC"/>
                </a:solidFill>
              </a:rPr>
              <a:t> (VLDB  2010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 [8]</a:t>
            </a:r>
            <a:r>
              <a:rPr lang="en-US" altLang="zh-CN" sz="2400" b="1" dirty="0" smtClean="0">
                <a:solidFill>
                  <a:srgbClr val="0066CC"/>
                </a:solidFill>
              </a:rPr>
              <a:t> )</a:t>
            </a:r>
            <a:r>
              <a:rPr lang="en-US" altLang="zh-CN" sz="2400" dirty="0" smtClean="0">
                <a:solidFill>
                  <a:srgbClr val="0066CC"/>
                </a:solidFill>
              </a:rPr>
              <a:t>: </a:t>
            </a:r>
            <a:endParaRPr lang="en-US" altLang="zh-CN" sz="2400" dirty="0">
              <a:solidFill>
                <a:srgbClr val="0066CC"/>
              </a:solidFill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391358" y="1648180"/>
            <a:ext cx="8501122" cy="84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zh-CN" altLang="en-US" sz="2400" kern="0" dirty="0" smtClean="0">
                <a:latin typeface="Arial Unicode MS" pitchFamily="34" charset="-122"/>
                <a:ea typeface="黑体" pitchFamily="49" charset="-122"/>
              </a:rPr>
              <a:t>提高效率，同时也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黑体" pitchFamily="49" charset="-122"/>
              </a:rPr>
              <a:t>是应对数据动态性的一种有效方法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36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其它数据技术</a:t>
            </a:r>
            <a:endParaRPr lang="zh-CN" altLang="en-US" sz="4000" b="1" dirty="0">
              <a:solidFill>
                <a:srgbClr val="C00000"/>
              </a:solidFill>
              <a:latin typeface="Arial Unicode MS" pitchFamily="34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000108"/>
            <a:ext cx="8501122" cy="772708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zh-CN" altLang="en-US" sz="2800" b="1" dirty="0" smtClean="0">
                <a:solidFill>
                  <a:srgbClr val="C00000"/>
                </a:solidFill>
                <a:ea typeface="黑体" pitchFamily="49" charset="-122"/>
              </a:rPr>
              <a:t>数据索引：</a:t>
            </a:r>
            <a:r>
              <a:rPr lang="zh-CN" altLang="en-US" dirty="0" smtClean="0">
                <a:solidFill>
                  <a:srgbClr val="0066CC"/>
                </a:solidFill>
                <a:latin typeface="Arial Unicode MS" pitchFamily="34" charset="-122"/>
                <a:ea typeface="黑体" pitchFamily="49" charset="-122"/>
              </a:rPr>
              <a:t>空间代价、</a:t>
            </a:r>
            <a:r>
              <a:rPr lang="zh-CN" altLang="en-US" dirty="0" smtClean="0">
                <a:solidFill>
                  <a:srgbClr val="0066CC"/>
                </a:solidFill>
                <a:ea typeface="黑体" pitchFamily="49" charset="-122"/>
              </a:rPr>
              <a:t>构建时间代价、</a:t>
            </a:r>
            <a:r>
              <a:rPr lang="zh-CN" altLang="en-US" dirty="0" smtClean="0">
                <a:solidFill>
                  <a:srgbClr val="0066CC"/>
                </a:solidFill>
                <a:latin typeface="Arial Unicode MS" pitchFamily="34" charset="-122"/>
                <a:ea typeface="黑体" pitchFamily="49" charset="-122"/>
              </a:rPr>
              <a:t>查询效率提高</a:t>
            </a:r>
            <a:endParaRPr lang="en-US" altLang="zh-CN" dirty="0" smtClean="0">
              <a:latin typeface="Arial Unicode MS" pitchFamily="34" charset="-122"/>
              <a:ea typeface="黑体" pitchFamily="49" charset="-122"/>
            </a:endParaRPr>
          </a:p>
          <a:p>
            <a:pPr>
              <a:buNone/>
            </a:pPr>
            <a:endParaRPr lang="zh-CN" altLang="en-US" sz="2800" dirty="0">
              <a:latin typeface="Arial Unicode MS" pitchFamily="34" charset="-122"/>
              <a:ea typeface="黑体" pitchFamily="49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391358" y="2060848"/>
            <a:ext cx="8501122" cy="84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itchFamily="34" charset="-122"/>
                <a:ea typeface="黑体" pitchFamily="49" charset="-122"/>
              </a:rPr>
              <a:t>数据抽样：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  <a:cs typeface="+mn-cs"/>
            </a:endParaRPr>
          </a:p>
        </p:txBody>
      </p:sp>
      <p:cxnSp>
        <p:nvCxnSpPr>
          <p:cNvPr id="7" name="Straight Arrow Connector 5"/>
          <p:cNvCxnSpPr/>
          <p:nvPr/>
        </p:nvCxnSpPr>
        <p:spPr bwMode="auto">
          <a:xfrm>
            <a:off x="3635896" y="2312876"/>
            <a:ext cx="1944216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2555776" y="2051266"/>
            <a:ext cx="1080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Rockwell" pitchFamily="18" charset="0"/>
                <a:sym typeface="Symbol" pitchFamily="18" charset="2"/>
              </a:rPr>
              <a:t>Q(</a:t>
            </a:r>
            <a:r>
              <a:rPr lang="en-GB" altLang="zh-CN" sz="2800" dirty="0" smtClean="0">
                <a:solidFill>
                  <a:srgbClr val="FF0000"/>
                </a:solidFill>
                <a:latin typeface="Rockwell" pitchFamily="18" charset="0"/>
                <a:sym typeface="Symbol" pitchFamily="18" charset="2"/>
              </a:rPr>
              <a:t>D</a:t>
            </a:r>
            <a:r>
              <a:rPr lang="en-GB" altLang="zh-CN" sz="2800" dirty="0" smtClean="0">
                <a:latin typeface="Rockwell" pitchFamily="18" charset="0"/>
                <a:sym typeface="Symbol" pitchFamily="18" charset="2"/>
              </a:rPr>
              <a:t>)</a:t>
            </a:r>
            <a:endParaRPr lang="zh-CN" altLang="en-US" sz="2800" dirty="0">
              <a:latin typeface="Rockwell" pitchFamily="18" charset="0"/>
            </a:endParaRP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5724128" y="2051266"/>
            <a:ext cx="1296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Rockwell" pitchFamily="18" charset="0"/>
                <a:sym typeface="Symbol" pitchFamily="18" charset="2"/>
              </a:rPr>
              <a:t>Q(</a:t>
            </a:r>
            <a:r>
              <a:rPr lang="el-GR" altLang="zh-CN" sz="2800" dirty="0" smtClean="0">
                <a:solidFill>
                  <a:srgbClr val="FF0000"/>
                </a:solidFill>
                <a:latin typeface="华文仿宋"/>
                <a:ea typeface="华文仿宋"/>
                <a:sym typeface="Symbol" pitchFamily="18" charset="2"/>
              </a:rPr>
              <a:t>Δ</a:t>
            </a:r>
            <a:r>
              <a:rPr lang="en-GB" altLang="zh-CN" sz="2800" dirty="0" smtClean="0">
                <a:latin typeface="Rockwell" pitchFamily="18" charset="0"/>
                <a:sym typeface="Symbol" pitchFamily="18" charset="2"/>
              </a:rPr>
              <a:t>)</a:t>
            </a:r>
            <a:endParaRPr lang="zh-CN" altLang="en-US" sz="2800" dirty="0">
              <a:latin typeface="Rockwell" pitchFamily="18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923928" y="1844824"/>
            <a:ext cx="1584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Rockwell" pitchFamily="18" charset="0"/>
                <a:sym typeface="Symbol" pitchFamily="18" charset="2"/>
              </a:rPr>
              <a:t>sampling</a:t>
            </a:r>
            <a:endParaRPr lang="zh-CN" altLang="en-US" dirty="0">
              <a:latin typeface="Rockwell" pitchFamily="18" charset="0"/>
            </a:endParaRPr>
          </a:p>
        </p:txBody>
      </p:sp>
      <p:cxnSp>
        <p:nvCxnSpPr>
          <p:cNvPr id="11" name="Straight Arrow Connector 5"/>
          <p:cNvCxnSpPr/>
          <p:nvPr/>
        </p:nvCxnSpPr>
        <p:spPr bwMode="auto">
          <a:xfrm>
            <a:off x="3635896" y="3789040"/>
            <a:ext cx="1944216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2627784" y="3527430"/>
            <a:ext cx="1080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Rockwell" pitchFamily="18" charset="0"/>
                <a:sym typeface="Symbol" pitchFamily="18" charset="2"/>
              </a:rPr>
              <a:t>Q(</a:t>
            </a:r>
            <a:r>
              <a:rPr lang="en-GB" altLang="zh-CN" sz="2800" dirty="0" smtClean="0">
                <a:solidFill>
                  <a:srgbClr val="FF0000"/>
                </a:solidFill>
                <a:latin typeface="Rockwell" pitchFamily="18" charset="0"/>
                <a:sym typeface="Symbol" pitchFamily="18" charset="2"/>
              </a:rPr>
              <a:t>D</a:t>
            </a:r>
            <a:r>
              <a:rPr lang="en-GB" altLang="zh-CN" sz="2800" dirty="0" smtClean="0">
                <a:latin typeface="Rockwell" pitchFamily="18" charset="0"/>
                <a:sym typeface="Symbol" pitchFamily="18" charset="2"/>
              </a:rPr>
              <a:t>)</a:t>
            </a:r>
            <a:endParaRPr lang="zh-CN" altLang="en-US" sz="2800" dirty="0">
              <a:latin typeface="Rockwell" pitchFamily="18" charset="0"/>
            </a:endParaRP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5724128" y="3527430"/>
            <a:ext cx="1296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Rockwell" pitchFamily="18" charset="0"/>
                <a:sym typeface="Symbol" pitchFamily="18" charset="2"/>
              </a:rPr>
              <a:t>Q(</a:t>
            </a:r>
            <a:r>
              <a:rPr lang="en-GB" altLang="zh-CN" sz="2800" dirty="0" smtClean="0">
                <a:solidFill>
                  <a:srgbClr val="FF0000"/>
                </a:solidFill>
                <a:latin typeface="Rockwell" pitchFamily="18" charset="0"/>
                <a:sym typeface="Symbol" pitchFamily="18" charset="2"/>
              </a:rPr>
              <a:t>D’</a:t>
            </a:r>
            <a:r>
              <a:rPr lang="en-GB" altLang="zh-CN" sz="2800" dirty="0" smtClean="0">
                <a:latin typeface="Rockwell" pitchFamily="18" charset="0"/>
                <a:sym typeface="Symbol" pitchFamily="18" charset="2"/>
              </a:rPr>
              <a:t>)</a:t>
            </a:r>
            <a:endParaRPr lang="zh-CN" altLang="en-US" sz="2800" dirty="0">
              <a:latin typeface="Rockwell" pitchFamily="18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3707904" y="3212976"/>
            <a:ext cx="2016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Rockwell" pitchFamily="18" charset="0"/>
                <a:sym typeface="Symbol" pitchFamily="18" charset="2"/>
              </a:rPr>
              <a:t>compression</a:t>
            </a:r>
            <a:endParaRPr lang="zh-CN" altLang="en-US" dirty="0">
              <a:latin typeface="Rockwell" pitchFamily="18" charset="0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 bwMode="auto">
          <a:xfrm>
            <a:off x="395536" y="3501008"/>
            <a:ext cx="8501122" cy="84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itchFamily="34" charset="-122"/>
                <a:ea typeface="黑体" pitchFamily="49" charset="-122"/>
              </a:rPr>
              <a:t>数据压缩：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  <a:cs typeface="+mn-cs"/>
            </a:endParaRPr>
          </a:p>
        </p:txBody>
      </p:sp>
      <p:sp>
        <p:nvSpPr>
          <p:cNvPr id="16" name="内容占位符 2"/>
          <p:cNvSpPr txBox="1">
            <a:spLocks/>
          </p:cNvSpPr>
          <p:nvPr/>
        </p:nvSpPr>
        <p:spPr bwMode="auto">
          <a:xfrm>
            <a:off x="395536" y="4744524"/>
            <a:ext cx="8501122" cy="84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itchFamily="34" charset="-122"/>
                <a:ea typeface="黑体" pitchFamily="49" charset="-122"/>
              </a:rPr>
              <a:t>数据划分：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  <a:cs typeface="+mn-cs"/>
            </a:endParaRPr>
          </a:p>
        </p:txBody>
      </p:sp>
      <p:cxnSp>
        <p:nvCxnSpPr>
          <p:cNvPr id="17" name="Straight Arrow Connector 5"/>
          <p:cNvCxnSpPr/>
          <p:nvPr/>
        </p:nvCxnSpPr>
        <p:spPr bwMode="auto">
          <a:xfrm>
            <a:off x="3635896" y="4986754"/>
            <a:ext cx="1944216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2555776" y="4725144"/>
            <a:ext cx="1080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Rockwell" pitchFamily="18" charset="0"/>
                <a:sym typeface="Symbol" pitchFamily="18" charset="2"/>
              </a:rPr>
              <a:t>Q(</a:t>
            </a:r>
            <a:r>
              <a:rPr lang="en-GB" altLang="zh-CN" sz="2800" dirty="0" smtClean="0">
                <a:solidFill>
                  <a:srgbClr val="FF0000"/>
                </a:solidFill>
                <a:latin typeface="Rockwell" pitchFamily="18" charset="0"/>
                <a:sym typeface="Symbol" pitchFamily="18" charset="2"/>
              </a:rPr>
              <a:t>D</a:t>
            </a:r>
            <a:r>
              <a:rPr lang="en-GB" altLang="zh-CN" sz="2800" dirty="0" smtClean="0">
                <a:latin typeface="Rockwell" pitchFamily="18" charset="0"/>
                <a:sym typeface="Symbol" pitchFamily="18" charset="2"/>
              </a:rPr>
              <a:t>)</a:t>
            </a:r>
            <a:endParaRPr lang="zh-CN" altLang="en-US" sz="2800" dirty="0">
              <a:latin typeface="Rockwell" pitchFamily="18" charset="0"/>
            </a:endParaRP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5724128" y="4725144"/>
            <a:ext cx="33123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Rockwell" pitchFamily="18" charset="0"/>
                <a:sym typeface="Symbol" pitchFamily="18" charset="2"/>
              </a:rPr>
              <a:t>Q(</a:t>
            </a:r>
            <a:r>
              <a:rPr lang="en-GB" altLang="zh-CN" sz="2800" dirty="0" smtClean="0">
                <a:solidFill>
                  <a:srgbClr val="FF0000"/>
                </a:solidFill>
                <a:latin typeface="Rockwell" pitchFamily="18" charset="0"/>
                <a:sym typeface="Symbol" pitchFamily="18" charset="2"/>
              </a:rPr>
              <a:t>D</a:t>
            </a:r>
            <a:r>
              <a:rPr lang="en-GB" altLang="zh-CN" sz="2800" baseline="-25000" dirty="0" smtClean="0">
                <a:solidFill>
                  <a:srgbClr val="FF0000"/>
                </a:solidFill>
                <a:latin typeface="Rockwell" pitchFamily="18" charset="0"/>
                <a:sym typeface="Symbol" pitchFamily="18" charset="2"/>
              </a:rPr>
              <a:t>1</a:t>
            </a:r>
            <a:r>
              <a:rPr lang="en-GB" altLang="zh-CN" sz="2800" dirty="0" smtClean="0">
                <a:latin typeface="Rockwell" pitchFamily="18" charset="0"/>
                <a:sym typeface="Symbol" pitchFamily="18" charset="2"/>
              </a:rPr>
              <a:t>) + </a:t>
            </a:r>
            <a:r>
              <a:rPr lang="en-US" altLang="zh-CN" sz="2800" dirty="0" smtClean="0">
                <a:solidFill>
                  <a:srgbClr val="FF0000"/>
                </a:solidFill>
                <a:latin typeface="华文仿宋"/>
                <a:ea typeface="华文仿宋"/>
                <a:sym typeface="Symbol" pitchFamily="18" charset="2"/>
              </a:rPr>
              <a:t>… </a:t>
            </a:r>
            <a:r>
              <a:rPr lang="en-US" altLang="zh-CN" sz="2800" dirty="0" smtClean="0">
                <a:latin typeface="华文仿宋"/>
                <a:ea typeface="华文仿宋"/>
                <a:sym typeface="Symbol" pitchFamily="18" charset="2"/>
              </a:rPr>
              <a:t>+</a:t>
            </a:r>
            <a:r>
              <a:rPr lang="en-US" altLang="zh-CN" sz="2800" dirty="0" smtClean="0">
                <a:solidFill>
                  <a:srgbClr val="FF0000"/>
                </a:solidFill>
                <a:latin typeface="华文仿宋"/>
                <a:ea typeface="华文仿宋"/>
                <a:sym typeface="Symbol" pitchFamily="18" charset="2"/>
              </a:rPr>
              <a:t> </a:t>
            </a:r>
            <a:r>
              <a:rPr lang="en-US" altLang="zh-CN" sz="2800" dirty="0" smtClean="0">
                <a:latin typeface="Rockwell" pitchFamily="18" charset="0"/>
                <a:sym typeface="Symbol" pitchFamily="18" charset="2"/>
              </a:rPr>
              <a:t>Q(</a:t>
            </a:r>
            <a:r>
              <a:rPr lang="en-GB" altLang="zh-CN" sz="2800" dirty="0" err="1" smtClean="0">
                <a:solidFill>
                  <a:srgbClr val="FF0000"/>
                </a:solidFill>
                <a:latin typeface="Rockwell" pitchFamily="18" charset="0"/>
                <a:sym typeface="Symbol" pitchFamily="18" charset="2"/>
              </a:rPr>
              <a:t>D</a:t>
            </a:r>
            <a:r>
              <a:rPr lang="en-GB" altLang="zh-CN" sz="2800" baseline="-25000" dirty="0" err="1" smtClean="0">
                <a:solidFill>
                  <a:srgbClr val="FF0000"/>
                </a:solidFill>
                <a:latin typeface="Rockwell" pitchFamily="18" charset="0"/>
                <a:sym typeface="Symbol" pitchFamily="18" charset="2"/>
              </a:rPr>
              <a:t>n</a:t>
            </a:r>
            <a:r>
              <a:rPr lang="en-GB" altLang="zh-CN" sz="2800" dirty="0" smtClean="0">
                <a:latin typeface="Rockwell" pitchFamily="18" charset="0"/>
                <a:sym typeface="Symbol" pitchFamily="18" charset="2"/>
              </a:rPr>
              <a:t>)  </a:t>
            </a:r>
            <a:endParaRPr lang="zh-CN" altLang="en-US" sz="2800" dirty="0">
              <a:latin typeface="Rockwell" pitchFamily="18" charset="0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3851920" y="4479503"/>
            <a:ext cx="2304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Rockwell" pitchFamily="18" charset="0"/>
                <a:sym typeface="Symbol" pitchFamily="18" charset="2"/>
              </a:rPr>
              <a:t>partitioning</a:t>
            </a:r>
            <a:endParaRPr lang="zh-CN" altLang="en-US" dirty="0">
              <a:latin typeface="Rockwell" pitchFamily="18" charset="0"/>
            </a:endParaRPr>
          </a:p>
        </p:txBody>
      </p:sp>
      <p:sp>
        <p:nvSpPr>
          <p:cNvPr id="21" name="Rectangle 14"/>
          <p:cNvSpPr txBox="1">
            <a:spLocks noChangeArrowheads="1"/>
          </p:cNvSpPr>
          <p:nvPr/>
        </p:nvSpPr>
        <p:spPr bwMode="auto">
          <a:xfrm>
            <a:off x="395536" y="6093296"/>
            <a:ext cx="8496944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Work in progress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！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37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Wingdings" pitchFamily="2" charset="2"/>
              </a:rPr>
              <a:t>Ring</a:t>
            </a:r>
            <a:r>
              <a:rPr lang="zh-CN" altLang="en-US" sz="36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Wingdings" pitchFamily="2" charset="2"/>
              </a:rPr>
              <a:t>系统：</a:t>
            </a:r>
            <a:r>
              <a:rPr lang="zh-CN" altLang="en-US" sz="36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凝聚理论、算法和技术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38</a:t>
            </a:fld>
            <a:endParaRPr lang="zh-CN" altLang="en-US" dirty="0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55613" y="1478061"/>
            <a:ext cx="6348412" cy="1243013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kumimoji="0" lang="en-US" altLang="zh-CN" sz="2000" b="1" dirty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 </a:t>
            </a:r>
            <a:r>
              <a:rPr kumimoji="0" lang="en-US" altLang="zh-CN" b="1" dirty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Ring</a:t>
            </a:r>
            <a:r>
              <a:rPr kumimoji="0" lang="zh-CN" altLang="en-US" b="1" dirty="0">
                <a:solidFill>
                  <a:srgbClr val="00206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典型应用</a:t>
            </a:r>
            <a:endParaRPr kumimoji="0" lang="en-US" altLang="zh-CN" b="1" dirty="0">
              <a:solidFill>
                <a:srgbClr val="00206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eaLnBrk="1" hangingPunct="1">
              <a:defRPr/>
            </a:pPr>
            <a:endParaRPr kumimoji="0" lang="en-US" altLang="zh-CN" sz="2000" b="1" dirty="0">
              <a:solidFill>
                <a:srgbClr val="00206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eaLnBrk="1" hangingPunct="1">
              <a:defRPr/>
            </a:pPr>
            <a:endParaRPr kumimoji="0" lang="en-US" altLang="zh-CN" sz="2000" b="1" dirty="0">
              <a:solidFill>
                <a:srgbClr val="00206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eaLnBrk="1" hangingPunct="1">
              <a:defRPr/>
            </a:pPr>
            <a:endParaRPr kumimoji="0" lang="en-US" altLang="zh-CN" sz="2000" b="1" dirty="0">
              <a:solidFill>
                <a:srgbClr val="002060"/>
              </a:solidFill>
              <a:latin typeface="Arial" pitchFamily="34" charset="0"/>
              <a:ea typeface="黑体" pitchFamily="49" charset="-122"/>
            </a:endParaRPr>
          </a:p>
        </p:txBody>
      </p:sp>
      <p:pic>
        <p:nvPicPr>
          <p:cNvPr id="6" name="图片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8988" y="1432024"/>
            <a:ext cx="1485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组合 40"/>
          <p:cNvGrpSpPr>
            <a:grpSpLocks/>
          </p:cNvGrpSpPr>
          <p:nvPr/>
        </p:nvGrpSpPr>
        <p:grpSpPr bwMode="auto">
          <a:xfrm>
            <a:off x="7199313" y="1973361"/>
            <a:ext cx="1366837" cy="446088"/>
            <a:chOff x="4802540" y="6164184"/>
            <a:chExt cx="1425644" cy="518435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2540" y="6193322"/>
              <a:ext cx="577888" cy="48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72773" y="6164184"/>
              <a:ext cx="955411" cy="503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圆角矩形 60"/>
          <p:cNvSpPr>
            <a:spLocks noChangeArrowheads="1"/>
          </p:cNvSpPr>
          <p:nvPr/>
        </p:nvSpPr>
        <p:spPr bwMode="auto">
          <a:xfrm>
            <a:off x="611188" y="1898749"/>
            <a:ext cx="1970087" cy="715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异常事件</a:t>
            </a:r>
            <a:endParaRPr lang="en-US" altLang="zh-CN" sz="18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en-US" sz="1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分析与预警</a:t>
            </a:r>
            <a:endParaRPr lang="en-US" altLang="zh-CN" sz="18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圆角矩形 61"/>
          <p:cNvSpPr>
            <a:spLocks noChangeArrowheads="1"/>
          </p:cNvSpPr>
          <p:nvPr/>
        </p:nvSpPr>
        <p:spPr bwMode="auto">
          <a:xfrm>
            <a:off x="2703513" y="1908274"/>
            <a:ext cx="1973262" cy="714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微博</a:t>
            </a:r>
            <a:endParaRPr lang="en-US" altLang="zh-CN" sz="18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en-US" sz="1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图片识别</a:t>
            </a:r>
            <a:endParaRPr lang="en-US" altLang="zh-CN" sz="18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圆角矩形 62"/>
          <p:cNvSpPr>
            <a:spLocks noChangeArrowheads="1"/>
          </p:cNvSpPr>
          <p:nvPr/>
        </p:nvSpPr>
        <p:spPr bwMode="auto">
          <a:xfrm>
            <a:off x="4792663" y="1898749"/>
            <a:ext cx="1971675" cy="715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微博</a:t>
            </a:r>
            <a:endParaRPr lang="en-US" altLang="zh-CN" sz="18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en-US" sz="1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心情搜索</a:t>
            </a:r>
            <a:endParaRPr lang="en-US" altLang="zh-CN" sz="18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7" name="组合 12"/>
          <p:cNvGrpSpPr>
            <a:grpSpLocks/>
          </p:cNvGrpSpPr>
          <p:nvPr/>
        </p:nvGrpSpPr>
        <p:grpSpPr bwMode="auto">
          <a:xfrm>
            <a:off x="482600" y="2540099"/>
            <a:ext cx="8553896" cy="2905125"/>
            <a:chOff x="481888" y="3628029"/>
            <a:chExt cx="8554214" cy="2904211"/>
          </a:xfrm>
        </p:grpSpPr>
        <p:grpSp>
          <p:nvGrpSpPr>
            <p:cNvPr id="13" name="组合 5"/>
            <p:cNvGrpSpPr>
              <a:grpSpLocks/>
            </p:cNvGrpSpPr>
            <p:nvPr/>
          </p:nvGrpSpPr>
          <p:grpSpPr bwMode="auto">
            <a:xfrm>
              <a:off x="6875434" y="3628029"/>
              <a:ext cx="2160668" cy="2688256"/>
              <a:chOff x="6875434" y="3628029"/>
              <a:chExt cx="2160668" cy="2688256"/>
            </a:xfrm>
          </p:grpSpPr>
          <p:grpSp>
            <p:nvGrpSpPr>
              <p:cNvPr id="14" name="组合 46"/>
              <p:cNvGrpSpPr>
                <a:grpSpLocks/>
              </p:cNvGrpSpPr>
              <p:nvPr/>
            </p:nvGrpSpPr>
            <p:grpSpPr bwMode="auto">
              <a:xfrm>
                <a:off x="6875434" y="4422620"/>
                <a:ext cx="2160668" cy="1893665"/>
                <a:chOff x="-233015" y="4074743"/>
                <a:chExt cx="2160668" cy="1893665"/>
              </a:xfrm>
            </p:grpSpPr>
            <p:grpSp>
              <p:nvGrpSpPr>
                <p:cNvPr id="15" name="组合 12"/>
                <p:cNvGrpSpPr>
                  <a:grpSpLocks/>
                </p:cNvGrpSpPr>
                <p:nvPr/>
              </p:nvGrpSpPr>
              <p:grpSpPr bwMode="auto">
                <a:xfrm>
                  <a:off x="251520" y="4074743"/>
                  <a:ext cx="1127951" cy="1261815"/>
                  <a:chOff x="4114799" y="3005385"/>
                  <a:chExt cx="1181100" cy="1261815"/>
                </a:xfrm>
              </p:grpSpPr>
              <p:pic>
                <p:nvPicPr>
                  <p:cNvPr id="23" name="图片 9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4154258" y="3005385"/>
                    <a:ext cx="1141641" cy="12618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" name="图片 10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4114799" y="3543299"/>
                    <a:ext cx="647700" cy="647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22" name="矩形 21"/>
                <p:cNvSpPr/>
                <p:nvPr/>
              </p:nvSpPr>
              <p:spPr>
                <a:xfrm>
                  <a:off x="-233015" y="5446285"/>
                  <a:ext cx="2160668" cy="52212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1400" dirty="0">
                      <a:latin typeface="+mn-lt"/>
                      <a:ea typeface="黑体" panose="02010609060101010101" pitchFamily="49" charset="-122"/>
                    </a:rPr>
                    <a:t>360</a:t>
                  </a:r>
                  <a:r>
                    <a:rPr lang="zh-CN" altLang="en-US" sz="1400" dirty="0">
                      <a:latin typeface="+mn-lt"/>
                      <a:ea typeface="黑体" panose="02010609060101010101" pitchFamily="49" charset="-122"/>
                    </a:rPr>
                    <a:t>度全面事件预警</a:t>
                  </a:r>
                </a:p>
                <a:p>
                  <a:pPr algn="ctr">
                    <a:defRPr/>
                  </a:pPr>
                  <a:r>
                    <a:rPr lang="en-US" sz="1400" dirty="0">
                      <a:latin typeface="+mn-lt"/>
                      <a:ea typeface="黑体" panose="02010609060101010101" pitchFamily="49" charset="-122"/>
                    </a:rPr>
                    <a:t>one ring to rule them all</a:t>
                  </a:r>
                </a:p>
              </p:txBody>
            </p:sp>
          </p:grpSp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272416">
                <a:off x="7294866" y="3628029"/>
                <a:ext cx="1146751" cy="5217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9" name="组合 4"/>
            <p:cNvGrpSpPr>
              <a:grpSpLocks/>
            </p:cNvGrpSpPr>
            <p:nvPr/>
          </p:nvGrpSpPr>
          <p:grpSpPr bwMode="auto">
            <a:xfrm>
              <a:off x="481888" y="3933056"/>
              <a:ext cx="6394368" cy="2599184"/>
              <a:chOff x="456205" y="2544640"/>
              <a:chExt cx="6394368" cy="4124720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56205" y="2544128"/>
                <a:ext cx="6394687" cy="4120196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17" name="图片 101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11560" y="5579829"/>
                <a:ext cx="1748063" cy="1023477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pic>
            <p:nvPicPr>
              <p:cNvPr id="18" name="Picture 3"/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478216" y="5538179"/>
                <a:ext cx="1762041" cy="1131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556792"/>
            <a:ext cx="856895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  <a:cs typeface="Arial Unicode MS" pitchFamily="34" charset="-122"/>
              </a:rPr>
              <a:t>图搜索是一种新型社会搜索模式</a:t>
            </a:r>
            <a:endParaRPr lang="en-US" altLang="zh-CN" sz="2400" dirty="0" smtClean="0">
              <a:latin typeface="黑体" pitchFamily="49" charset="-122"/>
              <a:ea typeface="黑体" pitchFamily="49" charset="-122"/>
              <a:cs typeface="Arial Unicode MS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420888"/>
            <a:ext cx="856895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-342900" eaLnBrk="0" hangingPunct="0">
              <a:spcBef>
                <a:spcPts val="0"/>
              </a:spcBef>
            </a:pPr>
            <a:r>
              <a:rPr lang="zh-CN" altLang="en-US" sz="2400" kern="0" dirty="0" smtClean="0">
                <a:solidFill>
                  <a:srgbClr val="000000"/>
                </a:solidFill>
                <a:latin typeface="Arial Unicode MS" pitchFamily="34" charset="-122"/>
              </a:rPr>
              <a:t>大图搜索的应用与挑战</a:t>
            </a:r>
            <a:r>
              <a:rPr lang="en-US" altLang="zh-CN" sz="2400" kern="0" dirty="0" smtClean="0">
                <a:solidFill>
                  <a:srgbClr val="000000"/>
                </a:solidFill>
                <a:latin typeface="Arial Unicode MS" pitchFamily="34" charset="-122"/>
              </a:rPr>
              <a:t>(FAE</a:t>
            </a:r>
            <a:r>
              <a:rPr lang="zh-CN" altLang="en-US" sz="2400" kern="0" dirty="0" smtClean="0">
                <a:solidFill>
                  <a:srgbClr val="000000"/>
                </a:solidFill>
                <a:latin typeface="Arial Unicode MS" pitchFamily="34" charset="-122"/>
              </a:rPr>
              <a:t>法则</a:t>
            </a:r>
            <a:r>
              <a:rPr lang="en-US" altLang="zh-CN" sz="2400" kern="0" dirty="0" smtClean="0">
                <a:solidFill>
                  <a:srgbClr val="000000"/>
                </a:solidFill>
                <a:latin typeface="Arial Unicode MS" pitchFamily="34" charset="-122"/>
              </a:rPr>
              <a:t>)</a:t>
            </a:r>
            <a:endParaRPr lang="en-US" altLang="zh-CN" sz="2000" kern="0" dirty="0">
              <a:solidFill>
                <a:schemeClr val="tx1"/>
              </a:solidFill>
              <a:latin typeface="Arial Unicode MS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3284984"/>
            <a:ext cx="856895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  <a:cs typeface="Arial Unicode MS" pitchFamily="34" charset="-122"/>
              </a:rPr>
              <a:t>解决大图搜索的相关技术</a:t>
            </a:r>
            <a:endParaRPr lang="en-US" altLang="zh-CN" sz="2400" dirty="0" smtClean="0">
              <a:latin typeface="黑体" pitchFamily="49" charset="-122"/>
              <a:ea typeface="黑体" pitchFamily="49" charset="-122"/>
              <a:cs typeface="Arial Unicode MS" pitchFamily="34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358246" cy="796908"/>
          </a:xfrm>
        </p:spPr>
        <p:txBody>
          <a:bodyPr/>
          <a:lstStyle/>
          <a:p>
            <a:pPr algn="ctr"/>
            <a:r>
              <a:rPr lang="zh-CN" altLang="en-US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小结</a:t>
            </a:r>
            <a:endParaRPr lang="en-US" altLang="zh-CN" sz="3600" b="1" dirty="0" smtClean="0">
              <a:solidFill>
                <a:srgbClr val="C00000"/>
              </a:solidFill>
              <a:latin typeface="Arial Unicode MS" pitchFamily="34" charset="-122"/>
              <a:ea typeface="黑体" pitchFamily="49" charset="-122"/>
            </a:endParaRPr>
          </a:p>
        </p:txBody>
      </p:sp>
      <p:sp>
        <p:nvSpPr>
          <p:cNvPr id="9" name="Rectangle 14"/>
          <p:cNvSpPr txBox="1">
            <a:spLocks noChangeArrowheads="1"/>
          </p:cNvSpPr>
          <p:nvPr/>
        </p:nvSpPr>
        <p:spPr bwMode="auto">
          <a:xfrm>
            <a:off x="107504" y="5373217"/>
            <a:ext cx="8892480" cy="864096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smtClean="0">
                <a:solidFill>
                  <a:srgbClr val="FF0000"/>
                </a:solidFill>
              </a:rPr>
              <a:t>Just a start,</a:t>
            </a:r>
          </a:p>
          <a:p>
            <a:pPr algn="ctr" eaLnBrk="1" hangingPunct="1"/>
            <a:r>
              <a:rPr lang="en-US" altLang="zh-CN" sz="2400" b="1" dirty="0" smtClean="0">
                <a:solidFill>
                  <a:srgbClr val="FF0000"/>
                </a:solidFill>
              </a:rPr>
              <a:t>there is a long way to go for Big Graph Search!</a:t>
            </a:r>
            <a:endParaRPr lang="en-US" altLang="zh-CN" sz="2400" b="1" dirty="0" smtClean="0">
              <a:solidFill>
                <a:srgbClr val="FF0000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39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8274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96952"/>
            <a:ext cx="404812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应用案例</a:t>
            </a:r>
            <a:endParaRPr lang="zh-CN" altLang="en-US" sz="3600" dirty="0">
              <a:latin typeface="Arial Unicode MS" pitchFamily="34" charset="-122"/>
              <a:ea typeface="黑体" pitchFamily="49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1800200"/>
          </a:xfrm>
        </p:spPr>
        <p:txBody>
          <a:bodyPr/>
          <a:lstStyle/>
          <a:p>
            <a:pPr marL="342900" lvl="1" indent="-342900">
              <a:buChar char="•"/>
            </a:pPr>
            <a:r>
              <a:rPr lang="zh-CN" altLang="en-US" sz="2000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由于“</a:t>
            </a:r>
            <a:r>
              <a:rPr lang="zh-CN" altLang="en-US" sz="2000" dirty="0" smtClean="0">
                <a:solidFill>
                  <a:srgbClr val="000099"/>
                </a:solidFill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基于位置的服务</a:t>
            </a:r>
            <a:r>
              <a:rPr lang="en-US" altLang="zh-CN" sz="2000" dirty="0" smtClean="0">
                <a:solidFill>
                  <a:srgbClr val="000099"/>
                </a:solidFill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(LBS)</a:t>
            </a:r>
            <a:r>
              <a:rPr lang="zh-CN" altLang="en-US" sz="2000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”的广泛应用，</a:t>
            </a:r>
            <a:r>
              <a:rPr lang="zh-CN" altLang="en-US" sz="2000" dirty="0" smtClean="0">
                <a:solidFill>
                  <a:srgbClr val="FF0000"/>
                </a:solidFill>
                <a:ea typeface="黑体" pitchFamily="49" charset="-122"/>
                <a:cs typeface="Arial Unicode MS" pitchFamily="34" charset="-122"/>
              </a:rPr>
              <a:t>图搜索</a:t>
            </a:r>
            <a:r>
              <a:rPr lang="zh-CN" altLang="en-US" sz="2000" dirty="0" smtClean="0">
                <a:ea typeface="黑体" pitchFamily="49" charset="-122"/>
                <a:cs typeface="Arial Unicode MS" pitchFamily="34" charset="-122"/>
              </a:rPr>
              <a:t>大量应用到交通网络</a:t>
            </a:r>
            <a:r>
              <a:rPr lang="en-US" altLang="zh-CN" sz="2000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.</a:t>
            </a:r>
          </a:p>
          <a:p>
            <a:pPr marL="342900" lvl="1" indent="-342900">
              <a:buChar char="•"/>
            </a:pPr>
            <a:r>
              <a:rPr lang="en-US" altLang="zh-CN" sz="2000" b="1" dirty="0" smtClean="0">
                <a:solidFill>
                  <a:srgbClr val="0066CC"/>
                </a:solidFill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Example</a:t>
            </a:r>
            <a:r>
              <a:rPr lang="en-US" altLang="zh-CN" sz="2000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: </a:t>
            </a:r>
            <a:r>
              <a:rPr lang="zh-CN" altLang="en-US" sz="2000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司机</a:t>
            </a:r>
            <a:r>
              <a:rPr lang="en-US" altLang="zh-CN" sz="2000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Mark</a:t>
            </a:r>
            <a:r>
              <a:rPr lang="zh-CN" altLang="en-US" sz="2000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想从</a:t>
            </a:r>
            <a:r>
              <a:rPr lang="zh-CN" altLang="en-US" sz="2000" dirty="0" smtClean="0">
                <a:ea typeface="黑体" pitchFamily="49" charset="-122"/>
                <a:cs typeface="Arial Unicode MS" pitchFamily="34" charset="-122"/>
              </a:rPr>
              <a:t>美国加州的</a:t>
            </a:r>
            <a:r>
              <a:rPr lang="en-US" altLang="zh-CN" sz="2000" dirty="0" smtClean="0">
                <a:solidFill>
                  <a:srgbClr val="000099"/>
                </a:solidFill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Irvine</a:t>
            </a:r>
            <a:r>
              <a:rPr lang="en-US" altLang="zh-CN" sz="2000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 </a:t>
            </a:r>
            <a:r>
              <a:rPr lang="zh-CN" altLang="en-US" sz="2000" dirty="0" smtClean="0">
                <a:ea typeface="黑体" pitchFamily="49" charset="-122"/>
                <a:cs typeface="Arial Unicode MS" pitchFamily="34" charset="-122"/>
              </a:rPr>
              <a:t>到</a:t>
            </a:r>
            <a:r>
              <a:rPr lang="en-US" altLang="zh-CN" sz="2000" dirty="0" smtClean="0">
                <a:solidFill>
                  <a:srgbClr val="000099"/>
                </a:solidFill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Riverside</a:t>
            </a:r>
            <a:r>
              <a:rPr lang="en-US" altLang="zh-CN" sz="2000" dirty="0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. </a:t>
            </a:r>
          </a:p>
          <a:p>
            <a:pPr lvl="1">
              <a:spcBef>
                <a:spcPts val="1200"/>
              </a:spcBef>
            </a:pPr>
            <a:r>
              <a:rPr lang="zh-CN" altLang="en-US" sz="1800" kern="1200" dirty="0" smtClean="0">
                <a:latin typeface="Arial Unicode MS" pitchFamily="34" charset="-122"/>
                <a:ea typeface="黑体" pitchFamily="49" charset="-122"/>
                <a:cs typeface="+mn-cs"/>
              </a:rPr>
              <a:t>如果</a:t>
            </a:r>
            <a:r>
              <a:rPr lang="en-US" altLang="zh-CN" sz="1800" b="1" kern="1200" dirty="0" smtClean="0">
                <a:latin typeface="Arial Unicode MS" pitchFamily="34" charset="-122"/>
                <a:ea typeface="黑体" pitchFamily="49" charset="-122"/>
                <a:cs typeface="+mn-cs"/>
              </a:rPr>
              <a:t>Mark</a:t>
            </a:r>
            <a:r>
              <a:rPr lang="zh-CN" altLang="en-US" sz="1800" kern="1200" dirty="0" smtClean="0">
                <a:latin typeface="Arial Unicode MS" pitchFamily="34" charset="-122"/>
                <a:ea typeface="黑体" pitchFamily="49" charset="-122"/>
                <a:cs typeface="+mn-cs"/>
              </a:rPr>
              <a:t>想驾驶</a:t>
            </a:r>
            <a:r>
              <a:rPr lang="en-US" altLang="zh-CN" sz="1800" b="1" kern="12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  <a:cs typeface="+mn-cs"/>
              </a:rPr>
              <a:t>car</a:t>
            </a:r>
            <a:r>
              <a:rPr lang="zh-CN" altLang="en-US" sz="1800" kern="1200" dirty="0" smtClean="0">
                <a:latin typeface="Arial Unicode MS" pitchFamily="34" charset="-122"/>
                <a:ea typeface="黑体" pitchFamily="49" charset="-122"/>
                <a:cs typeface="+mn-cs"/>
              </a:rPr>
              <a:t>最短的时间到达</a:t>
            </a:r>
            <a:r>
              <a:rPr lang="en-US" altLang="zh-CN" sz="1800" kern="1200" dirty="0" smtClean="0">
                <a:latin typeface="Arial Unicode MS" pitchFamily="34" charset="-122"/>
                <a:ea typeface="黑体" pitchFamily="49" charset="-122"/>
                <a:cs typeface="+mn-cs"/>
              </a:rPr>
              <a:t>Riverside</a:t>
            </a:r>
            <a:r>
              <a:rPr lang="en-US" altLang="zh-CN" sz="1800" kern="1200" dirty="0" smtClean="0">
                <a:ea typeface="黑体" pitchFamily="49" charset="-122"/>
                <a:cs typeface="+mn-cs"/>
              </a:rPr>
              <a:t>,</a:t>
            </a:r>
            <a:r>
              <a:rPr lang="zh-CN" altLang="en-US" sz="1800" kern="1200" dirty="0" smtClean="0">
                <a:ea typeface="黑体" pitchFamily="49" charset="-122"/>
                <a:cs typeface="+mn-cs"/>
              </a:rPr>
              <a:t>那么这个问题可以看做为</a:t>
            </a:r>
            <a:r>
              <a:rPr lang="zh-CN" altLang="en-US" sz="1800" kern="1200" dirty="0" smtClean="0">
                <a:solidFill>
                  <a:srgbClr val="FF0000"/>
                </a:solidFill>
                <a:ea typeface="黑体" pitchFamily="49" charset="-122"/>
                <a:cs typeface="+mn-cs"/>
              </a:rPr>
              <a:t>图的最短路径</a:t>
            </a:r>
            <a:r>
              <a:rPr lang="zh-CN" altLang="en-US" sz="1800" kern="1200" dirty="0" smtClean="0">
                <a:ea typeface="黑体" pitchFamily="49" charset="-122"/>
                <a:cs typeface="+mn-cs"/>
              </a:rPr>
              <a:t>问题，然后找到的方案是</a:t>
            </a:r>
            <a:r>
              <a:rPr lang="en-US" altLang="zh-CN" sz="1800" kern="1200" dirty="0" smtClean="0">
                <a:solidFill>
                  <a:srgbClr val="000099"/>
                </a:solidFill>
                <a:latin typeface="Arial Unicode MS" pitchFamily="34" charset="-122"/>
                <a:ea typeface="黑体" pitchFamily="49" charset="-122"/>
                <a:cs typeface="+mn-cs"/>
              </a:rPr>
              <a:t>State </a:t>
            </a:r>
            <a:r>
              <a:rPr lang="en-US" altLang="zh-CN" sz="1800" kern="1200" dirty="0">
                <a:solidFill>
                  <a:srgbClr val="000099"/>
                </a:solidFill>
                <a:latin typeface="Arial Unicode MS" pitchFamily="34" charset="-122"/>
                <a:ea typeface="黑体" pitchFamily="49" charset="-122"/>
                <a:cs typeface="+mn-cs"/>
              </a:rPr>
              <a:t>Route 261</a:t>
            </a:r>
            <a:r>
              <a:rPr lang="en-US" altLang="zh-CN" sz="1800" kern="1200" dirty="0" smtClean="0">
                <a:latin typeface="Arial Unicode MS" pitchFamily="34" charset="-122"/>
                <a:ea typeface="黑体" pitchFamily="49" charset="-122"/>
                <a:cs typeface="+mn-cs"/>
              </a:rPr>
              <a:t>.</a:t>
            </a:r>
          </a:p>
          <a:p>
            <a:pPr lvl="1"/>
            <a:endParaRPr lang="en-US" altLang="zh-CN" sz="2000" kern="1200" dirty="0">
              <a:latin typeface="Arial Unicode MS" pitchFamily="34" charset="-122"/>
              <a:ea typeface="黑体" pitchFamily="49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908720"/>
            <a:ext cx="83884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066CC"/>
                </a:solidFill>
              </a:rPr>
              <a:t>路线规划</a:t>
            </a:r>
            <a:r>
              <a:rPr lang="en-US" altLang="zh-CN" sz="2400" dirty="0" smtClean="0">
                <a:solidFill>
                  <a:srgbClr val="0066CC"/>
                </a:solidFill>
              </a:rPr>
              <a:t>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[3]</a:t>
            </a:r>
            <a:endParaRPr lang="en-US" altLang="zh-CN" sz="2400" dirty="0">
              <a:solidFill>
                <a:srgbClr val="0066CC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520" y="3645024"/>
            <a:ext cx="4608512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0" hangingPunct="0">
              <a:spcBef>
                <a:spcPct val="20000"/>
              </a:spcBef>
              <a:buChar char="–"/>
            </a:pPr>
            <a:r>
              <a:rPr lang="zh-CN" altLang="en-US" dirty="0" smtClean="0">
                <a:latin typeface="Arial Unicode MS" pitchFamily="34" charset="-122"/>
                <a:ea typeface="+mn-ea"/>
              </a:rPr>
              <a:t>如果</a:t>
            </a:r>
            <a:r>
              <a:rPr lang="en-US" altLang="zh-CN" b="1" dirty="0" smtClean="0">
                <a:latin typeface="Arial Unicode MS" pitchFamily="34" charset="-122"/>
                <a:ea typeface="+mn-ea"/>
              </a:rPr>
              <a:t>Mark</a:t>
            </a:r>
            <a:r>
              <a:rPr lang="zh-CN" altLang="en-US" dirty="0" smtClean="0">
                <a:latin typeface="Arial Unicode MS" pitchFamily="34" charset="-122"/>
                <a:ea typeface="+mn-ea"/>
              </a:rPr>
              <a:t>想驾驶</a:t>
            </a:r>
            <a:r>
              <a:rPr lang="en-US" altLang="zh-CN" b="1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truck</a:t>
            </a:r>
            <a:r>
              <a:rPr lang="zh-CN" altLang="en-US" dirty="0" smtClean="0">
                <a:latin typeface="Arial Unicode MS" pitchFamily="34" charset="-122"/>
                <a:ea typeface="+mn-ea"/>
              </a:rPr>
              <a:t>运输</a:t>
            </a:r>
            <a:r>
              <a:rPr lang="zh-CN" altLang="en-US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危险物品</a:t>
            </a:r>
            <a:r>
              <a:rPr lang="zh-CN" altLang="en-US" dirty="0" smtClean="0">
                <a:latin typeface="Arial Unicode MS" pitchFamily="34" charset="-122"/>
                <a:ea typeface="+mn-ea"/>
              </a:rPr>
              <a:t>，则有的</a:t>
            </a:r>
            <a:r>
              <a:rPr lang="zh-CN" altLang="en-US" dirty="0" smtClean="0">
                <a:solidFill>
                  <a:srgbClr val="000099"/>
                </a:solidFill>
                <a:latin typeface="Arial Unicode MS" pitchFamily="34" charset="-122"/>
                <a:ea typeface="+mn-ea"/>
              </a:rPr>
              <a:t>路和桥</a:t>
            </a:r>
            <a:r>
              <a:rPr lang="zh-CN" altLang="en-US" dirty="0" smtClean="0">
                <a:latin typeface="Arial Unicode MS" pitchFamily="34" charset="-122"/>
                <a:ea typeface="+mn-ea"/>
              </a:rPr>
              <a:t>是不允许通过的，路线的选择是受约束的</a:t>
            </a:r>
            <a:r>
              <a:rPr lang="en-US" altLang="zh-CN" dirty="0" smtClean="0">
                <a:latin typeface="Arial Unicode MS" pitchFamily="34" charset="-122"/>
                <a:ea typeface="+mn-ea"/>
              </a:rPr>
              <a:t>. </a:t>
            </a:r>
            <a:r>
              <a:rPr lang="zh-CN" altLang="en-US" dirty="0" smtClean="0">
                <a:latin typeface="Arial Unicode MS" pitchFamily="34" charset="-122"/>
                <a:ea typeface="+mn-ea"/>
              </a:rPr>
              <a:t>这样可以通过</a:t>
            </a:r>
            <a:r>
              <a:rPr lang="zh-CN" altLang="en-US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正则表达式</a:t>
            </a:r>
            <a:r>
              <a:rPr lang="zh-CN" altLang="en-US" dirty="0" smtClean="0">
                <a:latin typeface="Arial Unicode MS" pitchFamily="34" charset="-122"/>
                <a:ea typeface="+mn-ea"/>
              </a:rPr>
              <a:t>等方法来表达约束条件来搜索最佳的交通路线</a:t>
            </a:r>
            <a:r>
              <a:rPr lang="en-US" altLang="zh-CN" dirty="0" smtClean="0">
                <a:latin typeface="Arial Unicode MS" pitchFamily="34" charset="-122"/>
                <a:ea typeface="+mn-ea"/>
              </a:rPr>
              <a:t>.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zh-CN" altLang="en-US" dirty="0" smtClean="0">
                <a:solidFill>
                  <a:srgbClr val="000000"/>
                </a:solidFill>
                <a:latin typeface="Arial Unicode MS" pitchFamily="34" charset="-122"/>
                <a:ea typeface="黑体"/>
              </a:rPr>
              <a:t>如果</a:t>
            </a:r>
            <a:r>
              <a:rPr lang="zh-CN" altLang="en-US" dirty="0" smtClean="0">
                <a:latin typeface="Arial Unicode MS" pitchFamily="34" charset="-122"/>
                <a:ea typeface="+mn-ea"/>
              </a:rPr>
              <a:t>考虑的</a:t>
            </a:r>
            <a:r>
              <a:rPr lang="zh-CN" altLang="en-US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实时交通情况</a:t>
            </a:r>
            <a:r>
              <a:rPr lang="zh-CN" altLang="en-US" dirty="0" smtClean="0">
                <a:latin typeface="Arial Unicode MS" pitchFamily="34" charset="-122"/>
                <a:ea typeface="+mn-ea"/>
              </a:rPr>
              <a:t>。。。</a:t>
            </a:r>
            <a:endParaRPr lang="en-US" altLang="zh-CN" dirty="0">
              <a:latin typeface="Arial Unicode MS" pitchFamily="34" charset="-122"/>
              <a:ea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364088" y="6093296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244408" y="3501008"/>
            <a:ext cx="432048" cy="432048"/>
          </a:xfrm>
          <a:prstGeom prst="ellips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315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omepage\talks\973年终会-2014\IBM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5539674"/>
            <a:ext cx="1885280" cy="94264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b="1" dirty="0" smtClean="0">
                <a:solidFill>
                  <a:srgbClr val="C00000"/>
                </a:solidFill>
              </a:rPr>
              <a:t>Acknowledgements</a:t>
            </a:r>
            <a:endParaRPr kumimoji="1" lang="en-US" altLang="zh-CN" sz="3600" dirty="0" smtClean="0">
              <a:solidFill>
                <a:srgbClr val="C00000"/>
              </a:solidFill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395536" y="908720"/>
            <a:ext cx="8424936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1" lang="en-US" altLang="zh-CN" sz="2400" b="1" dirty="0" smtClean="0">
                <a:solidFill>
                  <a:srgbClr val="C00000"/>
                </a:solidFill>
              </a:rPr>
              <a:t>Collaborators: </a:t>
            </a:r>
          </a:p>
          <a:p>
            <a:pPr>
              <a:spcBef>
                <a:spcPts val="600"/>
              </a:spcBef>
            </a:pPr>
            <a:r>
              <a:rPr kumimoji="1" lang="en-US" altLang="zh-CN" sz="2000" dirty="0" err="1" smtClean="0"/>
              <a:t>Charu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Aggarwal</a:t>
            </a:r>
            <a:r>
              <a:rPr kumimoji="1" lang="en-US" altLang="zh-CN" sz="2000" dirty="0" smtClean="0"/>
              <a:t>, </a:t>
            </a:r>
            <a:r>
              <a:rPr kumimoji="1" lang="en-US" altLang="zh-CN" sz="2000" dirty="0" err="1" smtClean="0"/>
              <a:t>Sourav</a:t>
            </a:r>
            <a:r>
              <a:rPr kumimoji="1" lang="en-US" altLang="zh-CN" sz="2000" dirty="0" smtClean="0"/>
              <a:t> S </a:t>
            </a:r>
            <a:r>
              <a:rPr kumimoji="1" lang="en-US" altLang="zh-CN" sz="2000" dirty="0" err="1" smtClean="0"/>
              <a:t>Bhowmick</a:t>
            </a:r>
            <a:r>
              <a:rPr kumimoji="1" lang="en-US" altLang="zh-CN" sz="2000" dirty="0" smtClean="0"/>
              <a:t>, Yang Cao, </a:t>
            </a:r>
            <a:r>
              <a:rPr kumimoji="1" lang="en-US" altLang="zh-CN" sz="2000" dirty="0" err="1" smtClean="0"/>
              <a:t>Gao</a:t>
            </a:r>
            <a:r>
              <a:rPr kumimoji="1" lang="en-US" altLang="zh-CN" sz="2000" dirty="0" smtClean="0"/>
              <a:t> Cong, </a:t>
            </a:r>
            <a:r>
              <a:rPr kumimoji="1" lang="en-US" altLang="zh-CN" sz="2000" dirty="0" err="1" smtClean="0"/>
              <a:t>Wenfei</a:t>
            </a:r>
            <a:r>
              <a:rPr kumimoji="1" lang="en-US" altLang="zh-CN" sz="2000" dirty="0" smtClean="0"/>
              <a:t> Fan, </a:t>
            </a:r>
            <a:r>
              <a:rPr kumimoji="1" lang="en-US" altLang="zh-CN" sz="2000" dirty="0" err="1" smtClean="0"/>
              <a:t>Kaiyu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Feng</a:t>
            </a:r>
            <a:r>
              <a:rPr kumimoji="1" lang="en-US" altLang="zh-CN" sz="2000" dirty="0" smtClean="0"/>
              <a:t>, </a:t>
            </a:r>
            <a:r>
              <a:rPr kumimoji="1" lang="en-US" altLang="zh-CN" sz="2000" dirty="0" err="1" smtClean="0"/>
              <a:t>Jinpeng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Huai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Jia</a:t>
            </a:r>
            <a:r>
              <a:rPr lang="en-US" altLang="zh-CN" sz="2000" dirty="0" smtClean="0"/>
              <a:t> Li,  </a:t>
            </a:r>
            <a:r>
              <a:rPr lang="en-US" altLang="zh-CN" sz="2000" dirty="0" err="1" smtClean="0"/>
              <a:t>Jianxin</a:t>
            </a:r>
            <a:r>
              <a:rPr lang="en-US" altLang="zh-CN" sz="2000" dirty="0" smtClean="0"/>
              <a:t> Li, </a:t>
            </a:r>
            <a:r>
              <a:rPr lang="en-US" altLang="zh-CN" sz="2000" dirty="0" err="1" smtClean="0"/>
              <a:t>Xudong</a:t>
            </a:r>
            <a:r>
              <a:rPr lang="en-US" altLang="zh-CN" sz="2000" dirty="0" smtClean="0"/>
              <a:t> Liu, </a:t>
            </a:r>
            <a:r>
              <a:rPr kumimoji="1" lang="en-US" altLang="zh-CN" sz="2000" dirty="0" smtClean="0"/>
              <a:t>Nan Tang, </a:t>
            </a:r>
            <a:r>
              <a:rPr kumimoji="1" lang="en-US" altLang="zh-CN" sz="2000" dirty="0" err="1" smtClean="0"/>
              <a:t>Haixun</a:t>
            </a:r>
            <a:r>
              <a:rPr kumimoji="1" lang="en-US" altLang="zh-CN" sz="2000" dirty="0" smtClean="0"/>
              <a:t> Wang, </a:t>
            </a:r>
            <a:r>
              <a:rPr kumimoji="1" lang="en-US" altLang="zh-CN" sz="2000" dirty="0" err="1" smtClean="0"/>
              <a:t>Tianyu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Wo</a:t>
            </a:r>
            <a:r>
              <a:rPr kumimoji="1" lang="en-US" altLang="zh-CN" sz="2000" dirty="0" smtClean="0"/>
              <a:t>, </a:t>
            </a:r>
            <a:r>
              <a:rPr kumimoji="1" lang="en-US" altLang="zh-CN" sz="2000" dirty="0" err="1" smtClean="0"/>
              <a:t>Yinghui</a:t>
            </a:r>
            <a:r>
              <a:rPr kumimoji="1" lang="en-US" altLang="zh-CN" sz="2000" dirty="0" smtClean="0"/>
              <a:t> Wu, </a:t>
            </a:r>
            <a:r>
              <a:rPr kumimoji="1" lang="en-US" altLang="zh-CN" sz="2000" dirty="0" err="1" smtClean="0"/>
              <a:t>Weiren</a:t>
            </a:r>
            <a:r>
              <a:rPr kumimoji="1" lang="en-US" altLang="zh-CN" sz="2000" dirty="0" smtClean="0"/>
              <a:t> Yu,  …</a:t>
            </a:r>
          </a:p>
          <a:p>
            <a:pPr>
              <a:spcBef>
                <a:spcPts val="1200"/>
              </a:spcBef>
            </a:pPr>
            <a:r>
              <a:rPr kumimoji="1" lang="en-US" altLang="zh-CN" sz="2400" b="1" dirty="0" smtClean="0">
                <a:solidFill>
                  <a:srgbClr val="C00000"/>
                </a:solidFill>
              </a:rPr>
              <a:t>They are from:  </a:t>
            </a:r>
          </a:p>
          <a:p>
            <a:pPr>
              <a:spcBef>
                <a:spcPts val="600"/>
              </a:spcBef>
            </a:pPr>
            <a:endParaRPr kumimoji="1" lang="en-US" altLang="zh-CN" dirty="0" smtClean="0"/>
          </a:p>
          <a:p>
            <a:pPr>
              <a:spcBef>
                <a:spcPts val="600"/>
              </a:spcBef>
            </a:pPr>
            <a:endParaRPr lang="en-US" altLang="zh-CN" sz="2000" dirty="0" smtClean="0"/>
          </a:p>
          <a:p>
            <a:pPr>
              <a:spcBef>
                <a:spcPts val="600"/>
              </a:spcBef>
            </a:pPr>
            <a:endParaRPr kumimoji="1" lang="en-US" altLang="zh-CN" sz="2000" dirty="0" smtClean="0"/>
          </a:p>
          <a:p>
            <a:pPr>
              <a:spcBef>
                <a:spcPts val="600"/>
              </a:spcBef>
            </a:pPr>
            <a:endParaRPr kumimoji="1" lang="en-US" altLang="zh-CN" sz="2000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40</a:t>
            </a:fld>
            <a:endParaRPr lang="zh-CN" altLang="en-US" dirty="0"/>
          </a:p>
        </p:txBody>
      </p:sp>
      <p:pic>
        <p:nvPicPr>
          <p:cNvPr id="7" name="图片 6" descr="beihang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030701"/>
            <a:ext cx="3359376" cy="693866"/>
          </a:xfrm>
          <a:prstGeom prst="rect">
            <a:avLst/>
          </a:prstGeom>
        </p:spPr>
      </p:pic>
      <p:pic>
        <p:nvPicPr>
          <p:cNvPr id="8" name="图片 7" descr="goog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0744" y="5733256"/>
            <a:ext cx="1876425" cy="703709"/>
          </a:xfrm>
          <a:prstGeom prst="rect">
            <a:avLst/>
          </a:prstGeom>
        </p:spPr>
      </p:pic>
      <p:pic>
        <p:nvPicPr>
          <p:cNvPr id="1027" name="Picture 3" descr="D:\homepage\talks\973年终会-2014\ms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496644"/>
            <a:ext cx="2219325" cy="1028700"/>
          </a:xfrm>
          <a:prstGeom prst="rect">
            <a:avLst/>
          </a:prstGeom>
          <a:noFill/>
        </p:spPr>
      </p:pic>
      <p:pic>
        <p:nvPicPr>
          <p:cNvPr id="1028" name="Picture 4" descr="D:\homepage\talks\973年终会-2014\t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138763"/>
            <a:ext cx="2736304" cy="966827"/>
          </a:xfrm>
          <a:prstGeom prst="rect">
            <a:avLst/>
          </a:prstGeom>
          <a:noFill/>
        </p:spPr>
      </p:pic>
      <p:pic>
        <p:nvPicPr>
          <p:cNvPr id="11" name="Picture 12" descr="http://cdn3.sbnation.com/imported_assets/1427057/12207655-lar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8344" y="4050433"/>
            <a:ext cx="2928152" cy="11006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homepage\talks\973年终会-2014\th (3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2996952"/>
            <a:ext cx="4392488" cy="761364"/>
          </a:xfrm>
          <a:prstGeom prst="rect">
            <a:avLst/>
          </a:prstGeom>
          <a:noFill/>
        </p:spPr>
      </p:pic>
      <p:pic>
        <p:nvPicPr>
          <p:cNvPr id="1031" name="Picture 7" descr="D:\homepage\talks\973年终会-2014\th (4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3933056"/>
            <a:ext cx="2448272" cy="1335421"/>
          </a:xfrm>
          <a:prstGeom prst="rect">
            <a:avLst/>
          </a:prstGeom>
          <a:noFill/>
        </p:spPr>
      </p:pic>
      <p:pic>
        <p:nvPicPr>
          <p:cNvPr id="1032" name="Picture 8" descr="D:\homepage\talks\973年终会-2014\th (5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81539" y="5085184"/>
            <a:ext cx="2066925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References</a:t>
            </a:r>
            <a:endParaRPr lang="zh-CN" altLang="en-US" sz="3600" b="1" dirty="0">
              <a:solidFill>
                <a:srgbClr val="C00000"/>
              </a:solidFill>
              <a:latin typeface="Arial Unicode MS" pitchFamily="34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052736"/>
            <a:ext cx="8501122" cy="5429288"/>
          </a:xfrm>
        </p:spPr>
        <p:txBody>
          <a:bodyPr/>
          <a:lstStyle/>
          <a:p>
            <a:pPr>
              <a:buNone/>
            </a:pP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[1] Chao Liu, Chen </a:t>
            </a:r>
            <a:r>
              <a:rPr lang="en-US" altLang="zh-CN" sz="1600" dirty="0" err="1" smtClean="0">
                <a:latin typeface="Arial Unicode MS" pitchFamily="34" charset="-122"/>
                <a:ea typeface="黑体" pitchFamily="49" charset="-122"/>
              </a:rPr>
              <a:t>Chen</a:t>
            </a: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, </a:t>
            </a:r>
            <a:r>
              <a:rPr lang="en-US" altLang="zh-CN" sz="1600" dirty="0" err="1" smtClean="0">
                <a:latin typeface="Arial Unicode MS" pitchFamily="34" charset="-122"/>
                <a:ea typeface="黑体" pitchFamily="49" charset="-122"/>
              </a:rPr>
              <a:t>Jiawei</a:t>
            </a: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 Han and Philip S. Yu, GPLAG: detection of software plagiarism by program dependence graph analysis. KDD 2006.</a:t>
            </a:r>
          </a:p>
          <a:p>
            <a:pPr>
              <a:buNone/>
            </a:pP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[2] J. </a:t>
            </a:r>
            <a:r>
              <a:rPr lang="en-US" altLang="zh-CN" sz="1600" dirty="0" err="1" smtClean="0">
                <a:latin typeface="Arial Unicode MS" pitchFamily="34" charset="-122"/>
                <a:ea typeface="黑体" pitchFamily="49" charset="-122"/>
              </a:rPr>
              <a:t>Ferrante</a:t>
            </a: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, K. J. </a:t>
            </a:r>
            <a:r>
              <a:rPr lang="en-US" altLang="zh-CN" sz="1600" dirty="0" err="1" smtClean="0">
                <a:latin typeface="Arial Unicode MS" pitchFamily="34" charset="-122"/>
                <a:ea typeface="黑体" pitchFamily="49" charset="-122"/>
              </a:rPr>
              <a:t>Ottenstein</a:t>
            </a: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, and J. D. Warren. The program dependence graph and its use in optimization. ACM Trans. Program. Lang. Syst., 9(3):319–349, 1987.</a:t>
            </a:r>
          </a:p>
          <a:p>
            <a:pPr>
              <a:buNone/>
            </a:pPr>
            <a:r>
              <a:rPr lang="en-US" altLang="zh-CN" sz="1600" dirty="0" smtClean="0">
                <a:ea typeface="黑体" pitchFamily="49" charset="-122"/>
              </a:rPr>
              <a:t>[3] Rice, M. and </a:t>
            </a:r>
            <a:r>
              <a:rPr lang="en-US" altLang="zh-CN" sz="1600" dirty="0" err="1" smtClean="0">
                <a:ea typeface="黑体" pitchFamily="49" charset="-122"/>
              </a:rPr>
              <a:t>Tsotras</a:t>
            </a:r>
            <a:r>
              <a:rPr lang="en-US" altLang="zh-CN" sz="1600" dirty="0" smtClean="0">
                <a:ea typeface="黑体" pitchFamily="49" charset="-122"/>
              </a:rPr>
              <a:t>, V.J., Graph indexing of road networks for shortest path queries with label restrictions, VLDB 2010.</a:t>
            </a:r>
          </a:p>
          <a:p>
            <a:pPr>
              <a:buNone/>
            </a:pP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[4] </a:t>
            </a:r>
            <a:r>
              <a:rPr lang="en-US" altLang="zh-CN" sz="1600" dirty="0" err="1" smtClean="0">
                <a:latin typeface="Arial Unicode MS" pitchFamily="34" charset="-122"/>
                <a:ea typeface="黑体" pitchFamily="49" charset="-122"/>
              </a:rPr>
              <a:t>Shuai</a:t>
            </a: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 Ma, Yang Cao, </a:t>
            </a:r>
            <a:r>
              <a:rPr lang="en-US" altLang="zh-CN" sz="1600" dirty="0" err="1" smtClean="0">
                <a:latin typeface="Arial Unicode MS" pitchFamily="34" charset="-122"/>
                <a:ea typeface="黑体" pitchFamily="49" charset="-122"/>
              </a:rPr>
              <a:t>Jinpeng</a:t>
            </a: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 </a:t>
            </a:r>
            <a:r>
              <a:rPr lang="en-US" altLang="zh-CN" sz="1600" dirty="0" err="1" smtClean="0">
                <a:latin typeface="Arial Unicode MS" pitchFamily="34" charset="-122"/>
                <a:ea typeface="黑体" pitchFamily="49" charset="-122"/>
              </a:rPr>
              <a:t>Huai</a:t>
            </a: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, and </a:t>
            </a:r>
            <a:r>
              <a:rPr lang="en-US" altLang="zh-CN" sz="1600" dirty="0" err="1" smtClean="0">
                <a:latin typeface="Arial Unicode MS" pitchFamily="34" charset="-122"/>
                <a:ea typeface="黑体" pitchFamily="49" charset="-122"/>
              </a:rPr>
              <a:t>Tianyu</a:t>
            </a: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 </a:t>
            </a:r>
            <a:r>
              <a:rPr lang="en-US" altLang="zh-CN" sz="1600" dirty="0" err="1" smtClean="0">
                <a:latin typeface="Arial Unicode MS" pitchFamily="34" charset="-122"/>
                <a:ea typeface="黑体" pitchFamily="49" charset="-122"/>
              </a:rPr>
              <a:t>Wo</a:t>
            </a: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, Distributed Graph Pattern Matching, WWW 2012.</a:t>
            </a:r>
          </a:p>
          <a:p>
            <a:pPr>
              <a:buNone/>
            </a:pP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[</a:t>
            </a:r>
            <a:r>
              <a:rPr lang="en-US" altLang="zh-CN" sz="1600" dirty="0" smtClean="0">
                <a:ea typeface="黑体" pitchFamily="49" charset="-122"/>
              </a:rPr>
              <a:t>5</a:t>
            </a: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] </a:t>
            </a:r>
            <a:r>
              <a:rPr lang="en-US" altLang="zh-CN" sz="1600" dirty="0" err="1" smtClean="0">
                <a:latin typeface="Arial Unicode MS" pitchFamily="34" charset="-122"/>
                <a:ea typeface="黑体" pitchFamily="49" charset="-122"/>
              </a:rPr>
              <a:t>Shuai</a:t>
            </a: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 Ma, Yang Cao, </a:t>
            </a:r>
            <a:r>
              <a:rPr lang="en-US" altLang="zh-CN" sz="1600" dirty="0" err="1" smtClean="0">
                <a:latin typeface="Arial Unicode MS" pitchFamily="34" charset="-122"/>
                <a:ea typeface="黑体" pitchFamily="49" charset="-122"/>
              </a:rPr>
              <a:t>Tianyu</a:t>
            </a: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 </a:t>
            </a:r>
            <a:r>
              <a:rPr lang="en-US" altLang="zh-CN" sz="1600" dirty="0" err="1" smtClean="0">
                <a:latin typeface="Arial Unicode MS" pitchFamily="34" charset="-122"/>
                <a:ea typeface="黑体" pitchFamily="49" charset="-122"/>
              </a:rPr>
              <a:t>Wo</a:t>
            </a: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, and </a:t>
            </a:r>
            <a:r>
              <a:rPr lang="en-US" altLang="zh-CN" sz="1600" dirty="0" err="1" smtClean="0">
                <a:latin typeface="Arial Unicode MS" pitchFamily="34" charset="-122"/>
                <a:ea typeface="黑体" pitchFamily="49" charset="-122"/>
              </a:rPr>
              <a:t>Jinpeng</a:t>
            </a: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 </a:t>
            </a:r>
            <a:r>
              <a:rPr lang="en-US" altLang="zh-CN" sz="1600" dirty="0" err="1" smtClean="0">
                <a:latin typeface="Arial Unicode MS" pitchFamily="34" charset="-122"/>
                <a:ea typeface="黑体" pitchFamily="49" charset="-122"/>
              </a:rPr>
              <a:t>Huai</a:t>
            </a: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, Social Networks and Graph Matching.</a:t>
            </a:r>
            <a:r>
              <a:rPr lang="zh-CN" altLang="en-US" sz="1600" dirty="0" smtClean="0">
                <a:latin typeface="Arial Unicode MS" pitchFamily="34" charset="-122"/>
                <a:ea typeface="黑体" pitchFamily="49" charset="-122"/>
              </a:rPr>
              <a:t> </a:t>
            </a: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Communications of CCF, 2012 (in Chinese). </a:t>
            </a:r>
          </a:p>
          <a:p>
            <a:pPr>
              <a:buNone/>
            </a:pP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[6] C. C. </a:t>
            </a:r>
            <a:r>
              <a:rPr lang="en-US" altLang="zh-CN" sz="1600" dirty="0" err="1" smtClean="0">
                <a:latin typeface="Arial Unicode MS" pitchFamily="34" charset="-122"/>
                <a:ea typeface="黑体" pitchFamily="49" charset="-122"/>
              </a:rPr>
              <a:t>Aggarwal</a:t>
            </a: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 and H. Wang. Managing and Mining Graph Data. Springer, 2010.</a:t>
            </a:r>
          </a:p>
          <a:p>
            <a:pPr>
              <a:buNone/>
            </a:pP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[7]  </a:t>
            </a:r>
            <a:r>
              <a:rPr lang="en-US" altLang="zh-CN" sz="1600" dirty="0" err="1" smtClean="0">
                <a:latin typeface="Arial Unicode MS" pitchFamily="34" charset="-122"/>
                <a:ea typeface="黑体" pitchFamily="49" charset="-122"/>
              </a:rPr>
              <a:t>Wenfei</a:t>
            </a: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 Fan, </a:t>
            </a:r>
            <a:r>
              <a:rPr lang="en-US" altLang="zh-CN" sz="1600" dirty="0" err="1" smtClean="0">
                <a:latin typeface="Arial Unicode MS" pitchFamily="34" charset="-122"/>
                <a:ea typeface="黑体" pitchFamily="49" charset="-122"/>
              </a:rPr>
              <a:t>Jianzhong</a:t>
            </a: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 Li, </a:t>
            </a:r>
            <a:r>
              <a:rPr lang="en-US" altLang="zh-CN" sz="1600" dirty="0" err="1" smtClean="0">
                <a:latin typeface="Arial Unicode MS" pitchFamily="34" charset="-122"/>
                <a:ea typeface="黑体" pitchFamily="49" charset="-122"/>
              </a:rPr>
              <a:t>Shuai</a:t>
            </a: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 Ma, Nan Tang, and </a:t>
            </a:r>
            <a:r>
              <a:rPr lang="en-US" altLang="zh-CN" sz="1600" dirty="0" err="1" smtClean="0">
                <a:latin typeface="Arial Unicode MS" pitchFamily="34" charset="-122"/>
                <a:ea typeface="黑体" pitchFamily="49" charset="-122"/>
              </a:rPr>
              <a:t>Yinghui</a:t>
            </a: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 Wu,  Adding Regular Expressions to Graph </a:t>
            </a:r>
            <a:r>
              <a:rPr lang="en-US" altLang="zh-CN" sz="1600" dirty="0" err="1" smtClean="0">
                <a:latin typeface="Arial Unicode MS" pitchFamily="34" charset="-122"/>
                <a:ea typeface="黑体" pitchFamily="49" charset="-122"/>
              </a:rPr>
              <a:t>Reachability</a:t>
            </a: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 and Pattern Queries. ICDE 2011.</a:t>
            </a:r>
          </a:p>
          <a:p>
            <a:pPr>
              <a:buNone/>
            </a:pP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[8]  </a:t>
            </a:r>
            <a:r>
              <a:rPr lang="en-US" altLang="zh-CN" sz="1600" dirty="0" err="1" smtClean="0">
                <a:latin typeface="Arial Unicode MS" pitchFamily="34" charset="-122"/>
                <a:ea typeface="黑体" pitchFamily="49" charset="-122"/>
              </a:rPr>
              <a:t>Wenfei</a:t>
            </a: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 Fan, </a:t>
            </a:r>
            <a:r>
              <a:rPr lang="en-US" altLang="zh-CN" sz="1600" dirty="0" err="1" smtClean="0">
                <a:latin typeface="Arial Unicode MS" pitchFamily="34" charset="-122"/>
                <a:ea typeface="黑体" pitchFamily="49" charset="-122"/>
              </a:rPr>
              <a:t>Jianzhong</a:t>
            </a: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 Li, </a:t>
            </a:r>
            <a:r>
              <a:rPr lang="en-US" altLang="zh-CN" sz="1600" dirty="0" err="1" smtClean="0">
                <a:latin typeface="Arial Unicode MS" pitchFamily="34" charset="-122"/>
                <a:ea typeface="黑体" pitchFamily="49" charset="-122"/>
              </a:rPr>
              <a:t>Shuai</a:t>
            </a: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 Ma, Nan Tang, and </a:t>
            </a:r>
            <a:r>
              <a:rPr lang="en-US" altLang="zh-CN" sz="1600" dirty="0" err="1" smtClean="0">
                <a:latin typeface="Arial Unicode MS" pitchFamily="34" charset="-122"/>
                <a:ea typeface="黑体" pitchFamily="49" charset="-122"/>
              </a:rPr>
              <a:t>Yinghui</a:t>
            </a: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 Wu, Graph Pattern Matching: From Intractable to Polynomial Time. VLDB 2010.</a:t>
            </a:r>
          </a:p>
          <a:p>
            <a:pPr>
              <a:buNone/>
            </a:pP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[</a:t>
            </a:r>
            <a:r>
              <a:rPr lang="en-US" altLang="zh-CN" sz="1600" dirty="0" smtClean="0">
                <a:ea typeface="黑体" pitchFamily="49" charset="-122"/>
              </a:rPr>
              <a:t>9</a:t>
            </a: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]  </a:t>
            </a:r>
            <a:r>
              <a:rPr lang="en-US" altLang="zh-CN" sz="1600" dirty="0" err="1" smtClean="0">
                <a:latin typeface="Arial Unicode MS" pitchFamily="34" charset="-122"/>
                <a:ea typeface="黑体" pitchFamily="49" charset="-122"/>
              </a:rPr>
              <a:t>Wenfei</a:t>
            </a: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 Fan, </a:t>
            </a:r>
            <a:r>
              <a:rPr lang="en-US" altLang="zh-CN" sz="1600" dirty="0" err="1" smtClean="0">
                <a:latin typeface="Arial Unicode MS" pitchFamily="34" charset="-122"/>
                <a:ea typeface="黑体" pitchFamily="49" charset="-122"/>
              </a:rPr>
              <a:t>Jianzhong</a:t>
            </a: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 Li, </a:t>
            </a:r>
            <a:r>
              <a:rPr lang="en-US" altLang="zh-CN" sz="1600" dirty="0" err="1" smtClean="0">
                <a:latin typeface="Arial Unicode MS" pitchFamily="34" charset="-122"/>
                <a:ea typeface="黑体" pitchFamily="49" charset="-122"/>
              </a:rPr>
              <a:t>Shuai</a:t>
            </a: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 Ma, Nan Tang, and </a:t>
            </a:r>
            <a:r>
              <a:rPr lang="en-US" altLang="zh-CN" sz="1600" dirty="0" err="1" smtClean="0">
                <a:latin typeface="Arial Unicode MS" pitchFamily="34" charset="-122"/>
                <a:ea typeface="黑体" pitchFamily="49" charset="-122"/>
              </a:rPr>
              <a:t>Yinghui</a:t>
            </a: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 Wu, Graph Homomorphism Revisited for Graph Matching.  VLDB 2010.</a:t>
            </a:r>
          </a:p>
          <a:p>
            <a:pPr>
              <a:buNone/>
            </a:pPr>
            <a:r>
              <a:rPr lang="en-US" altLang="zh-CN" sz="1600" dirty="0" smtClean="0">
                <a:ea typeface="黑体" pitchFamily="49" charset="-122"/>
              </a:rPr>
              <a:t>[10] </a:t>
            </a:r>
            <a:r>
              <a:rPr lang="en-US" altLang="zh-CN" sz="1600" dirty="0" err="1" smtClean="0">
                <a:ea typeface="黑体" pitchFamily="49" charset="-122"/>
              </a:rPr>
              <a:t>Hossein</a:t>
            </a:r>
            <a:r>
              <a:rPr lang="en-US" altLang="zh-CN" sz="1600" dirty="0" smtClean="0">
                <a:ea typeface="黑体" pitchFamily="49" charset="-122"/>
              </a:rPr>
              <a:t> </a:t>
            </a:r>
            <a:r>
              <a:rPr lang="en-US" altLang="zh-CN" sz="1600" dirty="0" err="1" smtClean="0">
                <a:ea typeface="黑体" pitchFamily="49" charset="-122"/>
              </a:rPr>
              <a:t>Maserrat</a:t>
            </a:r>
            <a:r>
              <a:rPr lang="en-US" altLang="zh-CN" sz="1600" dirty="0" smtClean="0">
                <a:ea typeface="黑体" pitchFamily="49" charset="-122"/>
              </a:rPr>
              <a:t> and </a:t>
            </a:r>
            <a:r>
              <a:rPr lang="en-US" altLang="zh-CN" sz="1600" dirty="0" err="1" smtClean="0">
                <a:ea typeface="黑体" pitchFamily="49" charset="-122"/>
              </a:rPr>
              <a:t>Jian</a:t>
            </a:r>
            <a:r>
              <a:rPr lang="en-US" altLang="zh-CN" sz="1600" dirty="0" smtClean="0">
                <a:ea typeface="黑体" pitchFamily="49" charset="-122"/>
              </a:rPr>
              <a:t> Pei, Neighbor query friendly compression of social networks. KDD 2010.</a:t>
            </a:r>
          </a:p>
          <a:p>
            <a:pPr>
              <a:buNone/>
            </a:pPr>
            <a:endParaRPr lang="en-US" altLang="zh-CN" sz="1600" dirty="0" smtClean="0">
              <a:latin typeface="Arial Unicode MS" pitchFamily="34" charset="-122"/>
              <a:ea typeface="黑体" pitchFamily="49" charset="-122"/>
            </a:endParaRPr>
          </a:p>
          <a:p>
            <a:pPr>
              <a:buNone/>
            </a:pPr>
            <a:endParaRPr lang="en-US" altLang="zh-CN" sz="1600" dirty="0" smtClean="0">
              <a:latin typeface="Arial Unicode MS" pitchFamily="34" charset="-122"/>
              <a:ea typeface="黑体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41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References</a:t>
            </a:r>
            <a:endParaRPr lang="zh-CN" altLang="en-US" sz="3600" b="1" dirty="0">
              <a:solidFill>
                <a:srgbClr val="C00000"/>
              </a:solidFill>
              <a:latin typeface="Arial Unicode MS" pitchFamily="34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052736"/>
            <a:ext cx="8501122" cy="5429288"/>
          </a:xfrm>
        </p:spPr>
        <p:txBody>
          <a:bodyPr/>
          <a:lstStyle/>
          <a:p>
            <a:pPr>
              <a:buNone/>
            </a:pPr>
            <a:r>
              <a:rPr lang="en-US" altLang="zh-CN" sz="1600" dirty="0" smtClean="0">
                <a:ea typeface="黑体" pitchFamily="49" charset="-122"/>
              </a:rPr>
              <a:t>[11] Brian </a:t>
            </a:r>
            <a:r>
              <a:rPr lang="en-US" altLang="zh-CN" sz="1600" dirty="0" err="1" smtClean="0">
                <a:ea typeface="黑体" pitchFamily="49" charset="-122"/>
              </a:rPr>
              <a:t>Gallaghe</a:t>
            </a:r>
            <a:r>
              <a:rPr lang="en-US" altLang="zh-CN" sz="1600" dirty="0" smtClean="0">
                <a:ea typeface="黑体" pitchFamily="49" charset="-122"/>
              </a:rPr>
              <a:t>, Matching structure and semantics: A survey on graph-based pattern matching. AAAI FS. 2006.</a:t>
            </a:r>
          </a:p>
          <a:p>
            <a:pPr>
              <a:buNone/>
            </a:pP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[12] Marko A. Rodriguez, Peter </a:t>
            </a:r>
            <a:r>
              <a:rPr lang="en-US" altLang="zh-CN" sz="1600" dirty="0" err="1" smtClean="0">
                <a:latin typeface="Arial Unicode MS" pitchFamily="34" charset="-122"/>
                <a:ea typeface="黑体" pitchFamily="49" charset="-122"/>
              </a:rPr>
              <a:t>Neubauer</a:t>
            </a:r>
            <a:r>
              <a:rPr lang="en-US" altLang="zh-CN" sz="1600" dirty="0" smtClean="0">
                <a:latin typeface="Arial Unicode MS" pitchFamily="34" charset="-122"/>
                <a:ea typeface="黑体" pitchFamily="49" charset="-122"/>
              </a:rPr>
              <a:t>: The Graph Traversal Pattern. Graph Data Management 2011: 29-46</a:t>
            </a:r>
          </a:p>
          <a:p>
            <a:pPr>
              <a:buNone/>
            </a:pPr>
            <a:r>
              <a:rPr lang="en-US" altLang="zh-CN" sz="1600" dirty="0" smtClean="0">
                <a:ea typeface="黑体" pitchFamily="49" charset="-122"/>
              </a:rPr>
              <a:t>[13] </a:t>
            </a:r>
            <a:r>
              <a:rPr lang="en-US" altLang="zh-CN" sz="1600" dirty="0" err="1" smtClean="0">
                <a:ea typeface="黑体" pitchFamily="49" charset="-122"/>
              </a:rPr>
              <a:t>Shuai</a:t>
            </a:r>
            <a:r>
              <a:rPr lang="en-US" altLang="zh-CN" sz="1600" dirty="0" smtClean="0">
                <a:ea typeface="黑体" pitchFamily="49" charset="-122"/>
              </a:rPr>
              <a:t> Ma, Yang Cao, </a:t>
            </a:r>
            <a:r>
              <a:rPr lang="en-US" altLang="zh-CN" sz="1600" dirty="0" err="1" smtClean="0">
                <a:ea typeface="黑体" pitchFamily="49" charset="-122"/>
              </a:rPr>
              <a:t>Wenfei</a:t>
            </a:r>
            <a:r>
              <a:rPr lang="en-US" altLang="zh-CN" sz="1600" dirty="0" smtClean="0">
                <a:ea typeface="黑体" pitchFamily="49" charset="-122"/>
              </a:rPr>
              <a:t> Fan, </a:t>
            </a:r>
            <a:r>
              <a:rPr lang="en-US" altLang="zh-CN" sz="1600" dirty="0" err="1" smtClean="0">
                <a:ea typeface="黑体" pitchFamily="49" charset="-122"/>
              </a:rPr>
              <a:t>Jinpeng</a:t>
            </a:r>
            <a:r>
              <a:rPr lang="en-US" altLang="zh-CN" sz="1600" dirty="0" smtClean="0">
                <a:ea typeface="黑体" pitchFamily="49" charset="-122"/>
              </a:rPr>
              <a:t> </a:t>
            </a:r>
            <a:r>
              <a:rPr lang="en-US" altLang="zh-CN" sz="1600" dirty="0" err="1" smtClean="0">
                <a:ea typeface="黑体" pitchFamily="49" charset="-122"/>
              </a:rPr>
              <a:t>Huai</a:t>
            </a:r>
            <a:r>
              <a:rPr lang="en-US" altLang="zh-CN" sz="1600" dirty="0" smtClean="0">
                <a:ea typeface="黑体" pitchFamily="49" charset="-122"/>
              </a:rPr>
              <a:t>, and </a:t>
            </a:r>
            <a:r>
              <a:rPr lang="en-US" altLang="zh-CN" sz="1600" dirty="0" err="1" smtClean="0">
                <a:ea typeface="黑体" pitchFamily="49" charset="-122"/>
              </a:rPr>
              <a:t>Tianyu</a:t>
            </a:r>
            <a:r>
              <a:rPr lang="en-US" altLang="zh-CN" sz="1600" dirty="0" smtClean="0">
                <a:ea typeface="黑体" pitchFamily="49" charset="-122"/>
              </a:rPr>
              <a:t> </a:t>
            </a:r>
            <a:r>
              <a:rPr lang="en-US" altLang="zh-CN" sz="1600" dirty="0" err="1" smtClean="0">
                <a:ea typeface="黑体" pitchFamily="49" charset="-122"/>
              </a:rPr>
              <a:t>Wo</a:t>
            </a:r>
            <a:r>
              <a:rPr lang="en-US" altLang="zh-CN" sz="1600" dirty="0" smtClean="0">
                <a:ea typeface="黑体" pitchFamily="49" charset="-122"/>
              </a:rPr>
              <a:t>. Strong Simulation: Capturing Topology in Graph Pattern Matching. TODS 2014.</a:t>
            </a:r>
          </a:p>
          <a:p>
            <a:pPr>
              <a:buNone/>
            </a:pPr>
            <a:r>
              <a:rPr lang="en-US" altLang="zh-CN" sz="1600" dirty="0" smtClean="0">
                <a:ea typeface="黑体" pitchFamily="49" charset="-122"/>
              </a:rPr>
              <a:t>[14] </a:t>
            </a:r>
            <a:r>
              <a:rPr lang="en-US" altLang="zh-CN" sz="1600" dirty="0" err="1" smtClean="0">
                <a:ea typeface="黑体" pitchFamily="49" charset="-122"/>
              </a:rPr>
              <a:t>Shuai</a:t>
            </a:r>
            <a:r>
              <a:rPr lang="en-US" altLang="zh-CN" sz="1600" dirty="0" smtClean="0">
                <a:ea typeface="黑体" pitchFamily="49" charset="-122"/>
              </a:rPr>
              <a:t> Ma, Yang Cao, </a:t>
            </a:r>
            <a:r>
              <a:rPr lang="en-US" altLang="zh-CN" sz="1600" dirty="0" err="1" smtClean="0">
                <a:ea typeface="黑体" pitchFamily="49" charset="-122"/>
              </a:rPr>
              <a:t>Wenfei</a:t>
            </a:r>
            <a:r>
              <a:rPr lang="en-US" altLang="zh-CN" sz="1600" dirty="0" smtClean="0">
                <a:ea typeface="黑体" pitchFamily="49" charset="-122"/>
              </a:rPr>
              <a:t> Fan, </a:t>
            </a:r>
            <a:r>
              <a:rPr lang="en-US" altLang="zh-CN" sz="1600" dirty="0" err="1" smtClean="0">
                <a:ea typeface="黑体" pitchFamily="49" charset="-122"/>
              </a:rPr>
              <a:t>Jinpeng</a:t>
            </a:r>
            <a:r>
              <a:rPr lang="en-US" altLang="zh-CN" sz="1600" dirty="0" smtClean="0">
                <a:ea typeface="黑体" pitchFamily="49" charset="-122"/>
              </a:rPr>
              <a:t> </a:t>
            </a:r>
            <a:r>
              <a:rPr lang="en-US" altLang="zh-CN" sz="1600" dirty="0" err="1" smtClean="0">
                <a:ea typeface="黑体" pitchFamily="49" charset="-122"/>
              </a:rPr>
              <a:t>Huai</a:t>
            </a:r>
            <a:r>
              <a:rPr lang="en-US" altLang="zh-CN" sz="1600" dirty="0" smtClean="0">
                <a:ea typeface="黑体" pitchFamily="49" charset="-122"/>
              </a:rPr>
              <a:t>, and </a:t>
            </a:r>
            <a:r>
              <a:rPr lang="en-US" altLang="zh-CN" sz="1600" dirty="0" err="1" smtClean="0">
                <a:ea typeface="黑体" pitchFamily="49" charset="-122"/>
              </a:rPr>
              <a:t>Tianyu</a:t>
            </a:r>
            <a:r>
              <a:rPr lang="en-US" altLang="zh-CN" sz="1600" dirty="0" smtClean="0">
                <a:ea typeface="黑体" pitchFamily="49" charset="-122"/>
              </a:rPr>
              <a:t> </a:t>
            </a:r>
            <a:r>
              <a:rPr lang="en-US" altLang="zh-CN" sz="1600" dirty="0" err="1" smtClean="0">
                <a:ea typeface="黑体" pitchFamily="49" charset="-122"/>
              </a:rPr>
              <a:t>Wo</a:t>
            </a:r>
            <a:r>
              <a:rPr lang="en-US" altLang="zh-CN" sz="1600" dirty="0" smtClean="0">
                <a:ea typeface="黑体" pitchFamily="49" charset="-122"/>
              </a:rPr>
              <a:t>, Capturing Topology in Graph Pattern Matching. VLDB 2012.</a:t>
            </a:r>
          </a:p>
          <a:p>
            <a:pPr>
              <a:buNone/>
            </a:pPr>
            <a:r>
              <a:rPr lang="en-US" altLang="zh-CN" sz="1600" dirty="0" smtClean="0">
                <a:ea typeface="黑体" pitchFamily="49" charset="-122"/>
              </a:rPr>
              <a:t>[15] </a:t>
            </a:r>
            <a:r>
              <a:rPr lang="en-US" altLang="zh-CN" sz="1600" dirty="0" err="1" smtClean="0">
                <a:ea typeface="黑体" pitchFamily="49" charset="-122"/>
              </a:rPr>
              <a:t>Weiren</a:t>
            </a:r>
            <a:r>
              <a:rPr lang="en-US" altLang="zh-CN" sz="1600" dirty="0" smtClean="0">
                <a:ea typeface="黑体" pitchFamily="49" charset="-122"/>
              </a:rPr>
              <a:t> Yu, </a:t>
            </a:r>
            <a:r>
              <a:rPr lang="en-US" altLang="zh-CN" sz="1600" dirty="0" err="1" smtClean="0">
                <a:ea typeface="黑体" pitchFamily="49" charset="-122"/>
              </a:rPr>
              <a:t>Charu</a:t>
            </a:r>
            <a:r>
              <a:rPr lang="en-US" altLang="zh-CN" sz="1600" dirty="0" smtClean="0">
                <a:ea typeface="黑体" pitchFamily="49" charset="-122"/>
              </a:rPr>
              <a:t> C. </a:t>
            </a:r>
            <a:r>
              <a:rPr lang="en-US" altLang="zh-CN" sz="1600" dirty="0" err="1" smtClean="0">
                <a:ea typeface="黑体" pitchFamily="49" charset="-122"/>
              </a:rPr>
              <a:t>Aggarwal</a:t>
            </a:r>
            <a:r>
              <a:rPr lang="en-US" altLang="zh-CN" sz="1600" dirty="0" smtClean="0">
                <a:ea typeface="黑体" pitchFamily="49" charset="-122"/>
              </a:rPr>
              <a:t>, </a:t>
            </a:r>
            <a:r>
              <a:rPr lang="en-US" altLang="zh-CN" sz="1600" dirty="0" err="1" smtClean="0">
                <a:ea typeface="黑体" pitchFamily="49" charset="-122"/>
              </a:rPr>
              <a:t>Shuai</a:t>
            </a:r>
            <a:r>
              <a:rPr lang="en-US" altLang="zh-CN" sz="1600" dirty="0" smtClean="0">
                <a:ea typeface="黑体" pitchFamily="49" charset="-122"/>
              </a:rPr>
              <a:t> Ma, </a:t>
            </a:r>
            <a:r>
              <a:rPr lang="en-US" altLang="zh-CN" sz="1600" dirty="0" err="1" smtClean="0">
                <a:ea typeface="黑体" pitchFamily="49" charset="-122"/>
              </a:rPr>
              <a:t>Haixun</a:t>
            </a:r>
            <a:r>
              <a:rPr lang="en-US" altLang="zh-CN" sz="1600" dirty="0" smtClean="0">
                <a:ea typeface="黑体" pitchFamily="49" charset="-122"/>
              </a:rPr>
              <a:t> Wang: On Anomalous Hotspot Discovery in Graph Streams. ICDM 2013</a:t>
            </a:r>
          </a:p>
          <a:p>
            <a:pPr>
              <a:buNone/>
            </a:pPr>
            <a:r>
              <a:rPr lang="en-US" altLang="zh-CN" sz="1600" dirty="0" smtClean="0">
                <a:ea typeface="黑体" pitchFamily="49" charset="-122"/>
              </a:rPr>
              <a:t>[16] </a:t>
            </a:r>
            <a:r>
              <a:rPr lang="en-US" altLang="zh-CN" sz="1600" dirty="0" err="1" smtClean="0">
                <a:ea typeface="黑体" pitchFamily="49" charset="-122"/>
              </a:rPr>
              <a:t>Renjun</a:t>
            </a:r>
            <a:r>
              <a:rPr lang="en-US" altLang="zh-CN" sz="1600" dirty="0" smtClean="0">
                <a:ea typeface="黑体" pitchFamily="49" charset="-122"/>
              </a:rPr>
              <a:t> </a:t>
            </a:r>
            <a:r>
              <a:rPr lang="en-US" altLang="zh-CN" sz="1600" dirty="0" err="1" smtClean="0">
                <a:ea typeface="黑体" pitchFamily="49" charset="-122"/>
              </a:rPr>
              <a:t>Hu</a:t>
            </a:r>
            <a:r>
              <a:rPr lang="en-US" altLang="zh-CN" sz="1600" dirty="0" smtClean="0">
                <a:ea typeface="黑体" pitchFamily="49" charset="-122"/>
              </a:rPr>
              <a:t>, </a:t>
            </a:r>
            <a:r>
              <a:rPr lang="en-US" altLang="zh-CN" sz="1600" dirty="0" err="1" smtClean="0">
                <a:ea typeface="黑体" pitchFamily="49" charset="-122"/>
              </a:rPr>
              <a:t>Charu</a:t>
            </a:r>
            <a:r>
              <a:rPr lang="en-US" altLang="zh-CN" sz="1600" dirty="0" smtClean="0">
                <a:ea typeface="黑体" pitchFamily="49" charset="-122"/>
              </a:rPr>
              <a:t> C. </a:t>
            </a:r>
            <a:r>
              <a:rPr lang="en-US" altLang="zh-CN" sz="1600" dirty="0" err="1" smtClean="0">
                <a:ea typeface="黑体" pitchFamily="49" charset="-122"/>
              </a:rPr>
              <a:t>Aggarwal</a:t>
            </a:r>
            <a:r>
              <a:rPr lang="en-US" altLang="zh-CN" sz="1600" dirty="0" smtClean="0">
                <a:ea typeface="黑体" pitchFamily="49" charset="-122"/>
              </a:rPr>
              <a:t>, </a:t>
            </a:r>
            <a:r>
              <a:rPr lang="en-US" altLang="zh-CN" sz="1600" dirty="0" err="1" smtClean="0">
                <a:ea typeface="黑体" pitchFamily="49" charset="-122"/>
              </a:rPr>
              <a:t>Shuai</a:t>
            </a:r>
            <a:r>
              <a:rPr lang="en-US" altLang="zh-CN" sz="1600" dirty="0" smtClean="0">
                <a:ea typeface="黑体" pitchFamily="49" charset="-122"/>
              </a:rPr>
              <a:t> Ma, </a:t>
            </a:r>
            <a:r>
              <a:rPr lang="en-US" altLang="zh-CN" sz="1600" dirty="0" err="1" smtClean="0">
                <a:ea typeface="黑体" pitchFamily="49" charset="-122"/>
              </a:rPr>
              <a:t>Jinpeng</a:t>
            </a:r>
            <a:r>
              <a:rPr lang="en-US" altLang="zh-CN" sz="1600" dirty="0" smtClean="0">
                <a:ea typeface="黑体" pitchFamily="49" charset="-122"/>
              </a:rPr>
              <a:t> </a:t>
            </a:r>
            <a:r>
              <a:rPr lang="en-US" altLang="zh-CN" sz="1600" dirty="0" err="1" smtClean="0">
                <a:ea typeface="黑体" pitchFamily="49" charset="-122"/>
              </a:rPr>
              <a:t>Huai</a:t>
            </a:r>
            <a:r>
              <a:rPr lang="en-US" altLang="zh-CN" sz="1600" dirty="0" smtClean="0">
                <a:ea typeface="黑体" pitchFamily="49" charset="-122"/>
              </a:rPr>
              <a:t>: An Embedding Approach to Network Anomaly Detection. under review.</a:t>
            </a:r>
          </a:p>
          <a:p>
            <a:pPr>
              <a:buNone/>
            </a:pPr>
            <a:r>
              <a:rPr lang="en-US" altLang="zh-CN" sz="1600" dirty="0" smtClean="0">
                <a:ea typeface="黑体" pitchFamily="49" charset="-122"/>
              </a:rPr>
              <a:t>[17] </a:t>
            </a:r>
            <a:r>
              <a:rPr lang="en-US" altLang="zh-CN" sz="1600" dirty="0" err="1" smtClean="0">
                <a:ea typeface="黑体" pitchFamily="49" charset="-122"/>
              </a:rPr>
              <a:t>Shuai</a:t>
            </a:r>
            <a:r>
              <a:rPr lang="en-US" altLang="zh-CN" sz="1600" dirty="0" smtClean="0">
                <a:ea typeface="黑体" pitchFamily="49" charset="-122"/>
              </a:rPr>
              <a:t> Ma, </a:t>
            </a:r>
            <a:r>
              <a:rPr lang="en-US" altLang="zh-CN" sz="1600" dirty="0" err="1" smtClean="0">
                <a:ea typeface="黑体" pitchFamily="49" charset="-122"/>
              </a:rPr>
              <a:t>Kaiyu</a:t>
            </a:r>
            <a:r>
              <a:rPr lang="en-US" altLang="zh-CN" sz="1600" dirty="0" smtClean="0">
                <a:ea typeface="黑体" pitchFamily="49" charset="-122"/>
              </a:rPr>
              <a:t> </a:t>
            </a:r>
            <a:r>
              <a:rPr lang="en-US" altLang="zh-CN" sz="1600" dirty="0" err="1" smtClean="0">
                <a:ea typeface="黑体" pitchFamily="49" charset="-122"/>
              </a:rPr>
              <a:t>Feng</a:t>
            </a:r>
            <a:r>
              <a:rPr lang="en-US" altLang="zh-CN" sz="1600" dirty="0" smtClean="0">
                <a:ea typeface="黑体" pitchFamily="49" charset="-122"/>
              </a:rPr>
              <a:t>, </a:t>
            </a:r>
            <a:r>
              <a:rPr lang="en-US" altLang="zh-CN" sz="1600" dirty="0" err="1" smtClean="0">
                <a:ea typeface="黑体" pitchFamily="49" charset="-122"/>
              </a:rPr>
              <a:t>Haixun</a:t>
            </a:r>
            <a:r>
              <a:rPr lang="en-US" altLang="zh-CN" sz="1600" dirty="0" smtClean="0">
                <a:ea typeface="黑体" pitchFamily="49" charset="-122"/>
              </a:rPr>
              <a:t> Wang, </a:t>
            </a:r>
            <a:r>
              <a:rPr lang="en-US" altLang="zh-CN" sz="1600" dirty="0" err="1" smtClean="0">
                <a:ea typeface="黑体" pitchFamily="49" charset="-122"/>
              </a:rPr>
              <a:t>Gao</a:t>
            </a:r>
            <a:r>
              <a:rPr lang="en-US" altLang="zh-CN" sz="1600" dirty="0" smtClean="0">
                <a:ea typeface="黑体" pitchFamily="49" charset="-122"/>
              </a:rPr>
              <a:t> Cong,  </a:t>
            </a:r>
            <a:r>
              <a:rPr lang="en-US" altLang="zh-CN" sz="1600" dirty="0" err="1" smtClean="0">
                <a:ea typeface="黑体" pitchFamily="49" charset="-122"/>
              </a:rPr>
              <a:t>Jianxin</a:t>
            </a:r>
            <a:r>
              <a:rPr lang="en-US" altLang="zh-CN" sz="1600" dirty="0" smtClean="0">
                <a:ea typeface="黑体" pitchFamily="49" charset="-122"/>
              </a:rPr>
              <a:t> Li, </a:t>
            </a:r>
            <a:r>
              <a:rPr lang="en-US" altLang="zh-CN" sz="1600" dirty="0" err="1" smtClean="0">
                <a:ea typeface="黑体" pitchFamily="49" charset="-122"/>
              </a:rPr>
              <a:t>Jinpeng</a:t>
            </a:r>
            <a:r>
              <a:rPr lang="en-US" altLang="zh-CN" sz="1600" dirty="0" smtClean="0">
                <a:ea typeface="黑体" pitchFamily="49" charset="-122"/>
              </a:rPr>
              <a:t> </a:t>
            </a:r>
            <a:r>
              <a:rPr lang="en-US" altLang="zh-CN" sz="1600" dirty="0" err="1" smtClean="0">
                <a:ea typeface="黑体" pitchFamily="49" charset="-122"/>
              </a:rPr>
              <a:t>Huai</a:t>
            </a:r>
            <a:r>
              <a:rPr lang="en-US" altLang="zh-CN" sz="1600" dirty="0" smtClean="0">
                <a:ea typeface="黑体" pitchFamily="49" charset="-122"/>
              </a:rPr>
              <a:t>: Proxies for Speeding-up Shortest Path/Distance Queries. under review.</a:t>
            </a:r>
          </a:p>
          <a:p>
            <a:pPr>
              <a:buNone/>
            </a:pPr>
            <a:r>
              <a:rPr lang="en-US" altLang="zh-CN" sz="1600" dirty="0" smtClean="0">
                <a:ea typeface="黑体" pitchFamily="49" charset="-122"/>
              </a:rPr>
              <a:t>[18] Daniel </a:t>
            </a:r>
            <a:r>
              <a:rPr lang="en-US" altLang="zh-CN" sz="1600" dirty="0" err="1" smtClean="0">
                <a:ea typeface="黑体" pitchFamily="49" charset="-122"/>
              </a:rPr>
              <a:t>Peng</a:t>
            </a:r>
            <a:r>
              <a:rPr lang="en-US" altLang="zh-CN" sz="1600" dirty="0" smtClean="0">
                <a:ea typeface="黑体" pitchFamily="49" charset="-122"/>
              </a:rPr>
              <a:t>, Frank </a:t>
            </a:r>
            <a:r>
              <a:rPr lang="en-US" altLang="zh-CN" sz="1600" dirty="0" err="1" smtClean="0">
                <a:ea typeface="黑体" pitchFamily="49" charset="-122"/>
              </a:rPr>
              <a:t>Dabek</a:t>
            </a:r>
            <a:r>
              <a:rPr lang="en-US" altLang="zh-CN" sz="1600" dirty="0" smtClean="0">
                <a:ea typeface="黑体" pitchFamily="49" charset="-122"/>
              </a:rPr>
              <a:t>: Large-scale Incremental Processing Using Distributed Transactions and Notifications. OSDI 2010.</a:t>
            </a:r>
          </a:p>
          <a:p>
            <a:pPr>
              <a:buNone/>
            </a:pPr>
            <a:r>
              <a:rPr lang="en-US" altLang="zh-CN" sz="1600" dirty="0" smtClean="0">
                <a:ea typeface="黑体" pitchFamily="49" charset="-122"/>
              </a:rPr>
              <a:t>[19] </a:t>
            </a:r>
            <a:r>
              <a:rPr lang="en-US" altLang="zh-CN" sz="1600" dirty="0" err="1" smtClean="0">
                <a:ea typeface="黑体" pitchFamily="49" charset="-122"/>
              </a:rPr>
              <a:t>Kaiyu</a:t>
            </a:r>
            <a:r>
              <a:rPr lang="en-US" altLang="zh-CN" sz="1600" dirty="0" smtClean="0">
                <a:ea typeface="黑体" pitchFamily="49" charset="-122"/>
              </a:rPr>
              <a:t> </a:t>
            </a:r>
            <a:r>
              <a:rPr lang="en-US" altLang="zh-CN" sz="1600" dirty="0" err="1" smtClean="0">
                <a:ea typeface="黑体" pitchFamily="49" charset="-122"/>
              </a:rPr>
              <a:t>Feng</a:t>
            </a:r>
            <a:r>
              <a:rPr lang="en-US" altLang="zh-CN" sz="1600" dirty="0" smtClean="0">
                <a:ea typeface="黑体" pitchFamily="49" charset="-122"/>
              </a:rPr>
              <a:t>, </a:t>
            </a:r>
            <a:r>
              <a:rPr lang="en-US" altLang="zh-CN" sz="1600" dirty="0" err="1" smtClean="0">
                <a:ea typeface="黑体" pitchFamily="49" charset="-122"/>
              </a:rPr>
              <a:t>Gao</a:t>
            </a:r>
            <a:r>
              <a:rPr lang="en-US" altLang="zh-CN" sz="1600" dirty="0" smtClean="0">
                <a:ea typeface="黑体" pitchFamily="49" charset="-122"/>
              </a:rPr>
              <a:t> Cong, </a:t>
            </a:r>
            <a:r>
              <a:rPr lang="en-US" altLang="zh-CN" sz="1600" dirty="0" err="1" smtClean="0">
                <a:ea typeface="黑体" pitchFamily="49" charset="-122"/>
              </a:rPr>
              <a:t>Sourav</a:t>
            </a:r>
            <a:r>
              <a:rPr lang="en-US" altLang="zh-CN" sz="1600" dirty="0" smtClean="0">
                <a:ea typeface="黑体" pitchFamily="49" charset="-122"/>
              </a:rPr>
              <a:t> S. </a:t>
            </a:r>
            <a:r>
              <a:rPr lang="en-US" altLang="zh-CN" sz="1600" dirty="0" err="1" smtClean="0">
                <a:ea typeface="黑体" pitchFamily="49" charset="-122"/>
              </a:rPr>
              <a:t>Bhowmick</a:t>
            </a:r>
            <a:r>
              <a:rPr lang="en-US" altLang="zh-CN" sz="1600" dirty="0" smtClean="0">
                <a:ea typeface="黑体" pitchFamily="49" charset="-122"/>
              </a:rPr>
              <a:t>, </a:t>
            </a:r>
            <a:r>
              <a:rPr lang="en-US" altLang="zh-CN" sz="1600" dirty="0" err="1" smtClean="0">
                <a:ea typeface="黑体" pitchFamily="49" charset="-122"/>
              </a:rPr>
              <a:t>Shuai</a:t>
            </a:r>
            <a:r>
              <a:rPr lang="en-US" altLang="zh-CN" sz="1600" dirty="0" smtClean="0">
                <a:ea typeface="黑体" pitchFamily="49" charset="-122"/>
              </a:rPr>
              <a:t> Ma: In search of influential event organizers in online social networks. SIGMOD 2014.</a:t>
            </a:r>
          </a:p>
          <a:p>
            <a:pPr>
              <a:buNone/>
            </a:pPr>
            <a:endParaRPr lang="en-US" altLang="zh-CN" sz="1600" dirty="0" smtClean="0">
              <a:ea typeface="黑体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42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 txBox="1">
            <a:spLocks/>
          </p:cNvSpPr>
          <p:nvPr/>
        </p:nvSpPr>
        <p:spPr>
          <a:xfrm>
            <a:off x="251520" y="3933056"/>
            <a:ext cx="8501122" cy="206885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Thanks!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1331640" y="1628800"/>
            <a:ext cx="5078938" cy="227875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Homepage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http://mashuai.buaa.edu.cn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mashuai@buaa.edu.cn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Address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  Room G1122,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 New Main Building,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</a:t>
            </a:r>
            <a:r>
              <a:rPr kumimoji="0" lang="en-US" altLang="zh-CN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Beihang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University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 Beijing, China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http://www.ccf.org.cn/resources/1190201776262/adl/12012-10-22-11_00_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700808"/>
            <a:ext cx="1584176" cy="206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应用案例</a:t>
            </a:r>
            <a:endParaRPr lang="zh-CN" altLang="en-US" sz="3600" dirty="0">
              <a:latin typeface="Arial Unicode MS" pitchFamily="34" charset="-122"/>
              <a:ea typeface="黑体" pitchFamily="49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1456096"/>
            <a:ext cx="8501122" cy="1180816"/>
          </a:xfrm>
        </p:spPr>
        <p:txBody>
          <a:bodyPr/>
          <a:lstStyle/>
          <a:p>
            <a:pPr marL="0" lvl="1" indent="0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 </a:t>
            </a:r>
            <a:r>
              <a:rPr lang="zh-CN" altLang="en-US" dirty="0" smtClean="0">
                <a:solidFill>
                  <a:srgbClr val="FF0000"/>
                </a:solidFill>
                <a:ea typeface="黑体" pitchFamily="49" charset="-122"/>
              </a:rPr>
              <a:t>推荐系统</a:t>
            </a:r>
            <a:r>
              <a:rPr lang="zh-CN" altLang="en-US" dirty="0" smtClean="0">
                <a:latin typeface="Arial Unicode MS" pitchFamily="34" charset="-122"/>
                <a:ea typeface="黑体" pitchFamily="49" charset="-122"/>
              </a:rPr>
              <a:t>有着广泛的应用，如</a:t>
            </a:r>
            <a:r>
              <a:rPr lang="en-US" altLang="zh-CN" dirty="0" smtClean="0">
                <a:solidFill>
                  <a:srgbClr val="0066CC"/>
                </a:solidFill>
                <a:latin typeface="Arial Unicode MS" pitchFamily="34" charset="-122"/>
                <a:ea typeface="黑体" pitchFamily="49" charset="-122"/>
              </a:rPr>
              <a:t>social </a:t>
            </a:r>
            <a:r>
              <a:rPr lang="en-US" altLang="zh-CN" dirty="0">
                <a:solidFill>
                  <a:srgbClr val="0066CC"/>
                </a:solidFill>
                <a:latin typeface="Arial Unicode MS" pitchFamily="34" charset="-122"/>
                <a:ea typeface="黑体" pitchFamily="49" charset="-122"/>
              </a:rPr>
              <a:t>matching systems</a:t>
            </a:r>
            <a:r>
              <a:rPr lang="en-US" altLang="zh-CN" dirty="0" smtClean="0">
                <a:latin typeface="Arial Unicode MS" pitchFamily="34" charset="-122"/>
                <a:ea typeface="黑体" pitchFamily="49" charset="-122"/>
              </a:rPr>
              <a:t>. </a:t>
            </a:r>
          </a:p>
          <a:p>
            <a:pPr marL="0" lvl="1" indent="0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 </a:t>
            </a:r>
            <a:r>
              <a:rPr lang="zh-CN" altLang="en-US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图搜索</a:t>
            </a:r>
            <a:r>
              <a:rPr lang="zh-CN" altLang="en-US" dirty="0" smtClean="0">
                <a:latin typeface="Arial Unicode MS" pitchFamily="34" charset="-122"/>
                <a:ea typeface="黑体" pitchFamily="49" charset="-122"/>
              </a:rPr>
              <a:t>是一种非常有用的推荐工具</a:t>
            </a:r>
            <a:r>
              <a:rPr lang="en-US" altLang="zh-CN" dirty="0" smtClean="0">
                <a:latin typeface="Arial Unicode MS" pitchFamily="34" charset="-122"/>
                <a:ea typeface="黑体" pitchFamily="49" charset="-122"/>
              </a:rPr>
              <a:t>.</a:t>
            </a:r>
          </a:p>
          <a:p>
            <a:pPr lvl="1"/>
            <a:endParaRPr lang="en-US" altLang="zh-CN" sz="2000" dirty="0">
              <a:latin typeface="Arial Unicode MS" pitchFamily="34" charset="-122"/>
              <a:ea typeface="黑体" pitchFamily="49" charset="-122"/>
            </a:endParaRPr>
          </a:p>
          <a:p>
            <a:pPr lvl="1"/>
            <a:endParaRPr lang="en-US" altLang="zh-CN" sz="2000" dirty="0">
              <a:latin typeface="Arial Unicode MS" pitchFamily="34" charset="-122"/>
              <a:ea typeface="黑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908720"/>
            <a:ext cx="83884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066CC"/>
                </a:solidFill>
              </a:rPr>
              <a:t>推荐系统</a:t>
            </a:r>
            <a:r>
              <a:rPr lang="en-US" altLang="zh-CN" sz="2400" dirty="0" smtClean="0">
                <a:solidFill>
                  <a:srgbClr val="0066CC"/>
                </a:solidFill>
              </a:rPr>
              <a:t> 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[4]</a:t>
            </a:r>
            <a:r>
              <a:rPr lang="en-US" altLang="zh-CN" sz="2400" dirty="0" smtClean="0">
                <a:solidFill>
                  <a:srgbClr val="0066CC"/>
                </a:solidFill>
              </a:rPr>
              <a:t> </a:t>
            </a:r>
            <a:endParaRPr lang="en-US" altLang="zh-CN" sz="2400" dirty="0">
              <a:solidFill>
                <a:srgbClr val="0066CC"/>
              </a:solidFill>
            </a:endParaRPr>
          </a:p>
        </p:txBody>
      </p:sp>
      <p:pic>
        <p:nvPicPr>
          <p:cNvPr id="4098" name="Picture 2" descr="C:\Users\LiJia\AppData\Roaming\Tencent\Users\784971087\QQ\WinTemp\RichOle\1RCJ`H][78W_D~VN6]`UGS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183" y="2574952"/>
            <a:ext cx="4079809" cy="3446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内容占位符 4"/>
          <p:cNvSpPr txBox="1">
            <a:spLocks/>
          </p:cNvSpPr>
          <p:nvPr/>
        </p:nvSpPr>
        <p:spPr bwMode="auto">
          <a:xfrm>
            <a:off x="179512" y="3356992"/>
            <a:ext cx="49685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zh-CN" altLang="en-US" sz="2000" kern="0" dirty="0" smtClean="0">
                <a:solidFill>
                  <a:srgbClr val="000099"/>
                </a:solidFill>
                <a:latin typeface="Arial Unicode MS" pitchFamily="34" charset="-122"/>
                <a:ea typeface="+mn-ea"/>
              </a:rPr>
              <a:t>猎头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想找一位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生物学家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(Bio)</a:t>
            </a:r>
            <a:r>
              <a:rPr kumimoji="0" lang="zh-CN" alt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来帮助</a:t>
            </a:r>
            <a:r>
              <a:rPr kumimoji="0" lang="zh-CN" alt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一组软件开发人员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 (SEs)</a:t>
            </a:r>
            <a:r>
              <a:rPr kumimoji="0" lang="zh-CN" alt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来分析基因数据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. 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kumimoji="0" lang="zh-CN" alt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猎头通过</a:t>
            </a:r>
            <a:r>
              <a:rPr kumimoji="0" lang="zh-CN" alt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专家推荐网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(</a:t>
            </a:r>
            <a:r>
              <a:rPr kumimoji="0" lang="zh-CN" alt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如</a:t>
            </a:r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L</a:t>
            </a:r>
            <a:r>
              <a:rPr kumimoji="0" lang="en-US" altLang="zh-CN" sz="20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inkedIn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)</a:t>
            </a:r>
            <a:r>
              <a:rPr kumimoji="0" lang="zh-CN" alt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搜索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</a:rPr>
              <a:t> </a:t>
            </a:r>
            <a:endParaRPr kumimoji="0" lang="en-US" altLang="zh-CN" sz="20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Arial Unicode MS" pitchFamily="34" charset="-122"/>
              <a:ea typeface="+mn-ea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 </a:t>
            </a:r>
            <a:r>
              <a:rPr kumimoji="0" lang="zh-CN" altLang="en-US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图中顶点表示人，标签为专长</a:t>
            </a:r>
            <a:endParaRPr kumimoji="0" lang="en-US" altLang="zh-CN" sz="20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Arial Unicode MS" pitchFamily="34" charset="-122"/>
              <a:ea typeface="+mn-ea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zh-CN" altLang="en-US" sz="2000" kern="0" dirty="0" smtClean="0">
                <a:latin typeface="Arial Unicode MS" pitchFamily="34" charset="-122"/>
                <a:ea typeface="+mn-ea"/>
              </a:rPr>
              <a:t>图中边表示推荐，如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HR</a:t>
            </a:r>
            <a:r>
              <a:rPr kumimoji="0" lang="en-US" altLang="zh-CN" sz="20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1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 </a:t>
            </a:r>
            <a:r>
              <a:rPr kumimoji="0" lang="zh-CN" altLang="en-US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推荐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Bio</a:t>
            </a:r>
            <a:r>
              <a:rPr kumimoji="0" lang="en-US" altLang="zh-CN" sz="20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1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, AI</a:t>
            </a:r>
            <a:r>
              <a:rPr kumimoji="0" lang="en-US" altLang="zh-CN" sz="20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1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 </a:t>
            </a:r>
            <a:r>
              <a:rPr kumimoji="0" lang="zh-CN" altLang="en-US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推荐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DM</a:t>
            </a:r>
            <a:r>
              <a:rPr kumimoji="0" lang="en-US" altLang="zh-CN" sz="20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2"/>
                <a:ea typeface="+mn-ea"/>
              </a:rPr>
              <a:t>1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293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提纲</a:t>
            </a:r>
            <a:endParaRPr lang="zh-CN" altLang="en-US" sz="3600" b="1" dirty="0">
              <a:solidFill>
                <a:srgbClr val="C00000"/>
              </a:solidFill>
              <a:latin typeface="Arial Unicode MS" pitchFamily="34" charset="-122"/>
              <a:ea typeface="黑体" pitchFamily="49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528" y="980728"/>
            <a:ext cx="8501122" cy="5429288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zh-CN" altLang="en-US" sz="2800" dirty="0" smtClean="0">
                <a:latin typeface="Arial Unicode MS" pitchFamily="34" charset="-122"/>
                <a:ea typeface="黑体" pitchFamily="49" charset="-122"/>
              </a:rPr>
              <a:t>什么是图搜索 </a:t>
            </a:r>
            <a:r>
              <a:rPr lang="en-US" altLang="zh-CN" sz="2800" dirty="0" smtClean="0">
                <a:latin typeface="Arial Unicode MS" pitchFamily="34" charset="-122"/>
                <a:ea typeface="黑体" pitchFamily="49" charset="-122"/>
              </a:rPr>
              <a:t>(Revisited)?</a:t>
            </a:r>
          </a:p>
          <a:p>
            <a:pPr>
              <a:spcBef>
                <a:spcPts val="2400"/>
              </a:spcBef>
            </a:pPr>
            <a:r>
              <a:rPr lang="zh-CN" altLang="en-US" sz="2800" dirty="0" smtClean="0">
                <a:ea typeface="黑体" pitchFamily="49" charset="-122"/>
              </a:rPr>
              <a:t>大图搜索挑战性</a:t>
            </a:r>
            <a:endParaRPr lang="en-US" altLang="zh-CN" sz="2800" dirty="0" smtClean="0">
              <a:latin typeface="Arial Unicode MS" pitchFamily="34" charset="-122"/>
              <a:ea typeface="黑体" pitchFamily="49" charset="-122"/>
            </a:endParaRPr>
          </a:p>
          <a:p>
            <a:pPr>
              <a:spcBef>
                <a:spcPts val="2400"/>
              </a:spcBef>
            </a:pPr>
            <a:r>
              <a:rPr lang="zh-CN" altLang="en-US" sz="2800" dirty="0" smtClean="0">
                <a:ea typeface="黑体" pitchFamily="49" charset="-122"/>
              </a:rPr>
              <a:t>大图搜索</a:t>
            </a:r>
            <a:r>
              <a:rPr lang="zh-CN" altLang="en-US" sz="2800" dirty="0" smtClean="0">
                <a:latin typeface="Arial Unicode MS" pitchFamily="34" charset="-122"/>
                <a:ea typeface="黑体" pitchFamily="49" charset="-122"/>
              </a:rPr>
              <a:t>相关技术</a:t>
            </a:r>
            <a:endParaRPr lang="en-US" altLang="zh-CN" sz="2800" dirty="0" smtClean="0">
              <a:latin typeface="Arial Unicode MS" pitchFamily="34" charset="-122"/>
              <a:ea typeface="黑体" pitchFamily="49" charset="-122"/>
            </a:endParaRPr>
          </a:p>
          <a:p>
            <a:pPr>
              <a:spcBef>
                <a:spcPts val="2400"/>
              </a:spcBef>
            </a:pPr>
            <a:r>
              <a:rPr lang="zh-CN" altLang="en-US" sz="2800" dirty="0" smtClean="0">
                <a:ea typeface="黑体" pitchFamily="49" charset="-122"/>
              </a:rPr>
              <a:t>总结</a:t>
            </a:r>
            <a:endParaRPr lang="en-US" altLang="zh-CN" sz="2800" dirty="0" smtClean="0">
              <a:latin typeface="Arial Unicode MS" pitchFamily="34" charset="-122"/>
              <a:ea typeface="黑体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365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285720" y="2776108"/>
            <a:ext cx="8358246" cy="144498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CN" altLang="en-US" sz="40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什么是图搜索？</a:t>
            </a:r>
            <a:endParaRPr kumimoji="0" lang="en-US" altLang="zh-CN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(What is Graph Search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？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图搜索</a:t>
            </a:r>
            <a:endParaRPr lang="en-US" altLang="zh-CN" sz="3600" b="1" dirty="0" smtClean="0">
              <a:solidFill>
                <a:srgbClr val="C00000"/>
              </a:solidFill>
              <a:latin typeface="Arial Unicode MS" pitchFamily="34" charset="-122"/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5" y="980724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66CC"/>
                </a:solidFill>
              </a:rPr>
              <a:t>提出统一的定义</a:t>
            </a:r>
            <a:r>
              <a:rPr lang="en-US" altLang="zh-CN" sz="2000" dirty="0" smtClean="0">
                <a:solidFill>
                  <a:srgbClr val="0066CC"/>
                </a:solidFill>
              </a:rPr>
              <a:t> 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[5] (</a:t>
            </a:r>
            <a:r>
              <a:rPr lang="zh-CN" altLang="en-US" sz="2000" baseline="30000" dirty="0" smtClean="0">
                <a:solidFill>
                  <a:srgbClr val="0066CC"/>
                </a:solidFill>
              </a:rPr>
              <a:t>始叫图匹配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)</a:t>
            </a:r>
            <a:r>
              <a:rPr lang="en-US" altLang="zh-CN" sz="2000" dirty="0" smtClean="0">
                <a:solidFill>
                  <a:srgbClr val="0066CC"/>
                </a:solidFill>
              </a:rPr>
              <a:t>:</a:t>
            </a:r>
            <a:endParaRPr lang="en-US" altLang="zh-CN" sz="2000" dirty="0">
              <a:solidFill>
                <a:srgbClr val="0066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5" y="2924944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66CC"/>
                </a:solidFill>
              </a:rPr>
              <a:t>标注：</a:t>
            </a:r>
            <a:endParaRPr lang="en-US" altLang="zh-CN" sz="2000" dirty="0">
              <a:solidFill>
                <a:srgbClr val="0066CC"/>
              </a:solidFill>
            </a:endParaRPr>
          </a:p>
        </p:txBody>
      </p:sp>
      <p:sp>
        <p:nvSpPr>
          <p:cNvPr id="8" name="内容占位符 4"/>
          <p:cNvSpPr txBox="1">
            <a:spLocks/>
          </p:cNvSpPr>
          <p:nvPr/>
        </p:nvSpPr>
        <p:spPr bwMode="auto">
          <a:xfrm rot="10800000" flipV="1">
            <a:off x="395536" y="1484784"/>
            <a:ext cx="8352928" cy="129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黑体" pitchFamily="49" charset="-122"/>
              </a:rPr>
              <a:t>给定模式图</a:t>
            </a:r>
            <a:r>
              <a:rPr lang="en-US" altLang="zh-CN" sz="2400" kern="0" dirty="0" err="1" smtClean="0">
                <a:solidFill>
                  <a:srgbClr val="0066CC"/>
                </a:solidFill>
                <a:latin typeface="Arial Unicode MS" pitchFamily="34" charset="-122"/>
                <a:ea typeface="黑体" pitchFamily="49" charset="-122"/>
              </a:rPr>
              <a:t>G</a:t>
            </a:r>
            <a:r>
              <a:rPr lang="en-US" altLang="zh-CN" sz="2400" kern="0" baseline="-25000" dirty="0" err="1" smtClean="0">
                <a:solidFill>
                  <a:srgbClr val="0066CC"/>
                </a:solidFill>
                <a:latin typeface="Arial Unicode MS" pitchFamily="34" charset="-122"/>
                <a:ea typeface="黑体" pitchFamily="49" charset="-122"/>
              </a:rPr>
              <a:t>p</a:t>
            </a:r>
            <a:r>
              <a:rPr lang="zh-CN" altLang="en-US" sz="2400" kern="0" dirty="0" smtClean="0">
                <a:latin typeface="Arial Unicode MS" pitchFamily="34" charset="-122"/>
                <a:ea typeface="黑体" pitchFamily="49" charset="-122"/>
              </a:rPr>
              <a:t>和数据图</a:t>
            </a:r>
            <a:r>
              <a:rPr lang="en-US" altLang="zh-CN" sz="2400" kern="0" dirty="0" smtClean="0">
                <a:solidFill>
                  <a:srgbClr val="0066CC"/>
                </a:solidFill>
                <a:latin typeface="Arial Unicode MS" pitchFamily="34" charset="-122"/>
                <a:ea typeface="黑体" pitchFamily="49" charset="-122"/>
              </a:rPr>
              <a:t>G</a:t>
            </a:r>
            <a:r>
              <a:rPr lang="en-US" altLang="zh-CN" sz="2400" kern="0" dirty="0" smtClean="0">
                <a:latin typeface="Arial Unicode MS" pitchFamily="34" charset="-122"/>
                <a:ea typeface="黑体" pitchFamily="49" charset="-122"/>
              </a:rPr>
              <a:t>: </a:t>
            </a:r>
            <a:endParaRPr lang="en-US" altLang="zh-CN" sz="2400" kern="0" dirty="0" smtClean="0">
              <a:solidFill>
                <a:srgbClr val="0066CC"/>
              </a:solidFill>
              <a:latin typeface="Arial Unicode MS" pitchFamily="34" charset="-122"/>
              <a:ea typeface="黑体" pitchFamily="49" charset="-122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zh-CN" altLang="en-US" sz="2400" kern="0" dirty="0" smtClean="0">
                <a:latin typeface="Arial Unicode MS" pitchFamily="34" charset="-122"/>
                <a:ea typeface="黑体" pitchFamily="49" charset="-122"/>
              </a:rPr>
              <a:t>检测是否</a:t>
            </a:r>
            <a:r>
              <a:rPr lang="en-US" altLang="zh-CN" sz="2400" kern="0" dirty="0" err="1" smtClean="0">
                <a:solidFill>
                  <a:srgbClr val="0066CC"/>
                </a:solidFill>
                <a:latin typeface="Arial Unicode MS" pitchFamily="34" charset="-122"/>
                <a:ea typeface="黑体" pitchFamily="49" charset="-122"/>
              </a:rPr>
              <a:t>G</a:t>
            </a:r>
            <a:r>
              <a:rPr lang="en-US" altLang="zh-CN" sz="2400" kern="0" baseline="-25000" dirty="0" err="1" smtClean="0">
                <a:solidFill>
                  <a:srgbClr val="0066CC"/>
                </a:solidFill>
                <a:latin typeface="Arial Unicode MS" pitchFamily="34" charset="-122"/>
                <a:ea typeface="黑体" pitchFamily="49" charset="-122"/>
              </a:rPr>
              <a:t>p</a:t>
            </a:r>
            <a:r>
              <a:rPr lang="en-US" altLang="zh-CN" sz="2400" kern="0" dirty="0" smtClean="0">
                <a:solidFill>
                  <a:srgbClr val="0066CC"/>
                </a:solidFill>
                <a:latin typeface="Arial Unicode MS" pitchFamily="34" charset="-122"/>
                <a:ea typeface="黑体" pitchFamily="49" charset="-122"/>
              </a:rPr>
              <a:t> </a:t>
            </a:r>
            <a:r>
              <a:rPr lang="en-US" altLang="zh-CN" sz="2400" kern="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‘‘match’’</a:t>
            </a:r>
            <a:r>
              <a:rPr lang="en-US" altLang="zh-CN" sz="2400" kern="0" dirty="0" smtClean="0">
                <a:solidFill>
                  <a:srgbClr val="0066CC"/>
                </a:solidFill>
                <a:latin typeface="Arial Unicode MS" pitchFamily="34" charset="-122"/>
                <a:ea typeface="黑体" pitchFamily="49" charset="-122"/>
              </a:rPr>
              <a:t> G;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zh-CN" altLang="en-US" sz="2400" kern="0" dirty="0" smtClean="0">
                <a:latin typeface="Arial Unicode MS" pitchFamily="34" charset="-122"/>
                <a:ea typeface="黑体" pitchFamily="49" charset="-122"/>
              </a:rPr>
              <a:t>查找</a:t>
            </a:r>
            <a:r>
              <a:rPr lang="en-US" altLang="zh-CN" sz="2400" kern="0" dirty="0" smtClean="0">
                <a:solidFill>
                  <a:srgbClr val="0066CC"/>
                </a:solidFill>
                <a:latin typeface="Arial Unicode MS" pitchFamily="34" charset="-122"/>
                <a:ea typeface="黑体" pitchFamily="49" charset="-122"/>
              </a:rPr>
              <a:t>G</a:t>
            </a:r>
            <a:r>
              <a:rPr lang="zh-CN" altLang="en-US" sz="2400" kern="0" dirty="0" smtClean="0">
                <a:latin typeface="Arial Unicode MS" pitchFamily="34" charset="-122"/>
                <a:ea typeface="黑体" pitchFamily="49" charset="-122"/>
              </a:rPr>
              <a:t>中所有 </a:t>
            </a:r>
            <a:r>
              <a:rPr lang="en-US" altLang="zh-CN" sz="2400" kern="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‘‘match’’ </a:t>
            </a:r>
            <a:r>
              <a:rPr lang="en-US" altLang="zh-CN" sz="2400" kern="0" dirty="0" err="1" smtClean="0">
                <a:solidFill>
                  <a:srgbClr val="0066CC"/>
                </a:solidFill>
                <a:latin typeface="Arial Unicode MS" pitchFamily="34" charset="-122"/>
                <a:ea typeface="黑体" pitchFamily="49" charset="-122"/>
              </a:rPr>
              <a:t>G</a:t>
            </a:r>
            <a:r>
              <a:rPr lang="en-US" altLang="zh-CN" sz="2400" kern="0" baseline="-25000" dirty="0" err="1" smtClean="0">
                <a:solidFill>
                  <a:srgbClr val="0066CC"/>
                </a:solidFill>
                <a:latin typeface="Arial Unicode MS" pitchFamily="34" charset="-122"/>
                <a:ea typeface="黑体" pitchFamily="49" charset="-122"/>
              </a:rPr>
              <a:t>p</a:t>
            </a:r>
            <a:r>
              <a:rPr lang="zh-CN" altLang="en-US" sz="2400" kern="0" dirty="0" smtClean="0">
                <a:latin typeface="Arial Unicode MS" pitchFamily="34" charset="-122"/>
                <a:ea typeface="黑体" pitchFamily="49" charset="-122"/>
              </a:rPr>
              <a:t>的子图</a:t>
            </a:r>
            <a:endParaRPr lang="en-US" altLang="zh-CN" sz="2400" kern="0" dirty="0" smtClean="0">
              <a:latin typeface="Arial Unicode MS" pitchFamily="34" charset="-122"/>
              <a:ea typeface="黑体" pitchFamily="49" charset="-122"/>
            </a:endParaRPr>
          </a:p>
          <a:p>
            <a:endParaRPr lang="en-US" altLang="zh-CN" sz="2400" dirty="0" smtClean="0">
              <a:latin typeface="Arial Unicode MS" pitchFamily="34" charset="-122"/>
              <a:ea typeface="黑体" pitchFamily="49" charset="-122"/>
            </a:endParaRPr>
          </a:p>
          <a:p>
            <a:endParaRPr lang="en-US" altLang="zh-CN" sz="2400" dirty="0" smtClean="0">
              <a:latin typeface="Arial Unicode MS" pitchFamily="34" charset="-122"/>
              <a:ea typeface="黑体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  <a:cs typeface="+mn-cs"/>
            </a:endParaRPr>
          </a:p>
        </p:txBody>
      </p:sp>
      <p:sp>
        <p:nvSpPr>
          <p:cNvPr id="11" name="内容占位符 4"/>
          <p:cNvSpPr txBox="1">
            <a:spLocks/>
          </p:cNvSpPr>
          <p:nvPr/>
        </p:nvSpPr>
        <p:spPr bwMode="auto">
          <a:xfrm rot="10800000" flipV="1">
            <a:off x="395536" y="3469070"/>
            <a:ext cx="8424936" cy="276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zh-CN" altLang="en-US" sz="2200" b="1" kern="0" dirty="0" smtClean="0">
                <a:latin typeface="Arial Unicode MS" pitchFamily="34" charset="-122"/>
                <a:ea typeface="黑体" pitchFamily="49" charset="-122"/>
              </a:rPr>
              <a:t>两类查询</a:t>
            </a:r>
            <a:r>
              <a:rPr lang="en-US" altLang="zh-CN" sz="2200" b="1" kern="0" dirty="0" smtClean="0">
                <a:latin typeface="Arial Unicode MS" pitchFamily="34" charset="-122"/>
                <a:ea typeface="黑体" pitchFamily="49" charset="-122"/>
              </a:rPr>
              <a:t>: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zh-CN" altLang="en-US" sz="2200" kern="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布尔查询</a:t>
            </a:r>
            <a:r>
              <a:rPr lang="en-US" altLang="zh-CN" sz="2200" kern="0" dirty="0" smtClean="0">
                <a:latin typeface="Arial Unicode MS" pitchFamily="34" charset="-122"/>
                <a:ea typeface="黑体" pitchFamily="49" charset="-122"/>
              </a:rPr>
              <a:t>(Yes/No)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zh-CN" altLang="en-US" sz="2200" kern="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函数查询</a:t>
            </a:r>
            <a:r>
              <a:rPr lang="zh-CN" altLang="en-US" sz="2200" kern="0" dirty="0" smtClean="0">
                <a:latin typeface="Arial Unicode MS" pitchFamily="34" charset="-122"/>
                <a:ea typeface="黑体" pitchFamily="49" charset="-122"/>
              </a:rPr>
              <a:t>，可以调用布尔查询</a:t>
            </a:r>
            <a:endParaRPr lang="en-US" altLang="zh-CN" sz="2200" kern="0" dirty="0" smtClean="0">
              <a:latin typeface="Arial Unicode MS" pitchFamily="34" charset="-122"/>
              <a:ea typeface="黑体" pitchFamily="49" charset="-122"/>
            </a:endParaRP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zh-CN" altLang="en-US" sz="2000" kern="0" dirty="0" smtClean="0">
                <a:latin typeface="Arial Unicode MS" pitchFamily="34" charset="-122"/>
                <a:ea typeface="黑体" pitchFamily="49" charset="-122"/>
              </a:rPr>
              <a:t>图中顶点或者边常常带有标签</a:t>
            </a:r>
            <a:endParaRPr lang="en-US" altLang="zh-CN" sz="2000" kern="0" dirty="0" smtClean="0">
              <a:latin typeface="Arial Unicode MS" pitchFamily="34" charset="-122"/>
              <a:ea typeface="黑体" pitchFamily="49" charset="-122"/>
            </a:endParaRP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zh-CN" altLang="en-US" sz="2000" kern="0" dirty="0" smtClean="0">
                <a:latin typeface="Arial Unicode MS" pitchFamily="34" charset="-122"/>
                <a:ea typeface="黑体" pitchFamily="49" charset="-122"/>
              </a:rPr>
              <a:t>模式图通常比较小</a:t>
            </a:r>
            <a:r>
              <a:rPr lang="en-US" altLang="zh-CN" sz="2000" kern="0" dirty="0" smtClean="0">
                <a:latin typeface="Arial Unicode MS" pitchFamily="34" charset="-122"/>
                <a:ea typeface="黑体" pitchFamily="49" charset="-122"/>
              </a:rPr>
              <a:t>(</a:t>
            </a:r>
            <a:r>
              <a:rPr lang="zh-CN" altLang="en-US" sz="2000" kern="0" dirty="0" smtClean="0">
                <a:latin typeface="Arial Unicode MS" pitchFamily="34" charset="-122"/>
                <a:ea typeface="黑体" pitchFamily="49" charset="-122"/>
              </a:rPr>
              <a:t>如</a:t>
            </a:r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10</a:t>
            </a:r>
            <a:r>
              <a:rPr lang="zh-CN" altLang="en-US" sz="2000" kern="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个顶点</a:t>
            </a:r>
            <a:r>
              <a:rPr lang="en-US" altLang="zh-CN" sz="2000" kern="0" dirty="0" smtClean="0">
                <a:latin typeface="Arial Unicode MS" pitchFamily="34" charset="-122"/>
                <a:ea typeface="黑体" pitchFamily="49" charset="-122"/>
              </a:rPr>
              <a:t>), </a:t>
            </a:r>
            <a:r>
              <a:rPr lang="zh-CN" altLang="en-US" sz="2000" kern="0" dirty="0" smtClean="0">
                <a:latin typeface="Arial Unicode MS" pitchFamily="34" charset="-122"/>
                <a:ea typeface="黑体" pitchFamily="49" charset="-122"/>
              </a:rPr>
              <a:t>但数据图很大</a:t>
            </a:r>
            <a:r>
              <a:rPr lang="en-US" altLang="zh-CN" sz="2000" kern="0" dirty="0" smtClean="0">
                <a:latin typeface="Arial Unicode MS" pitchFamily="34" charset="-122"/>
                <a:ea typeface="黑体" pitchFamily="49" charset="-122"/>
              </a:rPr>
              <a:t>(</a:t>
            </a:r>
            <a:r>
              <a:rPr lang="zh-CN" altLang="en-US" sz="2000" kern="0" dirty="0" smtClean="0">
                <a:latin typeface="Arial Unicode MS" pitchFamily="34" charset="-122"/>
                <a:ea typeface="黑体" pitchFamily="49" charset="-122"/>
              </a:rPr>
              <a:t>如</a:t>
            </a:r>
            <a:r>
              <a:rPr lang="zh-CN" altLang="en-US" sz="2000" kern="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上亿个顶点</a:t>
            </a:r>
            <a:r>
              <a:rPr lang="en-US" altLang="zh-CN" sz="2000" kern="0" dirty="0" smtClean="0">
                <a:latin typeface="Arial Unicode MS" pitchFamily="34" charset="-122"/>
                <a:ea typeface="黑体" pitchFamily="49" charset="-122"/>
              </a:rPr>
              <a:t>)</a:t>
            </a:r>
            <a:endParaRPr lang="en-US" altLang="zh-CN" sz="2000" dirty="0" smtClean="0">
              <a:latin typeface="Arial Unicode MS" pitchFamily="34" charset="-122"/>
              <a:ea typeface="黑体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1311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Arial Unicode MS" pitchFamily="34" charset="-122"/>
                <a:ea typeface="黑体" pitchFamily="49" charset="-122"/>
              </a:rPr>
              <a:t>图搜索</a:t>
            </a:r>
            <a:endParaRPr lang="en-US" altLang="zh-CN" sz="3600" b="1" dirty="0" smtClean="0">
              <a:solidFill>
                <a:srgbClr val="C00000"/>
              </a:solidFill>
              <a:latin typeface="Arial Unicode MS" pitchFamily="34" charset="-122"/>
              <a:ea typeface="黑体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2048" y="951111"/>
            <a:ext cx="838842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不同的</a:t>
            </a:r>
            <a:r>
              <a:rPr lang="en-US" altLang="zh-CN" sz="2400" dirty="0" smtClean="0">
                <a:solidFill>
                  <a:srgbClr val="FF0000"/>
                </a:solidFill>
              </a:rPr>
              <a:t>“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match</a:t>
            </a:r>
            <a:r>
              <a:rPr lang="en-US" altLang="zh-CN" sz="2400" dirty="0" smtClean="0">
                <a:solidFill>
                  <a:srgbClr val="FF0000"/>
                </a:solidFill>
              </a:rPr>
              <a:t>”</a:t>
            </a:r>
            <a:r>
              <a:rPr lang="zh-CN" altLang="en-US" sz="2400" dirty="0" smtClean="0">
                <a:solidFill>
                  <a:srgbClr val="FF0000"/>
                </a:solidFill>
              </a:rPr>
              <a:t>语义</a:t>
            </a:r>
            <a:r>
              <a:rPr lang="zh-CN" altLang="en-US" sz="2400" dirty="0" smtClean="0">
                <a:solidFill>
                  <a:schemeClr val="tx1"/>
                </a:solidFill>
              </a:rPr>
              <a:t>表示</a:t>
            </a:r>
            <a:r>
              <a:rPr lang="zh-CN" altLang="en-US" sz="2400" dirty="0" smtClean="0">
                <a:solidFill>
                  <a:srgbClr val="FF0000"/>
                </a:solidFill>
              </a:rPr>
              <a:t>不同类型的图搜索</a:t>
            </a:r>
            <a:r>
              <a:rPr lang="en-US" altLang="zh-CN" sz="2400" dirty="0" smtClean="0">
                <a:solidFill>
                  <a:schemeClr val="tx1"/>
                </a:solidFill>
              </a:rPr>
              <a:t>, </a:t>
            </a:r>
            <a:r>
              <a:rPr lang="zh-CN" altLang="en-US" sz="2400" dirty="0" smtClean="0">
                <a:solidFill>
                  <a:schemeClr val="tx1"/>
                </a:solidFill>
              </a:rPr>
              <a:t>包括</a:t>
            </a:r>
            <a:r>
              <a:rPr lang="en-US" altLang="zh-CN" sz="2400" dirty="0" smtClean="0">
                <a:solidFill>
                  <a:schemeClr val="tx1"/>
                </a:solidFill>
              </a:rPr>
              <a:t>: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10" name="内容占位符 4"/>
          <p:cNvSpPr txBox="1">
            <a:spLocks/>
          </p:cNvSpPr>
          <p:nvPr/>
        </p:nvSpPr>
        <p:spPr bwMode="auto">
          <a:xfrm rot="10800000" flipV="1">
            <a:off x="467544" y="1916827"/>
            <a:ext cx="8352928" cy="324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400" kern="0" dirty="0" smtClean="0">
                <a:latin typeface="Arial Unicode MS" pitchFamily="34" charset="-122"/>
                <a:ea typeface="黑体" pitchFamily="49" charset="-122"/>
              </a:rPr>
              <a:t>最短路径</a:t>
            </a:r>
            <a:r>
              <a:rPr lang="en-US" altLang="zh-CN" sz="2400" kern="0" dirty="0" smtClean="0">
                <a:latin typeface="Arial Unicode MS" pitchFamily="34" charset="-122"/>
                <a:ea typeface="黑体" pitchFamily="49" charset="-122"/>
              </a:rPr>
              <a:t>/</a:t>
            </a:r>
            <a:r>
              <a:rPr lang="zh-CN" altLang="en-US" sz="2400" kern="0" dirty="0" smtClean="0">
                <a:latin typeface="Arial Unicode MS" pitchFamily="34" charset="-122"/>
                <a:ea typeface="黑体" pitchFamily="49" charset="-122"/>
              </a:rPr>
              <a:t>距离</a:t>
            </a:r>
            <a:r>
              <a:rPr lang="en-US" altLang="zh-CN" sz="2400" kern="0" dirty="0" smtClean="0">
                <a:latin typeface="Arial Unicode MS" pitchFamily="34" charset="-122"/>
                <a:ea typeface="黑体" pitchFamily="49" charset="-122"/>
              </a:rPr>
              <a:t> </a:t>
            </a:r>
            <a:r>
              <a:rPr lang="en-US" altLang="zh-CN" sz="2400" kern="0" baseline="300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[3]</a:t>
            </a:r>
          </a:p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400" kern="0" dirty="0" smtClean="0">
                <a:latin typeface="Arial Unicode MS" pitchFamily="34" charset="-122"/>
                <a:ea typeface="黑体" pitchFamily="49" charset="-122"/>
              </a:rPr>
              <a:t>子图同构 </a:t>
            </a:r>
            <a:r>
              <a:rPr lang="en-US" altLang="zh-CN" sz="2400" kern="0" baseline="300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[11]</a:t>
            </a:r>
            <a:endParaRPr lang="en-US" altLang="zh-CN" sz="2400" kern="0" dirty="0" smtClean="0">
              <a:latin typeface="Arial Unicode MS" pitchFamily="34" charset="-122"/>
              <a:ea typeface="黑体" pitchFamily="49" charset="-122"/>
            </a:endParaRPr>
          </a:p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400" kern="0" dirty="0" smtClean="0">
                <a:latin typeface="Arial Unicode MS" pitchFamily="34" charset="-122"/>
                <a:ea typeface="黑体" pitchFamily="49" charset="-122"/>
              </a:rPr>
              <a:t>图同态及其扩展</a:t>
            </a:r>
            <a:r>
              <a:rPr lang="en-US" altLang="zh-CN" sz="2400" kern="0" dirty="0" smtClean="0">
                <a:latin typeface="Arial Unicode MS" pitchFamily="34" charset="-122"/>
                <a:ea typeface="黑体" pitchFamily="49" charset="-122"/>
              </a:rPr>
              <a:t> </a:t>
            </a:r>
            <a:r>
              <a:rPr lang="en-US" altLang="zh-CN" sz="2400" kern="0" baseline="300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[9]</a:t>
            </a:r>
            <a:endParaRPr lang="en-US" altLang="zh-CN" sz="2400" kern="0" dirty="0" smtClean="0">
              <a:latin typeface="Arial Unicode MS" pitchFamily="34" charset="-122"/>
              <a:ea typeface="黑体" pitchFamily="49" charset="-122"/>
            </a:endParaRPr>
          </a:p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400" kern="0" dirty="0" smtClean="0">
                <a:latin typeface="Arial Unicode MS" pitchFamily="34" charset="-122"/>
                <a:ea typeface="黑体" pitchFamily="49" charset="-122"/>
              </a:rPr>
              <a:t>图模拟及其扩展</a:t>
            </a:r>
            <a:r>
              <a:rPr lang="en-US" altLang="zh-CN" sz="2400" kern="0" dirty="0" smtClean="0">
                <a:latin typeface="Arial Unicode MS" pitchFamily="34" charset="-122"/>
                <a:ea typeface="黑体" pitchFamily="49" charset="-122"/>
              </a:rPr>
              <a:t> </a:t>
            </a:r>
            <a:r>
              <a:rPr lang="en-US" altLang="zh-CN" sz="2400" kern="0" baseline="300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[7,8]</a:t>
            </a:r>
            <a:endParaRPr lang="en-US" altLang="zh-CN" sz="2400" kern="0" dirty="0" smtClean="0">
              <a:latin typeface="Arial Unicode MS" pitchFamily="34" charset="-122"/>
              <a:ea typeface="黑体" pitchFamily="49" charset="-122"/>
            </a:endParaRPr>
          </a:p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400" kern="0" dirty="0" smtClean="0">
                <a:latin typeface="Arial Unicode MS" pitchFamily="34" charset="-122"/>
                <a:ea typeface="黑体" pitchFamily="49" charset="-122"/>
              </a:rPr>
              <a:t>图关键字搜索</a:t>
            </a:r>
            <a:r>
              <a:rPr lang="en-US" altLang="zh-CN" sz="2400" kern="0" baseline="300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[6]</a:t>
            </a:r>
            <a:endParaRPr lang="en-US" altLang="zh-CN" sz="2400" kern="0" dirty="0" smtClean="0">
              <a:latin typeface="Arial Unicode MS" pitchFamily="34" charset="-122"/>
              <a:ea typeface="黑体" pitchFamily="49" charset="-122"/>
            </a:endParaRPr>
          </a:p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400" kern="0" dirty="0" smtClean="0">
                <a:latin typeface="Arial Unicode MS" pitchFamily="34" charset="-122"/>
                <a:ea typeface="黑体" pitchFamily="49" charset="-122"/>
              </a:rPr>
              <a:t>紧邻查询</a:t>
            </a:r>
            <a:r>
              <a:rPr lang="en-US" altLang="zh-CN" sz="2400" kern="0" baseline="3000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</a:rPr>
              <a:t>[10]</a:t>
            </a:r>
          </a:p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kern="0" dirty="0" smtClean="0">
                <a:latin typeface="Arial Unicode MS" pitchFamily="34" charset="-122"/>
                <a:ea typeface="黑体" pitchFamily="49" charset="-122"/>
              </a:rPr>
              <a:t>… </a:t>
            </a:r>
          </a:p>
          <a:p>
            <a:pPr marL="285750" lvl="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2400" kern="0" dirty="0" smtClean="0">
              <a:latin typeface="Arial Unicode MS" pitchFamily="34" charset="-122"/>
              <a:ea typeface="黑体" pitchFamily="49" charset="-122"/>
            </a:endParaRPr>
          </a:p>
          <a:p>
            <a:endParaRPr lang="en-US" altLang="zh-CN" sz="2400" dirty="0" smtClean="0">
              <a:latin typeface="Arial Unicode MS" pitchFamily="34" charset="-122"/>
              <a:ea typeface="黑体" pitchFamily="49" charset="-122"/>
            </a:endParaRPr>
          </a:p>
          <a:p>
            <a:endParaRPr lang="en-US" altLang="zh-CN" sz="2400" dirty="0" smtClean="0">
              <a:latin typeface="Arial Unicode MS" pitchFamily="34" charset="-122"/>
              <a:ea typeface="黑体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  <a:cs typeface="+mn-cs"/>
            </a:endParaRPr>
          </a:p>
        </p:txBody>
      </p:sp>
      <p:sp>
        <p:nvSpPr>
          <p:cNvPr id="12" name="Rectangle 14"/>
          <p:cNvSpPr txBox="1">
            <a:spLocks noChangeArrowheads="1"/>
          </p:cNvSpPr>
          <p:nvPr/>
        </p:nvSpPr>
        <p:spPr bwMode="auto">
          <a:xfrm>
            <a:off x="395536" y="5589240"/>
            <a:ext cx="8496944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/>
            <a:r>
              <a:rPr lang="zh-CN" altLang="en-US" sz="24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图搜索是一个非常“</a:t>
            </a:r>
            <a:r>
              <a:rPr lang="en-US" altLang="zh-CN" sz="24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general</a:t>
            </a:r>
            <a:r>
              <a:rPr lang="zh-CN" altLang="en-US" sz="24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”概念</a:t>
            </a:r>
            <a:r>
              <a:rPr lang="en-US" altLang="zh-CN" sz="24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!</a:t>
            </a:r>
            <a:endParaRPr lang="zh-CN" altLang="en-US" sz="2400" b="1" dirty="0">
              <a:solidFill>
                <a:srgbClr val="FF0000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1311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33813</TotalTime>
  <Words>2821</Words>
  <Application>Microsoft Office PowerPoint</Application>
  <PresentationFormat>全屏显示(4:3)</PresentationFormat>
  <Paragraphs>410</Paragraphs>
  <Slides>43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4" baseType="lpstr">
      <vt:lpstr>默认设计模板</vt:lpstr>
      <vt:lpstr>幻灯片 1</vt:lpstr>
      <vt:lpstr>幻灯片 2</vt:lpstr>
      <vt:lpstr>应用案例</vt:lpstr>
      <vt:lpstr>应用案例</vt:lpstr>
      <vt:lpstr>应用案例</vt:lpstr>
      <vt:lpstr>提纲</vt:lpstr>
      <vt:lpstr>幻灯片 7</vt:lpstr>
      <vt:lpstr>图搜索</vt:lpstr>
      <vt:lpstr>图搜索</vt:lpstr>
      <vt:lpstr>幻灯片 10</vt:lpstr>
      <vt:lpstr>The need for a Social Search Engine</vt:lpstr>
      <vt:lpstr>图搜索 vs. 关系数据库 [12]</vt:lpstr>
      <vt:lpstr>图搜索 vs. 关系数据库 [12]</vt:lpstr>
      <vt:lpstr>图搜索 vs. Web搜索</vt:lpstr>
      <vt:lpstr>学术界关注</vt:lpstr>
      <vt:lpstr>幻灯片 16</vt:lpstr>
      <vt:lpstr>大图数据，如社会网络等</vt:lpstr>
      <vt:lpstr>FAE法则</vt:lpstr>
      <vt:lpstr>友好性(Friendliness)</vt:lpstr>
      <vt:lpstr>如，影响力事件组织者搜索(SIGMOD’2014)</vt:lpstr>
      <vt:lpstr>准确性(Accuracy)</vt:lpstr>
      <vt:lpstr>高效性(Efficiency)</vt:lpstr>
      <vt:lpstr>幻灯片 23</vt:lpstr>
      <vt:lpstr>查询近似技术</vt:lpstr>
      <vt:lpstr>如，强模拟 (TODS 2014[13] &amp; VLDB 2012[14])</vt:lpstr>
      <vt:lpstr>子图同构</vt:lpstr>
      <vt:lpstr>Terrorist Collaboration Network</vt:lpstr>
      <vt:lpstr>强模拟</vt:lpstr>
      <vt:lpstr>幻灯片 29</vt:lpstr>
      <vt:lpstr>数据近似技术</vt:lpstr>
      <vt:lpstr>如，异常检测(ICDM 2013[15]&amp; under review [16])</vt:lpstr>
      <vt:lpstr>如，最短路径/距离(CoRR[17])</vt:lpstr>
      <vt:lpstr>分布式数据处理技术</vt:lpstr>
      <vt:lpstr>如，分布式图模式匹配(TODS 2014&amp;WWW 2012)</vt:lpstr>
      <vt:lpstr>增量计算技术</vt:lpstr>
      <vt:lpstr>增量计算技术</vt:lpstr>
      <vt:lpstr>其它数据技术</vt:lpstr>
      <vt:lpstr>Ring系统：凝聚理论、算法和技术</vt:lpstr>
      <vt:lpstr>小结</vt:lpstr>
      <vt:lpstr>Acknowledgements</vt:lpstr>
      <vt:lpstr>References</vt:lpstr>
      <vt:lpstr>References</vt:lpstr>
      <vt:lpstr>幻灯片 43</vt:lpstr>
    </vt:vector>
  </TitlesOfParts>
  <Company>CUG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Mask</dc:creator>
  <cp:lastModifiedBy>2014CB340304</cp:lastModifiedBy>
  <cp:revision>3804</cp:revision>
  <dcterms:created xsi:type="dcterms:W3CDTF">2010-07-14T15:56:11Z</dcterms:created>
  <dcterms:modified xsi:type="dcterms:W3CDTF">2014-11-29T05:25:31Z</dcterms:modified>
</cp:coreProperties>
</file>