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96" r:id="rId2"/>
    <p:sldId id="582" r:id="rId3"/>
    <p:sldId id="623" r:id="rId4"/>
    <p:sldId id="625" r:id="rId5"/>
    <p:sldId id="624" r:id="rId6"/>
    <p:sldId id="627" r:id="rId7"/>
    <p:sldId id="699" r:id="rId8"/>
    <p:sldId id="681" r:id="rId9"/>
    <p:sldId id="682" r:id="rId10"/>
    <p:sldId id="683" r:id="rId11"/>
    <p:sldId id="684" r:id="rId12"/>
    <p:sldId id="693" r:id="rId13"/>
    <p:sldId id="687" r:id="rId14"/>
    <p:sldId id="678" r:id="rId15"/>
    <p:sldId id="686" r:id="rId16"/>
    <p:sldId id="694" r:id="rId17"/>
    <p:sldId id="679" r:id="rId18"/>
    <p:sldId id="673" r:id="rId19"/>
    <p:sldId id="645" r:id="rId20"/>
    <p:sldId id="610" r:id="rId21"/>
    <p:sldId id="617" r:id="rId22"/>
    <p:sldId id="668" r:id="rId23"/>
    <p:sldId id="611" r:id="rId24"/>
    <p:sldId id="639" r:id="rId25"/>
    <p:sldId id="622" r:id="rId26"/>
    <p:sldId id="612" r:id="rId27"/>
    <p:sldId id="618" r:id="rId28"/>
    <p:sldId id="647" r:id="rId29"/>
    <p:sldId id="619" r:id="rId30"/>
    <p:sldId id="648" r:id="rId31"/>
    <p:sldId id="649" r:id="rId32"/>
    <p:sldId id="650" r:id="rId33"/>
    <p:sldId id="651" r:id="rId34"/>
    <p:sldId id="652" r:id="rId35"/>
    <p:sldId id="653" r:id="rId36"/>
    <p:sldId id="702" r:id="rId37"/>
    <p:sldId id="656" r:id="rId38"/>
    <p:sldId id="689" r:id="rId39"/>
    <p:sldId id="696" r:id="rId40"/>
    <p:sldId id="698" r:id="rId41"/>
    <p:sldId id="691" r:id="rId42"/>
    <p:sldId id="659" r:id="rId43"/>
    <p:sldId id="630" r:id="rId44"/>
    <p:sldId id="660" r:id="rId45"/>
    <p:sldId id="670" r:id="rId46"/>
    <p:sldId id="669" r:id="rId47"/>
    <p:sldId id="636" r:id="rId48"/>
    <p:sldId id="637" r:id="rId49"/>
    <p:sldId id="629" r:id="rId50"/>
    <p:sldId id="616" r:id="rId51"/>
    <p:sldId id="640" r:id="rId52"/>
    <p:sldId id="701" r:id="rId53"/>
    <p:sldId id="641" r:id="rId54"/>
    <p:sldId id="664" r:id="rId55"/>
    <p:sldId id="663" r:id="rId56"/>
    <p:sldId id="662" r:id="rId57"/>
    <p:sldId id="661" r:id="rId58"/>
    <p:sldId id="666" r:id="rId59"/>
    <p:sldId id="671" r:id="rId60"/>
    <p:sldId id="665" r:id="rId61"/>
    <p:sldId id="703" r:id="rId6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CC"/>
    <a:srgbClr val="000099"/>
    <a:srgbClr val="FF0000"/>
    <a:srgbClr val="FFFF66"/>
    <a:srgbClr val="EAEAEA"/>
    <a:srgbClr val="3366CC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87570" autoAdjust="0"/>
  </p:normalViewPr>
  <p:slideViewPr>
    <p:cSldViewPr>
      <p:cViewPr>
        <p:scale>
          <a:sx n="75" d="100"/>
          <a:sy n="75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7.3819621582498648E-2"/>
          <c:y val="0.16629513237586016"/>
          <c:w val="0.89103127249312952"/>
          <c:h val="0.624998444649756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SIGMOD + VLDB + ICDE</c:v>
                </c:pt>
              </c:strCache>
            </c:strRef>
          </c:tx>
          <c:spPr>
            <a:solidFill>
              <a:srgbClr val="0066CC"/>
            </a:solidFill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25</c:v>
                </c:pt>
                <c:pt idx="9">
                  <c:v>17</c:v>
                </c:pt>
                <c:pt idx="10">
                  <c:v>27</c:v>
                </c:pt>
                <c:pt idx="11">
                  <c:v>32</c:v>
                </c:pt>
                <c:pt idx="12">
                  <c:v>34</c:v>
                </c:pt>
              </c:numCache>
            </c:numRef>
          </c:val>
        </c:ser>
        <c:axId val="91342720"/>
        <c:axId val="91344256"/>
      </c:barChart>
      <c:catAx>
        <c:axId val="91342720"/>
        <c:scaling>
          <c:orientation val="minMax"/>
        </c:scaling>
        <c:axPos val="b"/>
        <c:numFmt formatCode="@" sourceLinked="0"/>
        <c:tickLblPos val="nextTo"/>
        <c:txPr>
          <a:bodyPr/>
          <a:lstStyle/>
          <a:p>
            <a:pPr>
              <a:defRPr sz="1000" b="1" baseline="0"/>
            </a:pPr>
            <a:endParaRPr lang="zh-CN"/>
          </a:p>
        </c:txPr>
        <c:crossAx val="91344256"/>
        <c:crosses val="autoZero"/>
        <c:auto val="1"/>
        <c:lblAlgn val="ctr"/>
        <c:lblOffset val="100"/>
      </c:catAx>
      <c:valAx>
        <c:axId val="91344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91342720"/>
        <c:crosses val="autoZero"/>
        <c:crossBetween val="between"/>
      </c:valAx>
      <c:spPr>
        <a:noFill/>
        <a:effectLst>
          <a:outerShdw blurRad="50800" dist="50800" dir="5400000" algn="ctr" rotWithShape="0">
            <a:srgbClr val="000099"/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zh-CN"/>
          </a:p>
        </c:txPr>
      </c:legendEntry>
      <c:layout>
        <c:manualLayout>
          <c:xMode val="edge"/>
          <c:yMode val="edge"/>
          <c:x val="0.28224714797771011"/>
          <c:y val="3.9933864186030635E-2"/>
          <c:w val="0.42575016909815688"/>
          <c:h val="8.2922333458009548E-2"/>
        </c:manualLayout>
      </c:layout>
      <c:txPr>
        <a:bodyPr/>
        <a:lstStyle/>
        <a:p>
          <a:pPr>
            <a:defRPr b="1"/>
          </a:pPr>
          <a:endParaRPr lang="zh-CN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30223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7214882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8824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8824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8824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《</a:t>
            </a:r>
            <a:r>
              <a:rPr lang="zh-CN" altLang="en-US" sz="1200" u="sng" dirty="0" smtClean="0">
                <a:solidFill>
                  <a:srgbClr val="000099"/>
                </a:solidFill>
              </a:rPr>
              <a:t>福布斯</a:t>
            </a:r>
            <a:r>
              <a:rPr lang="en-US" altLang="zh-CN" sz="1200" dirty="0" smtClean="0"/>
              <a:t>》</a:t>
            </a:r>
            <a:r>
              <a:rPr lang="zh-CN" altLang="en-US" sz="1200" dirty="0" smtClean="0"/>
              <a:t>日前评选出十位最年轻的亿万富翁，</a:t>
            </a:r>
            <a:r>
              <a:rPr lang="en-US" altLang="zh-CN" sz="1200" dirty="0" smtClean="0"/>
              <a:t>26</a:t>
            </a:r>
            <a:r>
              <a:rPr lang="zh-CN" altLang="en-US" sz="1200" dirty="0" smtClean="0"/>
              <a:t>岁的马克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扎克伯格以</a:t>
            </a:r>
            <a:r>
              <a:rPr lang="en-US" altLang="zh-CN" sz="1200" dirty="0" smtClean="0"/>
              <a:t>69</a:t>
            </a:r>
            <a:r>
              <a:rPr lang="zh-CN" altLang="en-US" sz="1200" dirty="0" smtClean="0"/>
              <a:t>亿美元的身价排在首位，他也因此成为世界上最年轻的亿万富翁。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78074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Mark, a driver in the U.S. who wants to go from Irvine to Riverside in California 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Then the task is to choose the correct route, and whether the route is convenient depends on the requirements and constraints of Mark.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1236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1200" b="1" dirty="0" smtClean="0"/>
              <a:t>Yelp</a:t>
            </a:r>
            <a:r>
              <a:rPr lang="zh-CN" altLang="en-US" sz="1200" dirty="0" smtClean="0"/>
              <a:t>躺着中枪，股价大跌</a:t>
            </a:r>
            <a:r>
              <a:rPr lang="en-US" altLang="zh-CN" sz="1200" dirty="0" smtClean="0"/>
              <a:t>7%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person.name index to find the row in person table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."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person row returned by the index, get the identifier for that row.[O(1)]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friend.person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a index to find all the rows in friend with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from previous. [O(log2x) : x&lt;&lt;m]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each of the k rows returned, get the person b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for those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rows.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5. For each k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,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person.identifier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index for the row with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[O(k 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6. Given the k person rows, get the name value for those rows. [O(k)]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vertex.name index to find all the vertices in G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vertex returned, get the k friend edges emanating from this vertex. [O(k + x)]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Given the k friend edges retrieved, get the k vertices on the heads of those edges.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these k vertices, get the k name properties of these vertices. [O(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ky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AACFD-2105-497E-AB4A-0CFD2A4F33AC}" type="datetime1">
              <a:rPr lang="zh-CN" altLang="en-US"/>
              <a:pPr>
                <a:defRPr/>
              </a:pPr>
              <a:t>2014/4/11</a:t>
            </a:fld>
            <a:endParaRPr lang="zh-CN" altLang="en-US"/>
          </a:p>
        </p:txBody>
      </p:sp>
      <p:pic>
        <p:nvPicPr>
          <p:cNvPr id="8" name="图片 7" descr="Logo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732170" y="35551"/>
            <a:ext cx="376334" cy="297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w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wmf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engineland.com/interview-andrew-goodman-and-matt-van-wagner-on-keywords-and-search-in-2013-13983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ashuai@buaa.edu.cn" TargetMode="External"/><Relationship Id="rId2" Type="http://schemas.openxmlformats.org/officeDocument/2006/relationships/hyperlink" Target="http://mashuai.buaa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379367"/>
            <a:ext cx="835292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800" b="1" dirty="0" err="1" smtClean="0">
                <a:solidFill>
                  <a:srgbClr val="000099"/>
                </a:solidFill>
                <a:latin typeface="+mn-lt"/>
                <a:ea typeface="+mn-ea"/>
              </a:rPr>
              <a:t>Shuai</a:t>
            </a:r>
            <a:r>
              <a:rPr lang="en-US" altLang="zh-CN" sz="2800" b="1" dirty="0" smtClean="0">
                <a:solidFill>
                  <a:srgbClr val="000099"/>
                </a:solidFill>
                <a:latin typeface="+mn-lt"/>
                <a:ea typeface="+mn-ea"/>
              </a:rPr>
              <a:t> Ma</a:t>
            </a: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214313"/>
            <a:ext cx="89644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n-US" altLang="zh-CN" sz="3600" b="1" dirty="0" smtClean="0">
                <a:solidFill>
                  <a:srgbClr val="000099"/>
                </a:solidFill>
                <a:latin typeface="+mj-lt"/>
                <a:ea typeface="黑体" pitchFamily="2" charset="-122"/>
              </a:rPr>
              <a:t>Graph Search &amp; </a:t>
            </a:r>
            <a:r>
              <a:rPr lang="en-US" altLang="zh-CN" sz="3600" b="1" dirty="0" smtClean="0">
                <a:solidFill>
                  <a:srgbClr val="000099"/>
                </a:solidFill>
                <a:ea typeface="黑体" pitchFamily="2" charset="-122"/>
              </a:rPr>
              <a:t>Social Networks</a:t>
            </a:r>
            <a:endParaRPr lang="zh-CN" altLang="en-US" sz="3600" b="1" dirty="0">
              <a:solidFill>
                <a:srgbClr val="000099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229200"/>
            <a:ext cx="442709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908720"/>
            <a:ext cx="83884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Different</a:t>
            </a:r>
            <a:r>
              <a:rPr lang="en-US" altLang="zh-CN" sz="2400" dirty="0" smtClean="0">
                <a:solidFill>
                  <a:srgbClr val="FF0000"/>
                </a:solidFill>
              </a:rPr>
              <a:t> semantics</a:t>
            </a:r>
            <a:r>
              <a:rPr lang="en-US" altLang="zh-CN" sz="2400" dirty="0" smtClean="0">
                <a:solidFill>
                  <a:srgbClr val="0066CC"/>
                </a:solidFill>
              </a:rPr>
              <a:t> of 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>
                <a:solidFill>
                  <a:srgbClr val="0066CC"/>
                </a:solidFill>
              </a:rPr>
              <a:t>” implies</a:t>
            </a:r>
            <a:r>
              <a:rPr lang="en-US" altLang="zh-CN" sz="2400" dirty="0" smtClean="0">
                <a:solidFill>
                  <a:srgbClr val="FF0000"/>
                </a:solidFill>
              </a:rPr>
              <a:t> different “types” of graph search</a:t>
            </a:r>
            <a:r>
              <a:rPr lang="en-US" altLang="zh-CN" sz="2400" dirty="0" smtClean="0">
                <a:solidFill>
                  <a:srgbClr val="0066CC"/>
                </a:solidFill>
              </a:rPr>
              <a:t>, including, but not limited to, the following: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10" name="内容占位符 4"/>
          <p:cNvSpPr txBox="1">
            <a:spLocks/>
          </p:cNvSpPr>
          <p:nvPr/>
        </p:nvSpPr>
        <p:spPr bwMode="auto">
          <a:xfrm rot="10800000" flipV="1">
            <a:off x="467544" y="1916827"/>
            <a:ext cx="8352928" cy="324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Shortest paths/distances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[4]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err="1" smtClean="0">
                <a:latin typeface="Arial Unicode MS" pitchFamily="34" charset="-122"/>
              </a:rPr>
              <a:t>Subgraph</a:t>
            </a:r>
            <a:r>
              <a:rPr lang="en-US" altLang="zh-CN" sz="2400" kern="0" dirty="0" smtClean="0">
                <a:latin typeface="Arial Unicode MS" pitchFamily="34" charset="-122"/>
              </a:rPr>
              <a:t> isomorphism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[12]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homomorphism and its extensions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[10]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simulation and its extensions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[8,9]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Graph keyword search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[7]</a:t>
            </a:r>
            <a:endParaRPr lang="en-US" altLang="zh-CN" sz="2400" kern="0" dirty="0" smtClean="0">
              <a:latin typeface="Arial Unicode MS" pitchFamily="34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Neighborhood queries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[11]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</a:rPr>
              <a:t>… 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kern="0" dirty="0" smtClean="0">
              <a:latin typeface="Arial Unicode MS" pitchFamily="34" charset="-122"/>
            </a:endParaRP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95536" y="5589240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very general concept!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Graph Search, Why Bother?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the New Media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4175249"/>
            <a:ext cx="5292080" cy="20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Arial Unicode MS" pitchFamily="34" charset="-122"/>
              </a:rPr>
              <a:t>Social networks are 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graphs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The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nodes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are the people and groups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kern="0" dirty="0" smtClean="0">
                <a:latin typeface="Arial Unicode MS" pitchFamily="34" charset="-122"/>
              </a:rPr>
              <a:t>T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links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</a:rPr>
              <a:t>/edges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show relationships or flows between the nodes.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</p:txBody>
      </p:sp>
      <p:pic>
        <p:nvPicPr>
          <p:cNvPr id="6" name="Picture 4" descr="Social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3908305" cy="2378968"/>
          </a:xfrm>
          <a:prstGeom prst="rect">
            <a:avLst/>
          </a:prstGeom>
          <a:noFill/>
        </p:spPr>
      </p:pic>
      <p:pic>
        <p:nvPicPr>
          <p:cNvPr id="7" name="图片 6" descr="Social Ne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2304256" cy="2304256"/>
          </a:xfrm>
          <a:prstGeom prst="rect">
            <a:avLst/>
          </a:prstGeom>
        </p:spPr>
      </p:pic>
      <p:pic>
        <p:nvPicPr>
          <p:cNvPr id="8" name="图片 7" descr="social-network-ic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124744"/>
            <a:ext cx="3238128" cy="257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the New Media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9" name="Picture 2" descr="事故现场航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254634" cy="3240360"/>
          </a:xfrm>
          <a:prstGeom prst="rect">
            <a:avLst/>
          </a:prstGeom>
          <a:noFill/>
        </p:spPr>
      </p:pic>
      <p:pic>
        <p:nvPicPr>
          <p:cNvPr id="10" name="Picture 2" descr="http://s14.sinaimg.cn/middle/4caedc7agb8e6b8b13f0d&amp;6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96345" cy="232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323528" y="5589240"/>
            <a:ext cx="8496944" cy="864096"/>
          </a:xfrm>
          <a:prstGeom prst="rect">
            <a:avLst/>
          </a:prstGeom>
          <a:blipFill dpi="0" rotWithShape="1">
            <a:blip r:embed="rId5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networks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are becoming an important way to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get information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in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everyday life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6" name="Picture 2" descr="http://img.jrjimg.cn/2011/03/201103180644385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296102" cy="1500121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427984" y="4869160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金庸“被逝世”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ea typeface="+mn-ea"/>
              </a:rPr>
              <a:t>The need for a Social Search Engine</a:t>
            </a:r>
            <a:endParaRPr lang="en-US" altLang="zh-CN" sz="3600" b="1" dirty="0">
              <a:solidFill>
                <a:srgbClr val="C00000"/>
              </a:solidFill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000" y="2780928"/>
            <a:ext cx="9001000" cy="1584176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000099"/>
                </a:solidFill>
              </a:rPr>
              <a:t>File systems </a:t>
            </a:r>
            <a:r>
              <a:rPr lang="en-US" altLang="zh-CN" sz="2000" dirty="0" smtClean="0"/>
              <a:t>- </a:t>
            </a:r>
            <a:r>
              <a:rPr lang="en-US" altLang="zh-CN" sz="2000" dirty="0" smtClean="0">
                <a:solidFill>
                  <a:srgbClr val="C00000"/>
                </a:solidFill>
              </a:rPr>
              <a:t>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very simple search functionalities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Databases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mid 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SQL language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World Wide Web 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1990’s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keyword</a:t>
            </a:r>
            <a:r>
              <a:rPr lang="en-US" altLang="zh-CN" sz="2000" dirty="0" smtClean="0"/>
              <a:t> search engines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Social networks - </a:t>
            </a:r>
            <a:r>
              <a:rPr lang="en-US" altLang="zh-CN" sz="2000" dirty="0" smtClean="0">
                <a:solidFill>
                  <a:srgbClr val="C00000"/>
                </a:solidFill>
              </a:rPr>
              <a:t>late 1990’s</a:t>
            </a:r>
            <a:r>
              <a:rPr lang="en-US" altLang="zh-CN" sz="2000" dirty="0" smtClean="0">
                <a:solidFill>
                  <a:srgbClr val="3366CC"/>
                </a:solidFill>
              </a:rPr>
              <a:t>:         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grpSp>
        <p:nvGrpSpPr>
          <p:cNvPr id="3" name="组合 46"/>
          <p:cNvGrpSpPr/>
          <p:nvPr/>
        </p:nvGrpSpPr>
        <p:grpSpPr>
          <a:xfrm>
            <a:off x="174079" y="1003529"/>
            <a:ext cx="8100962" cy="1777399"/>
            <a:chOff x="71438" y="4315897"/>
            <a:chExt cx="8100962" cy="1777399"/>
          </a:xfrm>
        </p:grpSpPr>
        <p:sp>
          <p:nvSpPr>
            <p:cNvPr id="51" name="Text Box 14"/>
            <p:cNvSpPr txBox="1">
              <a:spLocks noChangeArrowheads="1"/>
            </p:cNvSpPr>
            <p:nvPr/>
          </p:nvSpPr>
          <p:spPr>
            <a:xfrm>
              <a:off x="71438" y="5754742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</a:rPr>
                <a:t>File systems</a:t>
              </a:r>
              <a:endParaRPr lang="zh-CN" altLang="en-US" sz="1600" b="1" dirty="0">
                <a:latin typeface="+mn-lt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691680" y="5755158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j-lt"/>
                  <a:ea typeface="+mn-ea"/>
                </a:rPr>
                <a:t>Databases</a:t>
              </a:r>
              <a:endParaRPr lang="zh-CN" altLang="en-US" sz="1600" b="1" dirty="0">
                <a:latin typeface="+mj-lt"/>
                <a:ea typeface="+mn-ea"/>
              </a:endParaRP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143375" y="5733256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  <a:ea typeface="+mn-ea"/>
                </a:rPr>
                <a:t>World Wide Web</a:t>
              </a:r>
              <a:endParaRPr lang="zh-CN" altLang="en-US" sz="1600" b="1" dirty="0">
                <a:latin typeface="+mn-lt"/>
                <a:ea typeface="+mn-ea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55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图片 56" descr="logo_sql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图片 57" descr="Keyword-Search1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251520" y="6145907"/>
            <a:ext cx="8496944" cy="451445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new paradigm for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computing!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787045" y="2442374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1600" b="1" dirty="0" smtClean="0">
                <a:latin typeface="+mn-lt"/>
                <a:ea typeface="+mn-ea"/>
              </a:rPr>
              <a:t>Social Networks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50" name="图片 49" descr="socialgraphPlatefor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841" y="836712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ct\Local Settings\Temporary Internet Files\Content.IE5\D73KB41Z\MC9003562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861048"/>
            <a:ext cx="457793" cy="576064"/>
          </a:xfrm>
          <a:prstGeom prst="rect">
            <a:avLst/>
          </a:prstGeom>
          <a:noFill/>
        </p:spPr>
      </p:pic>
      <p:sp>
        <p:nvSpPr>
          <p:cNvPr id="23" name="Rectangle 14"/>
          <p:cNvSpPr txBox="1">
            <a:spLocks noChangeArrowheads="1"/>
          </p:cNvSpPr>
          <p:nvPr/>
        </p:nvSpPr>
        <p:spPr bwMode="auto">
          <a:xfrm>
            <a:off x="179512" y="4365104"/>
            <a:ext cx="8784976" cy="576064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 err="1" smtClean="0">
                <a:ea typeface="黑体" pitchFamily="49" charset="-122"/>
                <a:sym typeface="Wingdings" pitchFamily="2" charset="2"/>
              </a:rPr>
              <a:t>Facebook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launched “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” on 16</a:t>
            </a:r>
            <a:r>
              <a:rPr lang="en-US" altLang="zh-CN" sz="2400" baseline="30000" dirty="0" smtClean="0">
                <a:ea typeface="黑体" pitchFamily="49" charset="-122"/>
                <a:sym typeface="Wingdings" pitchFamily="2" charset="2"/>
              </a:rPr>
              <a:t>th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January, 2013</a:t>
            </a:r>
            <a:endParaRPr lang="zh-CN" altLang="en-US" sz="2400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179512" y="5013176"/>
            <a:ext cx="8784976" cy="792088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</a:rPr>
              <a:t>Assault</a:t>
            </a:r>
            <a:r>
              <a:rPr lang="en-US" altLang="zh-CN" sz="2000" dirty="0" smtClean="0"/>
              <a:t> on </a:t>
            </a:r>
            <a:r>
              <a:rPr lang="en-US" altLang="zh-CN" sz="2000" dirty="0" smtClean="0">
                <a:solidFill>
                  <a:srgbClr val="000099"/>
                </a:solidFill>
              </a:rPr>
              <a:t>Google</a:t>
            </a:r>
            <a:r>
              <a:rPr lang="en-US" altLang="zh-CN" sz="2000" dirty="0" smtClean="0"/>
              <a:t>, </a:t>
            </a:r>
            <a:r>
              <a:rPr lang="en-US" altLang="zh-CN" sz="2000" dirty="0" smtClean="0">
                <a:solidFill>
                  <a:srgbClr val="000099"/>
                </a:solidFill>
              </a:rPr>
              <a:t>Yelp</a:t>
            </a:r>
            <a:r>
              <a:rPr lang="en-US" altLang="zh-CN" sz="2000" dirty="0" smtClean="0"/>
              <a:t>, and </a:t>
            </a:r>
            <a:r>
              <a:rPr lang="en-US" altLang="zh-CN" sz="2000" dirty="0" smtClean="0">
                <a:solidFill>
                  <a:srgbClr val="000099"/>
                </a:solidFill>
              </a:rPr>
              <a:t>LinkedIn</a:t>
            </a:r>
            <a:r>
              <a:rPr lang="en-US" altLang="zh-CN" sz="2000" dirty="0" smtClean="0"/>
              <a:t> with new graph search;</a:t>
            </a:r>
          </a:p>
          <a:p>
            <a:pPr eaLnBrk="1" hangingPunct="1"/>
            <a:r>
              <a:rPr lang="en-US" altLang="zh-CN" sz="2000" b="1" dirty="0" smtClean="0"/>
              <a:t>Yelp</a:t>
            </a:r>
            <a:r>
              <a:rPr lang="en-US" altLang="zh-CN" sz="2000" dirty="0" smtClean="0"/>
              <a:t> was down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7%</a:t>
            </a:r>
            <a:endParaRPr lang="zh-CN" altLang="en-US" sz="2000" b="1" dirty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 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[13]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60585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84168" y="18448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43999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The person.name index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identifier of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n)]</a:t>
            </a:r>
          </a:p>
          <a:p>
            <a:pPr marL="342900" indent="-342900"/>
            <a:endParaRPr lang="en-US" altLang="zh-CN" dirty="0" smtClean="0">
              <a:solidFill>
                <a:srgbClr val="0066CC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friend.person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index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identifiers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               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x) : x&lt;&lt;m]</a:t>
            </a: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3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k friend identifiers  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log2n)]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 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[13]</a:t>
            </a:r>
            <a:endParaRPr lang="zh-CN" altLang="en-US" sz="3600" baseline="30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2040"/>
            <a:ext cx="4824536" cy="29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473791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vertex.name index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with the name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[O(log2n)]</a:t>
            </a:r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returned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-&gt;   the 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+ x)]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652120" y="1916832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Search vs. Web Search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7944" y="1196752"/>
            <a:ext cx="4896544" cy="208823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Phrases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short sentences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key words</a:t>
            </a:r>
            <a:r>
              <a:rPr lang="en-US" altLang="zh-CN" sz="2400" dirty="0" smtClean="0"/>
              <a:t> only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(Simple Web) pages vs. </a:t>
            </a:r>
            <a:r>
              <a:rPr lang="en-US" altLang="zh-CN" sz="2400" dirty="0" smtClean="0">
                <a:solidFill>
                  <a:srgbClr val="FF0000"/>
                </a:solidFill>
              </a:rPr>
              <a:t>Entities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Lifeless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Full of life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History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Future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 descr="Google-Search-Vs-Graph-Search-Infographic-infographicsm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51251"/>
            <a:ext cx="3995936" cy="5962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11960" y="5025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International Conference on Application of Natural Language to Information Systems (NLDB)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started from 1995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60" y="3391832"/>
            <a:ext cx="471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it’s interesting, and </a:t>
            </a:r>
            <a:r>
              <a:rPr lang="en-US" altLang="zh-CN" dirty="0" smtClean="0">
                <a:solidFill>
                  <a:srgbClr val="FF0000"/>
                </a:solidFill>
              </a:rPr>
              <a:t>over the last 10 years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people have been trained </a:t>
            </a:r>
            <a:r>
              <a:rPr lang="en-US" altLang="zh-CN" dirty="0" smtClean="0"/>
              <a:t>on how to use search engines more effectively.</a:t>
            </a:r>
          </a:p>
          <a:p>
            <a:r>
              <a:rPr lang="en-US" altLang="zh-CN" b="1" dirty="0" smtClean="0">
                <a:hlinkClick r:id="rId3"/>
              </a:rPr>
              <a:t>Keywords &amp; Search In 2013: Interview With A. Goodman &amp; M. Wagner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Interesting Coincidence!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6021288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DB people started working on graphs at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around the same time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graphicFrame>
        <p:nvGraphicFramePr>
          <p:cNvPr id="6" name="内容占位符 4"/>
          <p:cNvGraphicFramePr/>
          <p:nvPr/>
        </p:nvGraphicFramePr>
        <p:xfrm>
          <a:off x="1187624" y="980728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云形标注 7"/>
          <p:cNvSpPr/>
          <p:nvPr/>
        </p:nvSpPr>
        <p:spPr>
          <a:xfrm>
            <a:off x="35496" y="4725144"/>
            <a:ext cx="3240360" cy="1296144"/>
          </a:xfrm>
          <a:prstGeom prst="cloudCallout">
            <a:avLst>
              <a:gd name="adj1" fmla="val 2447"/>
              <a:gd name="adj2" fmla="val -10715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Social computing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Web 2.0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59645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Three Types of Graph Search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 rot="10800000" flipV="1">
            <a:off x="2051720" y="3284984"/>
            <a:ext cx="4896544" cy="1512168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0099"/>
                </a:solidFill>
              </a:rPr>
              <a:t>Cohesive </a:t>
            </a:r>
            <a:r>
              <a:rPr lang="en-US" altLang="zh-CN" sz="2800" dirty="0" err="1">
                <a:solidFill>
                  <a:srgbClr val="000099"/>
                </a:solidFill>
              </a:rPr>
              <a:t>subgraphs</a:t>
            </a:r>
            <a:endParaRPr lang="en-US" altLang="zh-CN" sz="2800" dirty="0">
              <a:solidFill>
                <a:srgbClr val="000099"/>
              </a:solidFill>
            </a:endParaRPr>
          </a:p>
          <a:p>
            <a:r>
              <a:rPr lang="en-US" altLang="zh-CN" sz="2800" dirty="0">
                <a:solidFill>
                  <a:srgbClr val="000099"/>
                </a:solidFill>
              </a:rPr>
              <a:t>Keyword search on graphs</a:t>
            </a:r>
          </a:p>
          <a:p>
            <a:r>
              <a:rPr lang="en-US" altLang="zh-CN" sz="2800" dirty="0">
                <a:solidFill>
                  <a:srgbClr val="000099"/>
                </a:solidFill>
              </a:rPr>
              <a:t>Graph pattern matching</a:t>
            </a:r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131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7BB9F-3FB6-454C-A8E5-39E5BA12A921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3409603"/>
            <a:ext cx="8496944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Graphs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everywhere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, and quite a few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huge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graphs!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24" name="图片 23" descr="googleweb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2022" y="476672"/>
            <a:ext cx="2554053" cy="2592287"/>
          </a:xfrm>
          <a:prstGeom prst="rect">
            <a:avLst/>
          </a:prstGeom>
        </p:spPr>
      </p:pic>
      <p:pic>
        <p:nvPicPr>
          <p:cNvPr id="25" name="图片 8" descr="unitedfaceboo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8841" y="476672"/>
            <a:ext cx="253564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soil-food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096" y="464906"/>
            <a:ext cx="3400792" cy="2604054"/>
          </a:xfrm>
          <a:prstGeom prst="rect">
            <a:avLst/>
          </a:prstGeom>
        </p:spPr>
      </p:pic>
      <p:pic>
        <p:nvPicPr>
          <p:cNvPr id="2052" name="Picture 4" descr="C:\Users\LiJia\Desktop\200631155948523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598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for68.com/upload/news/2008/3/18/liangf1092008318105437367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997924" cy="2277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ic13.nipic.com/20110317/6886660_162554515001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664296" cy="2295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52040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Cohesive subgroups </a:t>
            </a:r>
            <a:r>
              <a:rPr lang="en-US" altLang="zh-CN" sz="2400" dirty="0" smtClean="0"/>
              <a:t>are subsets of actors among whom there are relatively strong, direct, intense, frequent or positive ties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[14]</a:t>
            </a:r>
            <a:r>
              <a:rPr lang="en-US" altLang="zh-CN" sz="2400" dirty="0" smtClean="0"/>
              <a:t>. 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Different cohesive subgroups </a:t>
            </a:r>
            <a:r>
              <a:rPr lang="en-US" altLang="zh-CN" sz="2000" dirty="0" smtClean="0"/>
              <a:t>are formed according to </a:t>
            </a:r>
            <a:r>
              <a:rPr lang="en-US" altLang="zh-CN" sz="2000" dirty="0" smtClean="0">
                <a:solidFill>
                  <a:srgbClr val="0066CC"/>
                </a:solidFill>
              </a:rPr>
              <a:t>different cohesive relations,</a:t>
            </a:r>
            <a:r>
              <a:rPr lang="en-US" altLang="zh-CN" sz="2000" dirty="0" smtClean="0"/>
              <a:t> which are further specified by application needs.</a:t>
            </a:r>
          </a:p>
          <a:p>
            <a:pPr lvl="1"/>
            <a:endParaRPr lang="en-US" altLang="zh-CN" sz="2000" dirty="0" smtClean="0"/>
          </a:p>
          <a:p>
            <a:r>
              <a:rPr lang="en-US" altLang="zh-CN" sz="2400" dirty="0" smtClean="0"/>
              <a:t>Social networks can be represented as graphs, such that we formalize </a:t>
            </a:r>
            <a:r>
              <a:rPr lang="en-US" altLang="zh-CN" sz="2400" dirty="0" smtClean="0">
                <a:solidFill>
                  <a:schemeClr val="accent2"/>
                </a:solidFill>
              </a:rPr>
              <a:t>cohesive </a:t>
            </a:r>
            <a:r>
              <a:rPr lang="en-US" altLang="zh-CN" sz="2400" dirty="0">
                <a:solidFill>
                  <a:schemeClr val="accent2"/>
                </a:solidFill>
              </a:rPr>
              <a:t>subgroups </a:t>
            </a:r>
            <a:r>
              <a:rPr lang="en-US" altLang="zh-CN" sz="2400" dirty="0" smtClean="0"/>
              <a:t>as</a:t>
            </a:r>
            <a:r>
              <a:rPr lang="en-US" altLang="zh-CN" sz="2400" dirty="0" smtClean="0">
                <a:solidFill>
                  <a:schemeClr val="accent2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cohesive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subgraphs</a:t>
            </a:r>
            <a:r>
              <a:rPr lang="en-US" altLang="zh-CN" sz="2400" dirty="0" smtClean="0"/>
              <a:t>.   </a:t>
            </a:r>
          </a:p>
          <a:p>
            <a:pPr lvl="1"/>
            <a:r>
              <a:rPr lang="en-US" altLang="zh-CN" sz="2000" dirty="0" smtClean="0"/>
              <a:t>Correspondingly, the problem of finding </a:t>
            </a:r>
            <a:r>
              <a:rPr lang="en-US" altLang="zh-CN" sz="2000" dirty="0"/>
              <a:t>cohesive </a:t>
            </a:r>
            <a:r>
              <a:rPr lang="en-US" altLang="zh-CN" sz="2000" dirty="0" err="1"/>
              <a:t>subgraphs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graphs are </a:t>
            </a:r>
            <a:r>
              <a:rPr lang="en-US" altLang="zh-CN" sz="2000" dirty="0" smtClean="0"/>
              <a:t>referred </a:t>
            </a:r>
            <a:r>
              <a:rPr lang="en-US" altLang="zh-CN" sz="2000" dirty="0"/>
              <a:t>to as </a:t>
            </a:r>
            <a:r>
              <a:rPr lang="en-US" altLang="zh-CN" sz="2000" dirty="0">
                <a:solidFill>
                  <a:srgbClr val="FF0000"/>
                </a:solidFill>
              </a:rPr>
              <a:t>Cohesive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subgraph</a:t>
            </a:r>
            <a:r>
              <a:rPr lang="en-US" altLang="zh-CN" sz="2000" dirty="0" smtClean="0">
                <a:solidFill>
                  <a:srgbClr val="FF0000"/>
                </a:solidFill>
              </a:rPr>
              <a:t> search</a:t>
            </a:r>
            <a:r>
              <a:rPr lang="en-US" altLang="zh-CN" sz="2000" dirty="0" smtClean="0"/>
              <a:t>.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545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0" y="1484784"/>
            <a:ext cx="4616782" cy="41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377547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59068"/>
            <a:ext cx="8712968" cy="453708"/>
          </a:xfrm>
        </p:spPr>
        <p:txBody>
          <a:bodyPr/>
          <a:lstStyle/>
          <a:p>
            <a:r>
              <a:rPr lang="en-US" altLang="zh-CN" sz="2400" dirty="0" smtClean="0"/>
              <a:t>Various cohesive </a:t>
            </a:r>
            <a:r>
              <a:rPr lang="en-US" altLang="zh-CN" sz="2400" dirty="0" err="1" smtClean="0"/>
              <a:t>subgraphs</a:t>
            </a:r>
            <a:r>
              <a:rPr lang="en-US" altLang="zh-CN" sz="2400" dirty="0" smtClean="0"/>
              <a:t> (clique, n-clan, k-</a:t>
            </a:r>
            <a:r>
              <a:rPr lang="en-US" altLang="zh-CN" sz="2400" dirty="0" err="1" smtClean="0"/>
              <a:t>plex</a:t>
            </a:r>
            <a:r>
              <a:rPr lang="en-US" altLang="zh-CN" sz="2400" dirty="0" smtClean="0"/>
              <a:t>, k-core)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145050"/>
            <a:ext cx="39604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3366CC"/>
                </a:solidFill>
                <a:latin typeface="Arial Unicode MS" pitchFamily="34" charset="-122"/>
              </a:rPr>
              <a:t>Maximal clique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: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itchFamily="34" charset="-122"/>
              </a:rPr>
              <a:t>a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itchFamily="34" charset="-122"/>
              </a:rPr>
              <a:t>maximal clique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itchFamily="34" charset="-122"/>
              </a:rPr>
              <a:t>is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itchFamily="34" charset="-122"/>
              </a:rPr>
              <a:t>a maximal complete </a:t>
            </a:r>
            <a:r>
              <a:rPr lang="en-US" altLang="zh-CN" sz="2000" kern="0" dirty="0" err="1">
                <a:solidFill>
                  <a:schemeClr val="tx1"/>
                </a:solidFill>
                <a:latin typeface="Arial Unicode MS" pitchFamily="34" charset="-122"/>
              </a:rPr>
              <a:t>sub</a:t>
            </a:r>
            <a:r>
              <a:rPr lang="en-US" altLang="zh-CN" sz="2000" dirty="0" err="1">
                <a:solidFill>
                  <a:schemeClr val="tx1"/>
                </a:solidFill>
              </a:rPr>
              <a:t>graph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en-US" altLang="zh-CN" sz="2000" dirty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72" y="5684239"/>
            <a:ext cx="384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+mn-ea"/>
              </a:rPr>
              <a:t>“Padgett's Florentine Families”</a:t>
            </a:r>
          </a:p>
        </p:txBody>
      </p:sp>
      <p:sp>
        <p:nvSpPr>
          <p:cNvPr id="72" name="内容占位符 4"/>
          <p:cNvSpPr txBox="1">
            <a:spLocks/>
          </p:cNvSpPr>
          <p:nvPr/>
        </p:nvSpPr>
        <p:spPr bwMode="auto">
          <a:xfrm rot="10800000" flipV="1">
            <a:off x="4715000" y="3212975"/>
            <a:ext cx="4249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Main issues</a:t>
            </a:r>
            <a:r>
              <a:rPr lang="en-US" altLang="zh-CN" sz="2400" kern="0" dirty="0" smtClean="0">
                <a:latin typeface="Arial Unicode MS" pitchFamily="34" charset="-122"/>
              </a:rPr>
              <a:t>: </a:t>
            </a:r>
            <a:endParaRPr lang="en-US" altLang="zh-CN" sz="2400" kern="0" dirty="0" smtClean="0">
              <a:solidFill>
                <a:srgbClr val="0066CC"/>
              </a:solidFill>
              <a:latin typeface="Arial Unicode MS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Cliques can 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overlap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Too many or too few 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cliques emerge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The problem is 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NP-complete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801042" y="1736812"/>
            <a:ext cx="2186782" cy="2052228"/>
            <a:chOff x="801042" y="1736812"/>
            <a:chExt cx="2186782" cy="2052228"/>
          </a:xfrm>
        </p:grpSpPr>
        <p:sp>
          <p:nvSpPr>
            <p:cNvPr id="39" name="椭圆 38"/>
            <p:cNvSpPr/>
            <p:nvPr/>
          </p:nvSpPr>
          <p:spPr>
            <a:xfrm>
              <a:off x="801042" y="264813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50752" y="206084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468640" y="236688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849697" y="1844824"/>
              <a:ext cx="2066119" cy="1872208"/>
              <a:chOff x="849697" y="1844824"/>
              <a:chExt cx="2066119" cy="1872208"/>
            </a:xfrm>
          </p:grpSpPr>
          <p:cxnSp>
            <p:nvCxnSpPr>
              <p:cNvPr id="42" name="直接连接符 41"/>
              <p:cNvCxnSpPr>
                <a:stCxn id="40" idx="6"/>
                <a:endCxn id="41" idx="1"/>
              </p:cNvCxnSpPr>
              <p:nvPr/>
            </p:nvCxnSpPr>
            <p:spPr>
              <a:xfrm>
                <a:off x="1148062" y="2114854"/>
                <a:ext cx="334829" cy="26784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40" idx="3"/>
                <a:endCxn id="39" idx="0"/>
              </p:cNvCxnSpPr>
              <p:nvPr/>
            </p:nvCxnSpPr>
            <p:spPr>
              <a:xfrm flipH="1">
                <a:off x="849697" y="2153042"/>
                <a:ext cx="215306" cy="4950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41" idx="3"/>
              </p:cNvCxnSpPr>
              <p:nvPr/>
            </p:nvCxnSpPr>
            <p:spPr>
              <a:xfrm flipH="1">
                <a:off x="898352" y="2459076"/>
                <a:ext cx="584539" cy="2318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1835696" y="3140968"/>
                <a:ext cx="1080120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1835696" y="3140968"/>
                <a:ext cx="288032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2123728" y="3717032"/>
                <a:ext cx="79208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1540648" y="1844824"/>
                <a:ext cx="151032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>
                <a:stCxn id="40" idx="1"/>
              </p:cNvCxnSpPr>
              <p:nvPr/>
            </p:nvCxnSpPr>
            <p:spPr>
              <a:xfrm flipV="1">
                <a:off x="1065003" y="1844824"/>
                <a:ext cx="626677" cy="2318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6" name="椭圆 95"/>
            <p:cNvSpPr/>
            <p:nvPr/>
          </p:nvSpPr>
          <p:spPr>
            <a:xfrm>
              <a:off x="1621040" y="173681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1810394" y="303295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2098426" y="368102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2890514" y="368102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594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Cohesive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Subgraphs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377547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0" y="1484784"/>
            <a:ext cx="4616782" cy="41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628" y="1737047"/>
            <a:ext cx="39604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N-clique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an n-clique is a maximal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subgraph</a:t>
            </a:r>
            <a:r>
              <a:rPr lang="en-US" altLang="zh-CN" sz="2000" dirty="0" smtClean="0">
                <a:solidFill>
                  <a:schemeClr val="tx1"/>
                </a:solidFill>
              </a:rPr>
              <a:t> in which the </a:t>
            </a:r>
            <a:r>
              <a:rPr lang="en-US" altLang="zh-CN" sz="2000" dirty="0" smtClean="0">
                <a:solidFill>
                  <a:srgbClr val="0066CC"/>
                </a:solidFill>
              </a:rPr>
              <a:t>largest distance </a:t>
            </a:r>
            <a:r>
              <a:rPr lang="en-US" altLang="zh-CN" sz="2000" dirty="0" smtClean="0">
                <a:solidFill>
                  <a:schemeClr val="tx1"/>
                </a:solidFill>
              </a:rPr>
              <a:t>between any two nodes is no greater than n. 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169656"/>
            <a:ext cx="396044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N-clan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an n-clan is </a:t>
            </a:r>
            <a:r>
              <a:rPr lang="en-US" altLang="zh-CN" sz="2000" dirty="0">
                <a:solidFill>
                  <a:schemeClr val="tx1"/>
                </a:solidFill>
              </a:rPr>
              <a:t>an </a:t>
            </a:r>
            <a:r>
              <a:rPr lang="en-US" altLang="zh-CN" sz="2000" dirty="0" smtClean="0">
                <a:solidFill>
                  <a:schemeClr val="tx1"/>
                </a:solidFill>
              </a:rPr>
              <a:t>n-clique in which </a:t>
            </a:r>
            <a:r>
              <a:rPr lang="en-US" altLang="zh-CN" sz="2000" dirty="0" smtClean="0">
                <a:solidFill>
                  <a:srgbClr val="0066CC"/>
                </a:solidFill>
              </a:rPr>
              <a:t>the diameter </a:t>
            </a:r>
            <a:r>
              <a:rPr lang="en-US" altLang="zh-CN" sz="2000" dirty="0" smtClean="0">
                <a:solidFill>
                  <a:schemeClr val="tx1"/>
                </a:solidFill>
              </a:rPr>
              <a:t>is no greater than n.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265801"/>
            <a:ext cx="39604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K-core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</a:rPr>
              <a:t>a k-core is a maximal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subgraph</a:t>
            </a:r>
            <a:r>
              <a:rPr lang="en-US" altLang="zh-CN" sz="2000" dirty="0" smtClean="0">
                <a:solidFill>
                  <a:schemeClr val="tx1"/>
                </a:solidFill>
              </a:rPr>
              <a:t> in which the </a:t>
            </a:r>
            <a:r>
              <a:rPr lang="en-US" altLang="zh-CN" sz="2000" dirty="0" smtClean="0">
                <a:solidFill>
                  <a:srgbClr val="0066CC"/>
                </a:solidFill>
              </a:rPr>
              <a:t>nodal degree</a:t>
            </a:r>
            <a:r>
              <a:rPr lang="en-US" altLang="zh-CN" sz="2000" dirty="0" smtClean="0">
                <a:solidFill>
                  <a:schemeClr val="tx1"/>
                </a:solidFill>
              </a:rPr>
              <a:t> of each node is no smaller than k.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72" y="5684239"/>
            <a:ext cx="384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 Unicode MS" pitchFamily="34" charset="-122"/>
                <a:ea typeface="+mn-ea"/>
              </a:rPr>
              <a:t>“Padgett's Florentine Families”</a:t>
            </a:r>
          </a:p>
        </p:txBody>
      </p:sp>
      <p:grpSp>
        <p:nvGrpSpPr>
          <p:cNvPr id="11" name="组合 56"/>
          <p:cNvGrpSpPr/>
          <p:nvPr/>
        </p:nvGrpSpPr>
        <p:grpSpPr>
          <a:xfrm>
            <a:off x="755576" y="2636912"/>
            <a:ext cx="1393454" cy="1975060"/>
            <a:chOff x="802282" y="2636912"/>
            <a:chExt cx="1393454" cy="1975060"/>
          </a:xfrm>
        </p:grpSpPr>
        <p:sp>
          <p:nvSpPr>
            <p:cNvPr id="12" name="椭圆 11"/>
            <p:cNvSpPr/>
            <p:nvPr/>
          </p:nvSpPr>
          <p:spPr>
            <a:xfrm>
              <a:off x="2001116" y="450396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02282" y="263691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57780" y="400218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57100" y="310744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098426" y="366302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9" name="直接连接符 18"/>
            <p:cNvCxnSpPr>
              <a:stCxn id="39" idx="4"/>
              <a:endCxn id="14" idx="1"/>
            </p:cNvCxnSpPr>
            <p:nvPr/>
          </p:nvCxnSpPr>
          <p:spPr>
            <a:xfrm>
              <a:off x="896403" y="2756142"/>
              <a:ext cx="275628" cy="12618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4" idx="5"/>
              <a:endCxn id="12" idx="2"/>
            </p:cNvCxnSpPr>
            <p:nvPr/>
          </p:nvCxnSpPr>
          <p:spPr>
            <a:xfrm>
              <a:off x="1240839" y="4094378"/>
              <a:ext cx="760277" cy="463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4" idx="7"/>
              <a:endCxn id="16" idx="3"/>
            </p:cNvCxnSpPr>
            <p:nvPr/>
          </p:nvCxnSpPr>
          <p:spPr>
            <a:xfrm flipV="1">
              <a:off x="1240839" y="3755220"/>
              <a:ext cx="871838" cy="262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15" idx="5"/>
              <a:endCxn id="16" idx="0"/>
            </p:cNvCxnSpPr>
            <p:nvPr/>
          </p:nvCxnSpPr>
          <p:spPr>
            <a:xfrm>
              <a:off x="1940159" y="3199638"/>
              <a:ext cx="206922" cy="463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组合 85"/>
          <p:cNvGrpSpPr/>
          <p:nvPr/>
        </p:nvGrpSpPr>
        <p:grpSpPr>
          <a:xfrm>
            <a:off x="1115616" y="3107444"/>
            <a:ext cx="1889564" cy="1504528"/>
            <a:chOff x="1123562" y="3107444"/>
            <a:chExt cx="1889564" cy="1504528"/>
          </a:xfrm>
        </p:grpSpPr>
        <p:sp>
          <p:nvSpPr>
            <p:cNvPr id="62" name="椭圆 61"/>
            <p:cNvSpPr/>
            <p:nvPr/>
          </p:nvSpPr>
          <p:spPr>
            <a:xfrm>
              <a:off x="1955734" y="450396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123562" y="400506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832222" y="310744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059479" y="3663026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68" name="直接连接符 67"/>
            <p:cNvCxnSpPr>
              <a:stCxn id="64" idx="5"/>
              <a:endCxn id="62" idx="2"/>
            </p:cNvCxnSpPr>
            <p:nvPr/>
          </p:nvCxnSpPr>
          <p:spPr>
            <a:xfrm>
              <a:off x="1206621" y="4097258"/>
              <a:ext cx="749113" cy="460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4" idx="7"/>
              <a:endCxn id="66" idx="3"/>
            </p:cNvCxnSpPr>
            <p:nvPr/>
          </p:nvCxnSpPr>
          <p:spPr>
            <a:xfrm flipV="1">
              <a:off x="1206621" y="3755220"/>
              <a:ext cx="867109" cy="2656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65" idx="5"/>
              <a:endCxn id="66" idx="0"/>
            </p:cNvCxnSpPr>
            <p:nvPr/>
          </p:nvCxnSpPr>
          <p:spPr>
            <a:xfrm>
              <a:off x="1915281" y="3199638"/>
              <a:ext cx="192853" cy="463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2915816" y="370121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73" name="直接连接符 72"/>
            <p:cNvCxnSpPr>
              <a:stCxn id="62" idx="7"/>
              <a:endCxn id="71" idx="3"/>
            </p:cNvCxnSpPr>
            <p:nvPr/>
          </p:nvCxnSpPr>
          <p:spPr>
            <a:xfrm flipV="1">
              <a:off x="2038793" y="3793408"/>
              <a:ext cx="891274" cy="7263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1" idx="1"/>
              <a:endCxn id="65" idx="6"/>
            </p:cNvCxnSpPr>
            <p:nvPr/>
          </p:nvCxnSpPr>
          <p:spPr>
            <a:xfrm flipH="1" flipV="1">
              <a:off x="1929532" y="3161450"/>
              <a:ext cx="1000535" cy="5555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组合 145"/>
          <p:cNvGrpSpPr/>
          <p:nvPr/>
        </p:nvGrpSpPr>
        <p:grpSpPr>
          <a:xfrm>
            <a:off x="755576" y="1784721"/>
            <a:ext cx="2232248" cy="2827251"/>
            <a:chOff x="759050" y="1784721"/>
            <a:chExt cx="2232248" cy="2827251"/>
          </a:xfrm>
        </p:grpSpPr>
        <p:grpSp>
          <p:nvGrpSpPr>
            <p:cNvPr id="21" name="组合 96"/>
            <p:cNvGrpSpPr/>
            <p:nvPr/>
          </p:nvGrpSpPr>
          <p:grpSpPr>
            <a:xfrm>
              <a:off x="759050" y="2636912"/>
              <a:ext cx="1407518" cy="1975060"/>
              <a:chOff x="831058" y="2636912"/>
              <a:chExt cx="1407518" cy="197506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2001116" y="4503960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831058" y="2636912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191098" y="4002184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885876" y="3107444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141266" y="3663026"/>
                <a:ext cx="97310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3" name="直接连接符 102"/>
              <p:cNvCxnSpPr>
                <a:stCxn id="99" idx="5"/>
                <a:endCxn id="100" idx="1"/>
              </p:cNvCxnSpPr>
              <p:nvPr/>
            </p:nvCxnSpPr>
            <p:spPr>
              <a:xfrm>
                <a:off x="914117" y="2729106"/>
                <a:ext cx="291232" cy="128889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>
                <a:stCxn id="100" idx="5"/>
                <a:endCxn id="98" idx="2"/>
              </p:cNvCxnSpPr>
              <p:nvPr/>
            </p:nvCxnSpPr>
            <p:spPr>
              <a:xfrm>
                <a:off x="1274157" y="4094378"/>
                <a:ext cx="726959" cy="463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>
                <a:stCxn id="100" idx="7"/>
                <a:endCxn id="102" idx="3"/>
              </p:cNvCxnSpPr>
              <p:nvPr/>
            </p:nvCxnSpPr>
            <p:spPr>
              <a:xfrm flipV="1">
                <a:off x="1274157" y="3755220"/>
                <a:ext cx="881360" cy="2627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101" idx="5"/>
                <a:endCxn id="102" idx="0"/>
              </p:cNvCxnSpPr>
              <p:nvPr/>
            </p:nvCxnSpPr>
            <p:spPr>
              <a:xfrm>
                <a:off x="1968935" y="3199638"/>
                <a:ext cx="220986" cy="4633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7" name="椭圆 106"/>
            <p:cNvSpPr/>
            <p:nvPr/>
          </p:nvSpPr>
          <p:spPr>
            <a:xfrm>
              <a:off x="2893988" y="368073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08" name="直接连接符 107"/>
            <p:cNvCxnSpPr>
              <a:stCxn id="98" idx="7"/>
              <a:endCxn id="107" idx="3"/>
            </p:cNvCxnSpPr>
            <p:nvPr/>
          </p:nvCxnSpPr>
          <p:spPr>
            <a:xfrm flipV="1">
              <a:off x="2012167" y="3772926"/>
              <a:ext cx="896072" cy="7468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stCxn id="107" idx="1"/>
              <a:endCxn id="101" idx="6"/>
            </p:cNvCxnSpPr>
            <p:nvPr/>
          </p:nvCxnSpPr>
          <p:spPr>
            <a:xfrm flipH="1" flipV="1">
              <a:off x="1911178" y="3161450"/>
              <a:ext cx="997061" cy="5351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2" name="椭圆 111"/>
            <p:cNvSpPr/>
            <p:nvPr/>
          </p:nvSpPr>
          <p:spPr>
            <a:xfrm>
              <a:off x="1028639" y="2060848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1446527" y="2366882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14" name="直接连接符 113"/>
            <p:cNvCxnSpPr>
              <a:stCxn id="112" idx="6"/>
              <a:endCxn id="113" idx="1"/>
            </p:cNvCxnSpPr>
            <p:nvPr/>
          </p:nvCxnSpPr>
          <p:spPr>
            <a:xfrm>
              <a:off x="1125949" y="2114854"/>
              <a:ext cx="334829" cy="2678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112" idx="3"/>
              <a:endCxn id="99" idx="7"/>
            </p:cNvCxnSpPr>
            <p:nvPr/>
          </p:nvCxnSpPr>
          <p:spPr>
            <a:xfrm flipH="1">
              <a:off x="842109" y="2153042"/>
              <a:ext cx="200781" cy="4996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13" idx="3"/>
              <a:endCxn id="99" idx="6"/>
            </p:cNvCxnSpPr>
            <p:nvPr/>
          </p:nvCxnSpPr>
          <p:spPr>
            <a:xfrm flipH="1">
              <a:off x="856360" y="2459076"/>
              <a:ext cx="604418" cy="2318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2" name="椭圆 121"/>
            <p:cNvSpPr/>
            <p:nvPr/>
          </p:nvSpPr>
          <p:spPr>
            <a:xfrm>
              <a:off x="1633198" y="178472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551641" y="259872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24" name="直接连接符 123"/>
            <p:cNvCxnSpPr>
              <a:stCxn id="112" idx="7"/>
              <a:endCxn id="122" idx="2"/>
            </p:cNvCxnSpPr>
            <p:nvPr/>
          </p:nvCxnSpPr>
          <p:spPr>
            <a:xfrm flipV="1">
              <a:off x="1111698" y="1838727"/>
              <a:ext cx="521500" cy="2379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22" idx="4"/>
              <a:endCxn id="113" idx="7"/>
            </p:cNvCxnSpPr>
            <p:nvPr/>
          </p:nvCxnSpPr>
          <p:spPr>
            <a:xfrm flipH="1">
              <a:off x="1529586" y="1892733"/>
              <a:ext cx="152267" cy="489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122" idx="6"/>
              <a:endCxn id="123" idx="1"/>
            </p:cNvCxnSpPr>
            <p:nvPr/>
          </p:nvCxnSpPr>
          <p:spPr>
            <a:xfrm>
              <a:off x="1730508" y="1838727"/>
              <a:ext cx="835384" cy="775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>
              <a:stCxn id="123" idx="4"/>
              <a:endCxn id="107" idx="0"/>
            </p:cNvCxnSpPr>
            <p:nvPr/>
          </p:nvCxnSpPr>
          <p:spPr>
            <a:xfrm>
              <a:off x="2600296" y="2706736"/>
              <a:ext cx="342347" cy="97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>
              <a:stCxn id="102" idx="6"/>
              <a:endCxn id="107" idx="2"/>
            </p:cNvCxnSpPr>
            <p:nvPr/>
          </p:nvCxnSpPr>
          <p:spPr>
            <a:xfrm>
              <a:off x="2166568" y="3717032"/>
              <a:ext cx="727420" cy="17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13" idx="5"/>
            </p:cNvCxnSpPr>
            <p:nvPr/>
          </p:nvCxnSpPr>
          <p:spPr>
            <a:xfrm>
              <a:off x="1529586" y="2459076"/>
              <a:ext cx="332937" cy="648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Rectangle 14"/>
          <p:cNvSpPr txBox="1">
            <a:spLocks noChangeArrowheads="1"/>
          </p:cNvSpPr>
          <p:nvPr/>
        </p:nvSpPr>
        <p:spPr bwMode="auto">
          <a:xfrm>
            <a:off x="323528" y="6237312"/>
            <a:ext cx="8568952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/>
              <a:t>The </a:t>
            </a:r>
            <a:r>
              <a:rPr lang="en-US" altLang="zh-CN" sz="2000" b="1" dirty="0">
                <a:solidFill>
                  <a:srgbClr val="FF0000"/>
                </a:solidFill>
              </a:rPr>
              <a:t>cohesive relations </a:t>
            </a:r>
            <a:r>
              <a:rPr lang="en-US" altLang="zh-CN" sz="2000" b="1" dirty="0" smtClean="0"/>
              <a:t>are gradually looser</a:t>
            </a:r>
            <a:endParaRPr lang="zh-CN" altLang="en-US" sz="2000" b="1" dirty="0"/>
          </a:p>
        </p:txBody>
      </p:sp>
      <p:sp>
        <p:nvSpPr>
          <p:cNvPr id="74" name="内容占位符 4"/>
          <p:cNvSpPr>
            <a:spLocks noGrp="1"/>
          </p:cNvSpPr>
          <p:nvPr>
            <p:ph idx="1"/>
          </p:nvPr>
        </p:nvSpPr>
        <p:spPr>
          <a:xfrm>
            <a:off x="323528" y="959068"/>
            <a:ext cx="8712968" cy="453708"/>
          </a:xfrm>
        </p:spPr>
        <p:txBody>
          <a:bodyPr/>
          <a:lstStyle/>
          <a:p>
            <a:r>
              <a:rPr lang="en-US" altLang="zh-CN" sz="2400" dirty="0" smtClean="0"/>
              <a:t>Various cohesive </a:t>
            </a:r>
            <a:r>
              <a:rPr lang="en-US" altLang="zh-CN" sz="2400" dirty="0" err="1" smtClean="0"/>
              <a:t>subgraphs</a:t>
            </a:r>
            <a:r>
              <a:rPr lang="en-US" altLang="zh-CN" sz="2400" dirty="0" smtClean="0"/>
              <a:t> (clique, n-clan, k-</a:t>
            </a:r>
            <a:r>
              <a:rPr lang="en-US" altLang="zh-CN" sz="2400" dirty="0" err="1" smtClean="0"/>
              <a:t>plex</a:t>
            </a:r>
            <a:r>
              <a:rPr lang="en-US" altLang="zh-CN" sz="2400" dirty="0" smtClean="0"/>
              <a:t>, k-core)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94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Keyword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Search </a:t>
            </a:r>
            <a:r>
              <a:rPr lang="en-US" altLang="zh-CN" sz="3600" b="1" dirty="0">
                <a:solidFill>
                  <a:srgbClr val="C00000"/>
                </a:solidFill>
              </a:rPr>
              <a:t>on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3789040"/>
            <a:ext cx="8501122" cy="16561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200" dirty="0" smtClean="0"/>
              <a:t>1. Different “structure constraints” </a:t>
            </a:r>
            <a:r>
              <a:rPr lang="en-US" altLang="zh-CN" sz="2200" dirty="0" smtClean="0">
                <a:solidFill>
                  <a:srgbClr val="FF0000"/>
                </a:solidFill>
              </a:rPr>
              <a:t>implies </a:t>
            </a:r>
            <a:r>
              <a:rPr lang="en-US" altLang="zh-CN" sz="2200" dirty="0" smtClean="0"/>
              <a:t>different types of keyword search.</a:t>
            </a:r>
          </a:p>
          <a:p>
            <a:pPr marL="0" lvl="0" indent="0">
              <a:buNone/>
            </a:pPr>
            <a:r>
              <a:rPr lang="en-US" altLang="zh-CN" sz="2200" dirty="0" smtClean="0"/>
              <a:t>2. Keyword search is a very simple but </a:t>
            </a:r>
            <a:r>
              <a:rPr lang="en-US" altLang="zh-CN" sz="2200" dirty="0" smtClean="0">
                <a:solidFill>
                  <a:srgbClr val="FF0000"/>
                </a:solidFill>
              </a:rPr>
              <a:t>user-friendly</a:t>
            </a:r>
            <a:r>
              <a:rPr lang="en-US" altLang="zh-CN" sz="2200" dirty="0" smtClean="0"/>
              <a:t> information retrieval mechanism.</a:t>
            </a:r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17290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Remarks: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>
            <a:off x="642878" y="5517232"/>
            <a:ext cx="85011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3" name="内容占位符 4"/>
          <p:cNvSpPr txBox="1">
            <a:spLocks/>
          </p:cNvSpPr>
          <p:nvPr/>
        </p:nvSpPr>
        <p:spPr bwMode="auto">
          <a:xfrm>
            <a:off x="395536" y="908720"/>
            <a:ext cx="85011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 smtClean="0"/>
              <a:t>Given </a:t>
            </a:r>
            <a:r>
              <a:rPr lang="en-US" altLang="zh-CN" sz="2400" dirty="0" smtClean="0">
                <a:solidFill>
                  <a:srgbClr val="00B0F0"/>
                </a:solidFill>
              </a:rPr>
              <a:t>a set of keywords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00B0F0"/>
                </a:solidFill>
              </a:rPr>
              <a:t>a data graph</a:t>
            </a:r>
            <a:r>
              <a:rPr lang="en-US" altLang="zh-CN" sz="2400" dirty="0" smtClean="0"/>
              <a:t>,  the problem is to determine a group of densely linked nodes in the graph such that the nodes together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dirty="0" smtClean="0">
                <a:solidFill>
                  <a:srgbClr val="FF0000"/>
                </a:solidFill>
              </a:rPr>
              <a:t>contain </a:t>
            </a:r>
            <a:r>
              <a:rPr lang="en-US" altLang="zh-CN" sz="2400" dirty="0" smtClean="0"/>
              <a:t>all the keywords, and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dirty="0" smtClean="0"/>
              <a:t>satisfy some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structural constrains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[7]</a:t>
            </a:r>
            <a:endParaRPr kumimoji="0" lang="en-US" altLang="zh-CN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9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Keyword Search on 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048" y="180475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66CC"/>
                </a:solidFill>
              </a:rPr>
              <a:t>Minimum spanning </a:t>
            </a:r>
            <a:r>
              <a:rPr lang="en-US" altLang="zh-CN" sz="2000" dirty="0" smtClean="0">
                <a:solidFill>
                  <a:srgbClr val="0066CC"/>
                </a:solidFill>
              </a:rPr>
              <a:t>tree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[7]</a:t>
            </a:r>
            <a:r>
              <a:rPr lang="en-US" altLang="zh-CN" sz="2000" dirty="0" smtClean="0">
                <a:solidFill>
                  <a:srgbClr val="0066CC"/>
                </a:solidFill>
              </a:rPr>
              <a:t> 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5004048" y="3429000"/>
            <a:ext cx="3865678" cy="2376264"/>
            <a:chOff x="251520" y="2348880"/>
            <a:chExt cx="3865678" cy="237626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6" name="文本框 17"/>
                <p:cNvSpPr txBox="1"/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6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椭圆 36"/>
            <p:cNvSpPr/>
            <p:nvPr/>
          </p:nvSpPr>
          <p:spPr>
            <a:xfrm>
              <a:off x="2339752" y="2669508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直接连接符 47"/>
            <p:cNvCxnSpPr>
              <a:stCxn id="37" idx="5"/>
              <a:endCxn id="40" idx="1"/>
            </p:cNvCxnSpPr>
            <p:nvPr/>
          </p:nvCxnSpPr>
          <p:spPr>
            <a:xfrm>
              <a:off x="2422811" y="2761702"/>
              <a:ext cx="393598" cy="6001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9" name="文本框 17"/>
                <p:cNvSpPr txBox="1"/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9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椭圆 38"/>
            <p:cNvSpPr/>
            <p:nvPr/>
          </p:nvSpPr>
          <p:spPr>
            <a:xfrm>
              <a:off x="1861623" y="334554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直接连接符 44"/>
            <p:cNvCxnSpPr>
              <a:stCxn id="37" idx="3"/>
              <a:endCxn id="39" idx="0"/>
            </p:cNvCxnSpPr>
            <p:nvPr/>
          </p:nvCxnSpPr>
          <p:spPr>
            <a:xfrm flipH="1">
              <a:off x="1910278" y="2761702"/>
              <a:ext cx="443725" cy="5838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0" name="文本框 17"/>
                <p:cNvSpPr txBox="1"/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2" name="文本框 17"/>
                <p:cNvSpPr txBox="1"/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椭圆 39"/>
            <p:cNvSpPr/>
            <p:nvPr/>
          </p:nvSpPr>
          <p:spPr>
            <a:xfrm>
              <a:off x="2802158" y="3346009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403648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291097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18306" y="332972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205451" y="405706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2" name="直接连接符 51"/>
            <p:cNvCxnSpPr>
              <a:stCxn id="39" idx="5"/>
              <a:endCxn id="42" idx="1"/>
            </p:cNvCxnSpPr>
            <p:nvPr/>
          </p:nvCxnSpPr>
          <p:spPr>
            <a:xfrm>
              <a:off x="1944682" y="3437736"/>
              <a:ext cx="360666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39" idx="3"/>
              <a:endCxn id="41" idx="7"/>
            </p:cNvCxnSpPr>
            <p:nvPr/>
          </p:nvCxnSpPr>
          <p:spPr>
            <a:xfrm flipH="1">
              <a:off x="1486707" y="3437736"/>
              <a:ext cx="389167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42" idx="2"/>
              <a:endCxn id="41" idx="6"/>
            </p:cNvCxnSpPr>
            <p:nvPr/>
          </p:nvCxnSpPr>
          <p:spPr>
            <a:xfrm flipH="1">
              <a:off x="1500958" y="4131078"/>
              <a:ext cx="79013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44" idx="0"/>
              <a:endCxn id="40" idx="5"/>
            </p:cNvCxnSpPr>
            <p:nvPr/>
          </p:nvCxnSpPr>
          <p:spPr>
            <a:xfrm flipH="1" flipV="1">
              <a:off x="2885217" y="3438203"/>
              <a:ext cx="368889" cy="618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43" idx="4"/>
              <a:endCxn id="41" idx="1"/>
            </p:cNvCxnSpPr>
            <p:nvPr/>
          </p:nvCxnSpPr>
          <p:spPr>
            <a:xfrm>
              <a:off x="1066961" y="3437736"/>
              <a:ext cx="350938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7" name="文本框 17"/>
                <p:cNvSpPr txBox="1"/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{C,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7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8" name="文本框 17"/>
                <p:cNvSpPr txBox="1"/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1" name="文本框 17"/>
                <p:cNvSpPr txBox="1"/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7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{D, F}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1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/>
          <p:cNvGrpSpPr/>
          <p:nvPr/>
        </p:nvGrpSpPr>
        <p:grpSpPr>
          <a:xfrm>
            <a:off x="5940152" y="3429000"/>
            <a:ext cx="2935881" cy="1366201"/>
            <a:chOff x="6086245" y="4589512"/>
            <a:chExt cx="2935881" cy="1366201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4" name="文本框 17"/>
                <p:cNvSpPr txBox="1"/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4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椭圆 97"/>
            <p:cNvSpPr/>
            <p:nvPr/>
          </p:nvSpPr>
          <p:spPr>
            <a:xfrm>
              <a:off x="7244680" y="491014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99" name="直接连接符 98"/>
            <p:cNvCxnSpPr>
              <a:stCxn id="98" idx="5"/>
              <a:endCxn id="105" idx="1"/>
            </p:cNvCxnSpPr>
            <p:nvPr/>
          </p:nvCxnSpPr>
          <p:spPr>
            <a:xfrm>
              <a:off x="7327739" y="5002334"/>
              <a:ext cx="393598" cy="6001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0" name="文本框 17"/>
                <p:cNvSpPr txBox="1"/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椭圆 100"/>
            <p:cNvSpPr/>
            <p:nvPr/>
          </p:nvSpPr>
          <p:spPr>
            <a:xfrm>
              <a:off x="6766551" y="558617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02" name="直接连接符 101"/>
            <p:cNvCxnSpPr>
              <a:stCxn id="98" idx="3"/>
              <a:endCxn id="101" idx="0"/>
            </p:cNvCxnSpPr>
            <p:nvPr/>
          </p:nvCxnSpPr>
          <p:spPr>
            <a:xfrm flipH="1">
              <a:off x="6815206" y="5002334"/>
              <a:ext cx="443725" cy="583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3" name="文本框 17"/>
                <p:cNvSpPr txBox="1"/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3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椭圆 104"/>
            <p:cNvSpPr/>
            <p:nvPr/>
          </p:nvSpPr>
          <p:spPr>
            <a:xfrm>
              <a:off x="7707086" y="558664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32048" y="119675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Given keywords: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{A, B}</a:t>
            </a:r>
            <a:r>
              <a:rPr lang="en-US" altLang="zh-CN" sz="2000" dirty="0" smtClean="0">
                <a:solidFill>
                  <a:srgbClr val="0066CC"/>
                </a:solidFill>
              </a:rPr>
              <a:t> 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9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Keyword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Search </a:t>
            </a:r>
            <a:r>
              <a:rPr lang="en-US" altLang="zh-CN" sz="3600" b="1" dirty="0">
                <a:solidFill>
                  <a:srgbClr val="C00000"/>
                </a:solidFill>
              </a:rPr>
              <a:t>on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Graphs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95536" y="5373216"/>
            <a:ext cx="8280920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Lack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of input </a:t>
            </a:r>
            <a:r>
              <a:rPr lang="en-US" altLang="zh-CN" sz="2000" dirty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structure constrains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the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results </a:t>
            </a:r>
            <a:r>
              <a:rPr lang="en-US" altLang="zh-CN" sz="2000" dirty="0"/>
              <a:t>requires </a:t>
            </a:r>
            <a:r>
              <a:rPr lang="en-US" altLang="zh-CN" sz="2000" dirty="0" smtClean="0">
                <a:solidFill>
                  <a:srgbClr val="FF0000"/>
                </a:solidFill>
              </a:rPr>
              <a:t>ranking</a:t>
            </a:r>
            <a:endParaRPr lang="en-US" altLang="zh-CN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184482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r-clique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[15]</a:t>
            </a:r>
            <a:r>
              <a:rPr lang="en-US" altLang="zh-CN" sz="2000" dirty="0" smtClean="0">
                <a:solidFill>
                  <a:srgbClr val="0066CC"/>
                </a:solidFill>
              </a:rPr>
              <a:t> 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93530" y="2708920"/>
            <a:ext cx="3865678" cy="2376264"/>
            <a:chOff x="251520" y="2348880"/>
            <a:chExt cx="3865678" cy="237626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文本框 17"/>
                <p:cNvSpPr txBox="1"/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069246"/>
                  <a:ext cx="1009340" cy="57577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椭圆 12"/>
            <p:cNvSpPr/>
            <p:nvPr/>
          </p:nvSpPr>
          <p:spPr>
            <a:xfrm>
              <a:off x="2339752" y="2669508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接连接符 13"/>
            <p:cNvCxnSpPr>
              <a:stCxn id="13" idx="5"/>
              <a:endCxn id="20" idx="1"/>
            </p:cNvCxnSpPr>
            <p:nvPr/>
          </p:nvCxnSpPr>
          <p:spPr>
            <a:xfrm>
              <a:off x="2422811" y="2761702"/>
              <a:ext cx="393598" cy="6001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5" name="文本框 17"/>
                <p:cNvSpPr txBox="1"/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5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317" y="3069246"/>
                  <a:ext cx="1230443" cy="575778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椭圆 15"/>
            <p:cNvSpPr/>
            <p:nvPr/>
          </p:nvSpPr>
          <p:spPr>
            <a:xfrm>
              <a:off x="1861623" y="334554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>
              <a:stCxn id="13" idx="3"/>
              <a:endCxn id="16" idx="0"/>
            </p:cNvCxnSpPr>
            <p:nvPr/>
          </p:nvCxnSpPr>
          <p:spPr>
            <a:xfrm flipH="1">
              <a:off x="1910278" y="2761702"/>
              <a:ext cx="443725" cy="5838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755" y="3139303"/>
                  <a:ext cx="1230443" cy="57577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" name="文本框 17"/>
                <p:cNvSpPr txBox="1"/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9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781" y="2348880"/>
                  <a:ext cx="1230443" cy="575778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椭圆 19"/>
            <p:cNvSpPr/>
            <p:nvPr/>
          </p:nvSpPr>
          <p:spPr>
            <a:xfrm>
              <a:off x="2802158" y="3346009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03648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291097" y="4077072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18306" y="332972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205451" y="4057064"/>
              <a:ext cx="9731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直接连接符 24"/>
            <p:cNvCxnSpPr>
              <a:stCxn id="16" idx="5"/>
              <a:endCxn id="22" idx="1"/>
            </p:cNvCxnSpPr>
            <p:nvPr/>
          </p:nvCxnSpPr>
          <p:spPr>
            <a:xfrm>
              <a:off x="1944682" y="3437736"/>
              <a:ext cx="360666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6" idx="3"/>
              <a:endCxn id="21" idx="7"/>
            </p:cNvCxnSpPr>
            <p:nvPr/>
          </p:nvCxnSpPr>
          <p:spPr>
            <a:xfrm flipH="1">
              <a:off x="1486707" y="3437736"/>
              <a:ext cx="389167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2" idx="2"/>
              <a:endCxn id="21" idx="6"/>
            </p:cNvCxnSpPr>
            <p:nvPr/>
          </p:nvCxnSpPr>
          <p:spPr>
            <a:xfrm flipH="1">
              <a:off x="1500958" y="4131078"/>
              <a:ext cx="79013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4" idx="0"/>
              <a:endCxn id="20" idx="5"/>
            </p:cNvCxnSpPr>
            <p:nvPr/>
          </p:nvCxnSpPr>
          <p:spPr>
            <a:xfrm flipH="1" flipV="1">
              <a:off x="2885217" y="3438203"/>
              <a:ext cx="368889" cy="618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3" idx="4"/>
              <a:endCxn id="21" idx="1"/>
            </p:cNvCxnSpPr>
            <p:nvPr/>
          </p:nvCxnSpPr>
          <p:spPr>
            <a:xfrm>
              <a:off x="1066961" y="3437736"/>
              <a:ext cx="350938" cy="655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文本框 17"/>
                <p:cNvSpPr txBox="1"/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{C, E}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149080"/>
                  <a:ext cx="1243093" cy="575778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文本框 17"/>
                <p:cNvSpPr txBox="1"/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1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682" y="4149366"/>
                  <a:ext cx="1009340" cy="575778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2" name="文本框 17"/>
                <p:cNvSpPr txBox="1"/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7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effectLst/>
                      <a:latin typeface="Times New Roman" pitchFamily="18" charset="0"/>
                      <a:cs typeface="Times New Roman" pitchFamily="18" charset="0"/>
                    </a:rPr>
                    <a:t>{D, F}</a:t>
                  </a:r>
                  <a:endParaRPr lang="zh-CN" dirty="0"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149366"/>
                  <a:ext cx="1230443" cy="57577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/>
          <p:cNvGrpSpPr/>
          <p:nvPr/>
        </p:nvGrpSpPr>
        <p:grpSpPr>
          <a:xfrm>
            <a:off x="6123327" y="2708920"/>
            <a:ext cx="2935881" cy="1366201"/>
            <a:chOff x="6086245" y="4589512"/>
            <a:chExt cx="2935881" cy="1366201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文本框 17"/>
                <p:cNvSpPr txBox="1"/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{B, G}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4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709" y="4589512"/>
                  <a:ext cx="1230443" cy="57577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椭圆 34"/>
            <p:cNvSpPr/>
            <p:nvPr/>
          </p:nvSpPr>
          <p:spPr>
            <a:xfrm>
              <a:off x="7244680" y="4910140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6" name="直接连接符 35"/>
            <p:cNvCxnSpPr>
              <a:stCxn id="35" idx="5"/>
              <a:endCxn id="41" idx="1"/>
            </p:cNvCxnSpPr>
            <p:nvPr/>
          </p:nvCxnSpPr>
          <p:spPr>
            <a:xfrm>
              <a:off x="7327739" y="5002334"/>
              <a:ext cx="393598" cy="6001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文本框 17"/>
                <p:cNvSpPr txBox="1"/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7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45" y="5309878"/>
                  <a:ext cx="1230443" cy="575778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t="-531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椭圆 37"/>
            <p:cNvSpPr/>
            <p:nvPr/>
          </p:nvSpPr>
          <p:spPr>
            <a:xfrm>
              <a:off x="6766551" y="5586174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39" name="直接连接符 38"/>
            <p:cNvCxnSpPr>
              <a:stCxn id="35" idx="3"/>
              <a:endCxn id="38" idx="0"/>
            </p:cNvCxnSpPr>
            <p:nvPr/>
          </p:nvCxnSpPr>
          <p:spPr>
            <a:xfrm flipH="1">
              <a:off x="6815206" y="5002334"/>
              <a:ext cx="443725" cy="583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0" name="文本框 17"/>
                <p:cNvSpPr txBox="1"/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</m:oMath>
                  </a14:m>
                  <a:r>
                    <a:rPr lang="en-US" altLang="zh-CN" sz="1200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{A, E}</a:t>
                  </a:r>
                  <a:endParaRPr lang="zh-CN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0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683" y="5379935"/>
                  <a:ext cx="1230443" cy="575778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t="-526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椭圆 40"/>
            <p:cNvSpPr/>
            <p:nvPr/>
          </p:nvSpPr>
          <p:spPr>
            <a:xfrm>
              <a:off x="7707086" y="5586641"/>
              <a:ext cx="97310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14"/>
          <p:cNvSpPr txBox="1">
            <a:spLocks noChangeArrowheads="1"/>
          </p:cNvSpPr>
          <p:nvPr/>
        </p:nvSpPr>
        <p:spPr bwMode="auto">
          <a:xfrm>
            <a:off x="395536" y="5857875"/>
            <a:ext cx="8280920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Lack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justification of the usage of the </a:t>
            </a:r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structure constrains</a:t>
            </a:r>
            <a:endParaRPr lang="en-US" altLang="zh-CN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3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Graph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Pattern Matching 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[17]</a:t>
            </a:r>
            <a:endParaRPr lang="en-US" altLang="zh-CN" sz="3600" baseline="30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501122" cy="3197040"/>
          </a:xfrm>
        </p:spPr>
        <p:txBody>
          <a:bodyPr/>
          <a:lstStyle/>
          <a:p>
            <a:r>
              <a:rPr lang="en-US" altLang="zh-CN" sz="2800" dirty="0"/>
              <a:t>Given two directed graphs G1 (</a:t>
            </a:r>
            <a:r>
              <a:rPr lang="en-US" altLang="zh-CN" sz="2800" dirty="0">
                <a:solidFill>
                  <a:schemeClr val="accent2"/>
                </a:solidFill>
              </a:rPr>
              <a:t>pattern graph</a:t>
            </a:r>
            <a:r>
              <a:rPr lang="en-US" altLang="zh-CN" sz="2800" dirty="0"/>
              <a:t>)  and G2 (</a:t>
            </a:r>
            <a:r>
              <a:rPr lang="en-US" altLang="zh-CN" sz="2800" dirty="0">
                <a:solidFill>
                  <a:schemeClr val="accent2"/>
                </a:solidFill>
              </a:rPr>
              <a:t>data graph</a:t>
            </a:r>
            <a:r>
              <a:rPr lang="en-US" altLang="zh-CN" sz="2800" dirty="0"/>
              <a:t>), </a:t>
            </a:r>
          </a:p>
          <a:p>
            <a:pPr lvl="1"/>
            <a:r>
              <a:rPr lang="en-US" altLang="zh-CN" sz="2000" dirty="0"/>
              <a:t>decide whether G1 “</a:t>
            </a:r>
            <a:r>
              <a:rPr lang="en-US" altLang="zh-CN" sz="2000" dirty="0">
                <a:solidFill>
                  <a:schemeClr val="accent2"/>
                </a:solidFill>
              </a:rPr>
              <a:t>matches</a:t>
            </a:r>
            <a:r>
              <a:rPr lang="en-US" altLang="zh-CN" sz="2000" dirty="0"/>
              <a:t>” G2  (</a:t>
            </a:r>
            <a:r>
              <a:rPr lang="en-US" altLang="zh-CN" sz="2000" dirty="0">
                <a:solidFill>
                  <a:srgbClr val="FF0000"/>
                </a:solidFill>
              </a:rPr>
              <a:t>Boolean queries);</a:t>
            </a:r>
            <a:endParaRPr lang="en-US" altLang="zh-CN" sz="2000" dirty="0"/>
          </a:p>
          <a:p>
            <a:pPr lvl="1"/>
            <a:r>
              <a:rPr lang="en-US" altLang="zh-CN" sz="2000" dirty="0"/>
              <a:t>identify “</a:t>
            </a:r>
            <a:r>
              <a:rPr lang="en-US" altLang="zh-CN" sz="2000" dirty="0" err="1">
                <a:solidFill>
                  <a:srgbClr val="FF0000"/>
                </a:solidFill>
              </a:rPr>
              <a:t>subgraphs</a:t>
            </a:r>
            <a:r>
              <a:rPr lang="en-US" altLang="zh-CN" sz="2000" dirty="0"/>
              <a:t>” of G2 that </a:t>
            </a:r>
            <a:r>
              <a:rPr lang="en-US" altLang="zh-CN" sz="2000" dirty="0">
                <a:solidFill>
                  <a:schemeClr val="accent2"/>
                </a:solidFill>
              </a:rPr>
              <a:t>match</a:t>
            </a:r>
            <a:r>
              <a:rPr lang="en-US" altLang="zh-CN" sz="2000" dirty="0"/>
              <a:t> G1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Matching Semantics 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Traditional: </a:t>
            </a:r>
            <a:r>
              <a:rPr lang="en-US" altLang="zh-CN" sz="2000" dirty="0" err="1">
                <a:solidFill>
                  <a:srgbClr val="000099"/>
                </a:solidFill>
              </a:rPr>
              <a:t>Subgraph</a:t>
            </a:r>
            <a:r>
              <a:rPr lang="en-US" altLang="zh-CN" sz="2000" dirty="0">
                <a:solidFill>
                  <a:srgbClr val="000099"/>
                </a:solidFill>
              </a:rPr>
              <a:t> Isomorphism</a:t>
            </a:r>
          </a:p>
          <a:p>
            <a:pPr lvl="1"/>
            <a:r>
              <a:rPr lang="en-US" altLang="zh-CN" sz="2000" dirty="0"/>
              <a:t>Emerging applications: </a:t>
            </a:r>
            <a:r>
              <a:rPr lang="en-US" altLang="zh-CN" sz="2000" dirty="0">
                <a:solidFill>
                  <a:srgbClr val="000099"/>
                </a:solidFill>
              </a:rPr>
              <a:t>Graph Simulation</a:t>
            </a:r>
            <a:r>
              <a:rPr lang="en-US" altLang="zh-CN" sz="2000" dirty="0"/>
              <a:t> and its extensions, etc..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129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Subgraph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Isomorphism</a:t>
            </a:r>
            <a:r>
              <a:rPr lang="en-US" altLang="zh-CN" sz="3600" baseline="30000" dirty="0" smtClean="0">
                <a:solidFill>
                  <a:srgbClr val="C00000"/>
                </a:solidFill>
                <a:latin typeface="Arial Unicode MS" pitchFamily="34" charset="-122"/>
              </a:rPr>
              <a:t>[12]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1368152"/>
          </a:xfrm>
        </p:spPr>
        <p:txBody>
          <a:bodyPr/>
          <a:lstStyle/>
          <a:p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Given Pattern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sz="2400" dirty="0" err="1" smtClean="0"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4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400" baseline="-250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of data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</a:p>
          <a:p>
            <a:pPr lvl="1"/>
            <a:r>
              <a:rPr lang="en-US" altLang="zh-CN" sz="18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 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matches </a:t>
            </a:r>
            <a:r>
              <a:rPr lang="en-US" altLang="zh-CN" sz="18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18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if there exists a </a:t>
            </a:r>
            <a:r>
              <a:rPr lang="en-US" altLang="zh-CN" sz="1800" dirty="0" err="1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bijective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function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f: V</a:t>
            </a:r>
            <a:r>
              <a:rPr lang="en-US" altLang="zh-CN" sz="1800" baseline="-25000" dirty="0" smtClean="0"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→ V</a:t>
            </a:r>
            <a:r>
              <a:rPr lang="en-US" altLang="zh-CN" sz="1800" baseline="-25000" dirty="0" smtClean="0">
                <a:ea typeface="Arial Unicode MS" pitchFamily="34" charset="-122"/>
                <a:cs typeface="Arial Unicode MS" pitchFamily="34" charset="-122"/>
              </a:rPr>
              <a:t>Gs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such that </a:t>
            </a:r>
          </a:p>
          <a:p>
            <a:pPr lvl="2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each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node u in Q, u and f(u) have the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same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label</a:t>
            </a:r>
          </a:p>
          <a:p>
            <a:pPr lvl="2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An edge (u, u‘) in Q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if and only if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(f(u), f(u')) is an edge in G</a:t>
            </a:r>
            <a:r>
              <a:rPr lang="en-US" altLang="zh-CN" baseline="-25000" dirty="0" smtClean="0"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sz="2000" baseline="-25000" dirty="0" smtClean="0"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Goodness:</a:t>
            </a:r>
            <a:r>
              <a:rPr lang="en-US" altLang="zh-CN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Badness:</a:t>
            </a:r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539552" y="5785867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These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hinder the usability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in emerging applications, e.g., social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296" y="278092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Keep exact structure topology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between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000" baseline="-25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35697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May return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exponential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many matched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964994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Decision problem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NP-complete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475708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certain scenarios, 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too restrictive to find matches</a:t>
            </a:r>
          </a:p>
        </p:txBody>
      </p:sp>
    </p:spTree>
    <p:extLst>
      <p:ext uri="{BB962C8B-B14F-4D97-AF65-F5344CB8AC3E}">
        <p14:creationId xmlns="" xmlns:p14="http://schemas.microsoft.com/office/powerpoint/2010/main" val="41645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458913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400" dirty="0" smtClean="0"/>
              <a:t>Given pattern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Q(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Vq</a:t>
            </a:r>
            <a:r>
              <a:rPr lang="en-US" altLang="zh-CN" sz="2400" dirty="0" smtClean="0">
                <a:solidFill>
                  <a:srgbClr val="3366CC"/>
                </a:solidFill>
              </a:rPr>
              <a:t>, 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Eq</a:t>
            </a:r>
            <a:r>
              <a:rPr lang="en-US" altLang="zh-CN" sz="2400" dirty="0" smtClean="0">
                <a:solidFill>
                  <a:srgbClr val="3366CC"/>
                </a:solidFill>
              </a:rPr>
              <a:t>) </a:t>
            </a:r>
            <a:r>
              <a:rPr lang="en-US" altLang="zh-CN" sz="2400" dirty="0" smtClean="0"/>
              <a:t>and data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G(V, E), </a:t>
            </a:r>
            <a:r>
              <a:rPr lang="en-US" altLang="zh-CN" sz="2400" dirty="0" smtClean="0"/>
              <a:t>a </a:t>
            </a:r>
            <a:r>
              <a:rPr lang="en-US" altLang="zh-CN" sz="2400" dirty="0" smtClean="0">
                <a:solidFill>
                  <a:srgbClr val="000099"/>
                </a:solidFill>
              </a:rPr>
              <a:t>binary relation </a:t>
            </a:r>
            <a:r>
              <a:rPr lang="en-US" altLang="zh-CN" sz="2400" dirty="0" smtClean="0"/>
              <a:t>R ⊆ </a:t>
            </a:r>
            <a:r>
              <a:rPr lang="en-US" altLang="zh-CN" sz="2400" dirty="0" err="1" smtClean="0"/>
              <a:t>Vq</a:t>
            </a:r>
            <a:r>
              <a:rPr lang="en-US" altLang="zh-CN" sz="2400" dirty="0" smtClean="0"/>
              <a:t> × V is said to be a </a:t>
            </a:r>
            <a:r>
              <a:rPr lang="en-US" altLang="zh-CN" sz="2400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/>
              <a:t> if</a:t>
            </a:r>
          </a:p>
          <a:p>
            <a:pPr lvl="1"/>
            <a:r>
              <a:rPr lang="en-US" altLang="zh-CN" sz="2000" dirty="0" smtClean="0"/>
              <a:t>(1) for each (u, v) ∈ R, </a:t>
            </a:r>
            <a:r>
              <a:rPr lang="en-US" altLang="zh-CN" sz="2000" dirty="0" smtClean="0">
                <a:solidFill>
                  <a:srgbClr val="3366CC"/>
                </a:solidFill>
              </a:rPr>
              <a:t>u and v have the same label;</a:t>
            </a:r>
            <a:r>
              <a:rPr lang="en-US" altLang="zh-CN" sz="2000" dirty="0" smtClean="0"/>
              <a:t> and </a:t>
            </a:r>
          </a:p>
          <a:p>
            <a:pPr lvl="1"/>
            <a:r>
              <a:rPr lang="en-US" altLang="zh-CN" sz="2000" dirty="0" smtClean="0"/>
              <a:t>(2) for each edge (u, u′) ∈ </a:t>
            </a:r>
            <a:r>
              <a:rPr lang="en-US" altLang="zh-CN" sz="2000" dirty="0" err="1" smtClean="0"/>
              <a:t>Eq</a:t>
            </a:r>
            <a:r>
              <a:rPr lang="en-US" altLang="zh-CN" sz="2000" dirty="0" smtClean="0"/>
              <a:t>, there exists an edge (v, v′) in E such that (u′, v′) ∈ R. </a:t>
            </a:r>
          </a:p>
          <a:p>
            <a:r>
              <a:rPr lang="en-US" altLang="zh-CN" sz="2400" dirty="0" smtClean="0"/>
              <a:t>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</a:t>
            </a:r>
            <a:r>
              <a:rPr lang="en-US" altLang="zh-CN" sz="2400" dirty="0" smtClean="0"/>
              <a:t> matches pattern </a:t>
            </a:r>
            <a:r>
              <a:rPr lang="en-US" altLang="zh-CN" sz="2400" dirty="0" smtClean="0">
                <a:solidFill>
                  <a:srgbClr val="3366CC"/>
                </a:solidFill>
              </a:rPr>
              <a:t>Q</a:t>
            </a:r>
            <a:r>
              <a:rPr lang="en-US" altLang="zh-CN" sz="2400" dirty="0" smtClean="0"/>
              <a:t> via </a:t>
            </a:r>
            <a:r>
              <a:rPr lang="en-US" altLang="zh-CN" sz="2400" dirty="0" smtClean="0">
                <a:solidFill>
                  <a:srgbClr val="FF0000"/>
                </a:solidFill>
              </a:rPr>
              <a:t>graph simulation</a:t>
            </a:r>
            <a:r>
              <a:rPr lang="en-US" altLang="zh-CN" sz="2400" dirty="0" smtClean="0"/>
              <a:t>, if there exists a </a:t>
            </a:r>
            <a:r>
              <a:rPr lang="en-US" altLang="zh-CN" sz="2400" dirty="0" smtClean="0">
                <a:solidFill>
                  <a:srgbClr val="3366CC"/>
                </a:solidFill>
              </a:rPr>
              <a:t>total</a:t>
            </a:r>
            <a:r>
              <a:rPr lang="en-US" altLang="zh-CN" sz="2400" dirty="0" smtClean="0"/>
              <a:t> match relation M</a:t>
            </a:r>
          </a:p>
          <a:p>
            <a:pPr lvl="1"/>
            <a:r>
              <a:rPr lang="en-US" altLang="zh-CN" sz="2000" dirty="0" smtClean="0"/>
              <a:t>for </a:t>
            </a:r>
            <a:r>
              <a:rPr lang="en-US" altLang="zh-CN" sz="2000" dirty="0" smtClean="0">
                <a:solidFill>
                  <a:srgbClr val="FF0000"/>
                </a:solidFill>
              </a:rPr>
              <a:t>each u ∈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Vq</a:t>
            </a:r>
            <a:r>
              <a:rPr lang="en-US" altLang="zh-CN" sz="2000" dirty="0" smtClean="0"/>
              <a:t>, there exists v ∈ V such that (u, v) ∈ M.</a:t>
            </a:r>
          </a:p>
          <a:p>
            <a:pPr lvl="1"/>
            <a:r>
              <a:rPr lang="en-US" altLang="zh-CN" sz="2000" dirty="0" smtClean="0"/>
              <a:t>Intuitively, simulation preserves </a:t>
            </a:r>
            <a:r>
              <a:rPr lang="en-US" altLang="zh-CN" sz="2000" dirty="0" smtClean="0">
                <a:solidFill>
                  <a:srgbClr val="FF0000"/>
                </a:solidFill>
              </a:rPr>
              <a:t>the labels </a:t>
            </a:r>
            <a:r>
              <a:rPr lang="en-US" altLang="zh-CN" sz="2000" dirty="0" smtClean="0"/>
              <a:t>and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child relationship </a:t>
            </a:r>
            <a:r>
              <a:rPr lang="en-US" altLang="zh-CN" sz="2000" dirty="0" smtClean="0"/>
              <a:t>of a graph pattern in its match. </a:t>
            </a:r>
          </a:p>
          <a:p>
            <a:pPr lvl="1"/>
            <a:r>
              <a:rPr lang="en-US" altLang="zh-CN" sz="2000" dirty="0" smtClean="0"/>
              <a:t>Simulation was initially proposed for the </a:t>
            </a:r>
            <a:r>
              <a:rPr lang="en-US" altLang="zh-CN" sz="2000" dirty="0" smtClean="0">
                <a:solidFill>
                  <a:srgbClr val="3366CC"/>
                </a:solidFill>
              </a:rPr>
              <a:t>analyses of programs</a:t>
            </a:r>
            <a:r>
              <a:rPr lang="en-US" altLang="zh-CN" sz="2000" dirty="0" smtClean="0"/>
              <a:t>; and simulation and its extensions were recently introduced for </a:t>
            </a:r>
            <a:r>
              <a:rPr lang="en-US" altLang="zh-CN" sz="2000" dirty="0" smtClean="0">
                <a:solidFill>
                  <a:srgbClr val="3366CC"/>
                </a:solidFill>
              </a:rPr>
              <a:t>social networks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16" name="Rectangle 14"/>
          <p:cNvSpPr txBox="1">
            <a:spLocks noChangeArrowheads="1"/>
          </p:cNvSpPr>
          <p:nvPr/>
        </p:nvSpPr>
        <p:spPr bwMode="auto">
          <a:xfrm>
            <a:off x="323528" y="6073899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/>
              <a:t>Subgraph</a:t>
            </a:r>
            <a:r>
              <a:rPr lang="en-US" altLang="zh-CN" sz="2000" b="1" dirty="0" smtClean="0"/>
              <a:t> isomorphism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NP-complete) </a:t>
            </a:r>
            <a:r>
              <a:rPr lang="en-US" altLang="zh-CN" sz="2000" b="1" dirty="0" smtClean="0"/>
              <a:t>vs. graph simulation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O(n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2000" b="1" dirty="0" smtClean="0"/>
              <a:t>)!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5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Subgraph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Isomorphism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34" y="887908"/>
            <a:ext cx="74485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6" descr="team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0134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3728" y="4407495"/>
            <a:ext cx="68247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Set up a team to develop a new software product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4941168"/>
            <a:ext cx="68247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3366CC"/>
                </a:solidFill>
              </a:rPr>
              <a:t>Graph simulation </a:t>
            </a:r>
            <a:r>
              <a:rPr lang="en-US" sz="2400" dirty="0" smtClean="0"/>
              <a:t>returns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 and F</a:t>
            </a:r>
            <a:r>
              <a:rPr lang="en-US" dirty="0" smtClean="0">
                <a:solidFill>
                  <a:srgbClr val="FF0000"/>
                </a:solidFill>
              </a:rPr>
              <a:t>5;</a:t>
            </a:r>
          </a:p>
          <a:p>
            <a:pPr>
              <a:defRPr/>
            </a:pPr>
            <a:r>
              <a:rPr lang="en-US" altLang="zh-CN" sz="2400" dirty="0" err="1" smtClean="0">
                <a:solidFill>
                  <a:srgbClr val="3366CC"/>
                </a:solidFill>
              </a:rPr>
              <a:t>Subgraph</a:t>
            </a:r>
            <a:r>
              <a:rPr lang="en-US" altLang="zh-CN" sz="2400" dirty="0" smtClean="0">
                <a:solidFill>
                  <a:srgbClr val="3366CC"/>
                </a:solidFill>
              </a:rPr>
              <a:t> isomorphism</a:t>
            </a:r>
            <a:r>
              <a:rPr lang="en-US" altLang="zh-CN" sz="2400" dirty="0" smtClean="0"/>
              <a:t> returns </a:t>
            </a:r>
            <a:r>
              <a:rPr lang="en-US" altLang="zh-CN" sz="2400" dirty="0" smtClean="0">
                <a:solidFill>
                  <a:srgbClr val="FF0000"/>
                </a:solidFill>
              </a:rPr>
              <a:t>empty!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6093296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err="1" smtClean="0">
                <a:solidFill>
                  <a:srgbClr val="FF0000"/>
                </a:solidFill>
              </a:rPr>
              <a:t>Subgraph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 isomorphism is too strict for emerging applications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0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536" y="1484784"/>
            <a:ext cx="8429114" cy="4896544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Traditional plagiarism detection tools may not be applicable 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serious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software plagiarism problems.</a:t>
            </a:r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new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tool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based on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graph pattern matching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/>
              <a:t>Represent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source codes as </a:t>
            </a:r>
            <a:r>
              <a:rPr lang="en-US" altLang="zh-CN" sz="2000" dirty="0" smtClean="0">
                <a:solidFill>
                  <a:srgbClr val="FF0000"/>
                </a:solidFill>
              </a:rPr>
              <a:t>program </a:t>
            </a:r>
            <a:r>
              <a:rPr lang="en-US" altLang="zh-CN" sz="2000" dirty="0">
                <a:solidFill>
                  <a:srgbClr val="FF0000"/>
                </a:solidFill>
              </a:rPr>
              <a:t>dependence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graphs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[2]</a:t>
            </a:r>
            <a:r>
              <a:rPr lang="en-US" altLang="zh-CN" sz="2000" dirty="0" smtClean="0"/>
              <a:t>. 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Use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 pattern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matching </a:t>
            </a:r>
            <a:r>
              <a:rPr lang="en-US" altLang="zh-CN" sz="2000" dirty="0" smtClean="0">
                <a:cs typeface="Arial Unicode MS" pitchFamily="34" charset="-122"/>
              </a:rPr>
              <a:t>to detect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plagiarism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Software plagiarism </a:t>
            </a:r>
            <a:r>
              <a:rPr lang="en-US" altLang="zh-CN" sz="2400" dirty="0" smtClean="0">
                <a:solidFill>
                  <a:srgbClr val="0066CC"/>
                </a:solidFill>
              </a:rPr>
              <a:t>detection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[1]</a:t>
            </a:r>
            <a:endParaRPr lang="en-US" altLang="zh-CN" sz="2400" baseline="30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74356"/>
            <a:ext cx="8136904" cy="31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9137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38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Terrorist Collaboration Network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SkyHeart\Desktop\TO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233" y="584200"/>
            <a:ext cx="4811712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2745" y="55626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Those who were trained to fly didn’t know the others. One group of people did not know the other group.”  (</a:t>
            </a:r>
            <a:r>
              <a:rPr lang="en-US" altLang="zh-CN" sz="2000" dirty="0">
                <a:solidFill>
                  <a:schemeClr val="accent2"/>
                </a:solidFill>
                <a:latin typeface="Arial Black" pitchFamily="34" charset="0"/>
              </a:rPr>
              <a:t>Osama Bin Laden, 2001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pic>
        <p:nvPicPr>
          <p:cNvPr id="8" name="图片 7" descr="osama-bin-lad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345" y="4191000"/>
            <a:ext cx="1046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云形标注 8"/>
          <p:cNvSpPr/>
          <p:nvPr/>
        </p:nvSpPr>
        <p:spPr>
          <a:xfrm rot="444174">
            <a:off x="6414583" y="3938588"/>
            <a:ext cx="2092325" cy="1649412"/>
          </a:xfrm>
          <a:prstGeom prst="cloudCallout">
            <a:avLst>
              <a:gd name="adj1" fmla="val -40042"/>
              <a:gd name="adj2" fmla="val 4661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2850" y="44624"/>
            <a:ext cx="7829550" cy="792088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[16,17]</a:t>
            </a:r>
            <a:endParaRPr lang="zh-CN" altLang="en-US" sz="3600" baseline="30000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23800" y="908720"/>
            <a:ext cx="7848600" cy="5486400"/>
          </a:xfrm>
        </p:spPr>
        <p:txBody>
          <a:bodyPr/>
          <a:lstStyle/>
          <a:p>
            <a:r>
              <a:rPr lang="en-US" altLang="zh-CN" sz="2400" dirty="0" err="1" smtClean="0"/>
              <a:t>Subgraph</a:t>
            </a:r>
            <a:r>
              <a:rPr lang="en-US" altLang="zh-CN" sz="2400" dirty="0" smtClean="0"/>
              <a:t> isomorphism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Goodness </a:t>
            </a:r>
          </a:p>
          <a:p>
            <a:pPr lvl="2"/>
            <a:r>
              <a:rPr lang="en-US" altLang="zh-CN" sz="1600" dirty="0" smtClean="0"/>
              <a:t>Keep (strong) structure topology</a:t>
            </a:r>
          </a:p>
          <a:p>
            <a:pPr lvl="1"/>
            <a:r>
              <a:rPr kumimoji="1" lang="en-US" altLang="zh-CN" sz="2000" dirty="0" smtClean="0">
                <a:solidFill>
                  <a:schemeClr val="accent2"/>
                </a:solidFill>
              </a:rPr>
              <a:t>Badness</a:t>
            </a:r>
          </a:p>
          <a:p>
            <a:pPr lvl="2"/>
            <a:r>
              <a:rPr kumimoji="1" lang="en-US" altLang="zh-CN" sz="1600" dirty="0" smtClean="0"/>
              <a:t>May return exponential number of matched </a:t>
            </a:r>
            <a:r>
              <a:rPr kumimoji="1" lang="en-US" altLang="zh-CN" sz="1600" dirty="0" err="1" smtClean="0"/>
              <a:t>subgraphs</a:t>
            </a:r>
            <a:endParaRPr kumimoji="1" lang="en-US" altLang="zh-CN" sz="1600" dirty="0" smtClean="0"/>
          </a:p>
          <a:p>
            <a:pPr lvl="2"/>
            <a:r>
              <a:rPr kumimoji="1" lang="en-US" altLang="zh-CN" sz="1600" dirty="0" smtClean="0"/>
              <a:t>Decision problem: NP-complete </a:t>
            </a:r>
          </a:p>
          <a:p>
            <a:pPr lvl="2"/>
            <a:r>
              <a:rPr kumimoji="1" lang="en-US" altLang="zh-CN" sz="1600" dirty="0" smtClean="0"/>
              <a:t>In certain scenarios,  too restrictive to find  sensible matches</a:t>
            </a:r>
          </a:p>
          <a:p>
            <a:r>
              <a:rPr kumimoji="1" lang="en-US" altLang="zh-CN" sz="2400" dirty="0" smtClean="0"/>
              <a:t>Graph simulation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Goodness </a:t>
            </a:r>
          </a:p>
          <a:p>
            <a:pPr lvl="2"/>
            <a:r>
              <a:rPr lang="en-US" altLang="zh-CN" sz="1600" dirty="0" smtClean="0"/>
              <a:t>Solvable in quadratic time </a:t>
            </a:r>
          </a:p>
          <a:p>
            <a:pPr lvl="1"/>
            <a:r>
              <a:rPr kumimoji="1" lang="en-US" altLang="zh-CN" sz="2000" dirty="0" smtClean="0">
                <a:solidFill>
                  <a:schemeClr val="accent2"/>
                </a:solidFill>
              </a:rPr>
              <a:t>Badness</a:t>
            </a:r>
          </a:p>
          <a:p>
            <a:pPr lvl="2"/>
            <a:r>
              <a:rPr kumimoji="1" lang="en-US" altLang="zh-CN" sz="1600" dirty="0" smtClean="0"/>
              <a:t>Lose structure topology (how much? open question)</a:t>
            </a:r>
          </a:p>
          <a:p>
            <a:pPr lvl="2"/>
            <a:r>
              <a:rPr kumimoji="1" lang="en-US" altLang="zh-CN" sz="1600" dirty="0" smtClean="0"/>
              <a:t>Only return a single matched </a:t>
            </a:r>
            <a:r>
              <a:rPr kumimoji="1" lang="en-US" altLang="zh-CN" sz="1600" dirty="0" err="1" smtClean="0"/>
              <a:t>subgraph</a:t>
            </a:r>
            <a:endParaRPr kumimoji="1" lang="en-US" altLang="zh-CN" sz="16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251520" y="6093296"/>
            <a:ext cx="8784976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Balance between complexity and the capability to capturing topology!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2850" y="44624"/>
            <a:ext cx="7829550" cy="792088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312" y="1515666"/>
            <a:ext cx="4724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9512" y="1039416"/>
            <a:ext cx="7848600" cy="5486400"/>
          </a:xfrm>
        </p:spPr>
        <p:txBody>
          <a:bodyPr/>
          <a:lstStyle/>
          <a:p>
            <a:r>
              <a:rPr kumimoji="1" lang="en-US" altLang="zh-CN" sz="2400" smtClean="0"/>
              <a:t>Graph simulation loses graph structures</a:t>
            </a:r>
          </a:p>
          <a:p>
            <a:endParaRPr lang="en-US" altLang="zh-CN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>
            <a:off x="5364287" y="582216"/>
            <a:ext cx="2740025" cy="561975"/>
          </a:xfrm>
          <a:prstGeom prst="cloudCallout">
            <a:avLst>
              <a:gd name="adj1" fmla="val -34009"/>
              <a:gd name="adj2" fmla="val 13659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Disconnected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>
            <a:off x="5364287" y="2868216"/>
            <a:ext cx="2740025" cy="561975"/>
          </a:xfrm>
          <a:prstGeom prst="cloudCallout">
            <a:avLst>
              <a:gd name="adj1" fmla="val -29144"/>
              <a:gd name="adj2" fmla="val 129824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Tree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>
            <a:off x="5742112" y="4620816"/>
            <a:ext cx="2057400" cy="561975"/>
          </a:xfrm>
          <a:prstGeom prst="cloudCallout">
            <a:avLst>
              <a:gd name="adj1" fmla="val -26144"/>
              <a:gd name="adj2" fmla="val 14725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8288" rIns="18288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Long cycle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07640" y="1143000"/>
            <a:ext cx="7848600" cy="4158208"/>
          </a:xfrm>
        </p:spPr>
        <p:txBody>
          <a:bodyPr/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Duality</a:t>
            </a:r>
            <a:r>
              <a:rPr kumimoji="1" lang="en-US" altLang="zh-CN" sz="2400" dirty="0" smtClean="0"/>
              <a:t> (dual simulation)</a:t>
            </a:r>
          </a:p>
          <a:p>
            <a:pPr lvl="1"/>
            <a:r>
              <a:rPr kumimoji="1" lang="en-US" altLang="zh-CN" sz="2000" dirty="0" smtClean="0"/>
              <a:t>Both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child</a:t>
            </a:r>
            <a:r>
              <a:rPr kumimoji="1" lang="en-US" altLang="zh-CN" sz="2000" dirty="0" smtClean="0"/>
              <a:t> and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parent</a:t>
            </a:r>
            <a:r>
              <a:rPr kumimoji="1" lang="en-US" altLang="zh-CN" sz="2000" dirty="0" smtClean="0"/>
              <a:t> relationships</a:t>
            </a:r>
          </a:p>
          <a:p>
            <a:pPr lvl="1"/>
            <a:r>
              <a:rPr kumimoji="1" lang="en-US" altLang="zh-CN" sz="2000" dirty="0" smtClean="0"/>
              <a:t>Simulation considers only child relationships</a:t>
            </a: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Locality</a:t>
            </a:r>
          </a:p>
          <a:p>
            <a:pPr lvl="1"/>
            <a:r>
              <a:rPr kumimoji="1" lang="en-US" altLang="zh-CN" sz="2000" dirty="0" smtClean="0"/>
              <a:t>Restricting matches within a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ball </a:t>
            </a:r>
          </a:p>
          <a:p>
            <a:pPr lvl="1"/>
            <a:r>
              <a:rPr kumimoji="1" lang="en-US" altLang="zh-CN" sz="2000" dirty="0" smtClean="0"/>
              <a:t>When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social distance</a:t>
            </a:r>
            <a:r>
              <a:rPr kumimoji="1" lang="en-US" altLang="zh-CN" sz="2000" dirty="0" smtClean="0"/>
              <a:t> increases, the closeness of relationships decreases and the  relationships may become irrelevant</a:t>
            </a:r>
          </a:p>
          <a:p>
            <a:r>
              <a:rPr kumimoji="1" lang="en-US" altLang="zh-CN" sz="2400" dirty="0" smtClean="0"/>
              <a:t>The semantics of strong simulation is well defined</a:t>
            </a:r>
          </a:p>
          <a:p>
            <a:pPr lvl="1"/>
            <a:r>
              <a:rPr kumimoji="1" lang="en-US" altLang="zh-CN" sz="2000" dirty="0" smtClean="0"/>
              <a:t>The results are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unique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" name="图片 4" descr="Sphe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440" y="762000"/>
            <a:ext cx="22860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5" descr="new-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40" y="1524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6" descr="new-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40" y="2743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95536" y="5497835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Strong simulation: bring duality and locality into graph simulation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48" y="2580481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81186" y="1124744"/>
            <a:ext cx="1998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Isomorphism</a:t>
            </a:r>
            <a:endParaRPr lang="zh-CN" altLang="en-US" sz="2000">
              <a:solidFill>
                <a:srgbClr val="4414B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675136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43673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6943923" y="1124744"/>
            <a:ext cx="166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</a:p>
        </p:txBody>
      </p:sp>
      <p:sp>
        <p:nvSpPr>
          <p:cNvPr id="23" name="燕尾形 22"/>
          <p:cNvSpPr/>
          <p:nvPr/>
        </p:nvSpPr>
        <p:spPr>
          <a:xfrm>
            <a:off x="2317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603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6818511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498" y="4361656"/>
            <a:ext cx="554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6001891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Topology preservation and bounded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Strong Simulation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99728" y="1143000"/>
            <a:ext cx="7848600" cy="5486400"/>
          </a:xfrm>
        </p:spPr>
        <p:txBody>
          <a:bodyPr/>
          <a:lstStyle/>
          <a:p>
            <a:r>
              <a:rPr lang="en-US" altLang="zh-CN" sz="2000" dirty="0" smtClean="0"/>
              <a:t>A new matching model referred to as strong simulation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 cubic time algorithm</a:t>
            </a:r>
          </a:p>
          <a:p>
            <a:r>
              <a:rPr kumimoji="1" lang="en-US" altLang="zh-CN" sz="2000" dirty="0" smtClean="0"/>
              <a:t>Three main optimization techniques 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Query minimization </a:t>
            </a:r>
          </a:p>
          <a:p>
            <a:pPr lvl="2"/>
            <a:r>
              <a:rPr kumimoji="1" lang="en-US" altLang="zh-CN" sz="1400" dirty="0" smtClean="0"/>
              <a:t>An O(n</a:t>
            </a:r>
            <a:r>
              <a:rPr kumimoji="1" lang="en-US" altLang="zh-CN" sz="1400" baseline="30000" dirty="0" smtClean="0"/>
              <a:t>2</a:t>
            </a:r>
            <a:r>
              <a:rPr kumimoji="1" lang="en-US" altLang="zh-CN" sz="1400" dirty="0" smtClean="0"/>
              <a:t>) algorithm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Dual simulation filtering</a:t>
            </a:r>
          </a:p>
          <a:p>
            <a:pPr lvl="2"/>
            <a:r>
              <a:rPr kumimoji="1" lang="en-US" altLang="zh-CN" sz="1400" dirty="0" smtClean="0"/>
              <a:t>First compute the match graph of dual simulation, then project on each ball of the data graph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Connectivity pruning</a:t>
            </a:r>
          </a:p>
          <a:p>
            <a:pPr lvl="2"/>
            <a:r>
              <a:rPr kumimoji="1" lang="en-US" altLang="zh-CN" sz="1400" dirty="0" smtClean="0"/>
              <a:t>Based on the connectivity theorem</a:t>
            </a:r>
          </a:p>
          <a:p>
            <a:r>
              <a:rPr kumimoji="1" lang="en-US" altLang="zh-CN" sz="2000" dirty="0" smtClean="0"/>
              <a:t>A distributed algorithm 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Data locality property</a:t>
            </a:r>
          </a:p>
          <a:p>
            <a:pPr lvl="1"/>
            <a:r>
              <a:rPr kumimoji="1" lang="en-US" altLang="zh-CN" sz="1800" dirty="0" smtClean="0">
                <a:solidFill>
                  <a:schemeClr val="accent2"/>
                </a:solidFill>
              </a:rPr>
              <a:t>Boundary nodes and radius</a:t>
            </a:r>
            <a:r>
              <a:rPr kumimoji="1" lang="en-US" altLang="zh-CN" sz="1400" dirty="0" smtClean="0"/>
              <a:t>	</a:t>
            </a:r>
            <a:endParaRPr kumimoji="1" lang="en-US" altLang="zh-CN" sz="1100" dirty="0" smtClean="0">
              <a:solidFill>
                <a:srgbClr val="000000"/>
              </a:solidFill>
            </a:endParaRPr>
          </a:p>
          <a:p>
            <a:pPr lvl="1"/>
            <a:endParaRPr kumimoji="1" lang="en-US" altLang="zh-CN" sz="1800" dirty="0" smtClean="0">
              <a:solidFill>
                <a:schemeClr val="accent2"/>
              </a:solidFill>
            </a:endParaRPr>
          </a:p>
          <a:p>
            <a:endParaRPr kumimoji="1" lang="en-US" altLang="zh-CN" sz="14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395536" y="5733256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Towards revising conventional notions of graph matching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Analyses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0006678"/>
              </p:ext>
            </p:extLst>
          </p:nvPr>
        </p:nvGraphicFramePr>
        <p:xfrm>
          <a:off x="705541" y="1874422"/>
          <a:ext cx="7898907" cy="228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363"/>
                <a:gridCol w="2160240"/>
                <a:gridCol w="2736304"/>
              </a:tblGrid>
              <a:tr h="424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Graph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User-friendliness</a:t>
                      </a:r>
                      <a:endParaRPr lang="zh-CN" altLang="en-US" sz="2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Result-accuracy</a:t>
                      </a:r>
                      <a:endParaRPr lang="zh-CN" altLang="en-US" sz="2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Cohesive </a:t>
                      </a:r>
                      <a:r>
                        <a:rPr lang="en-US" altLang="zh-CN" sz="2000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Subgraphs</a:t>
                      </a:r>
                      <a:endParaRPr lang="zh-CN" altLang="en-US" sz="2000" kern="1200" baseline="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lt"/>
                          <a:sym typeface="Symbol"/>
                        </a:rPr>
                        <a:t>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+mn-lt"/>
                          <a:sym typeface="Symbol"/>
                        </a:rPr>
                        <a:t></a:t>
                      </a:r>
                      <a:endParaRPr lang="zh-CN" altLang="en-US" sz="24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</a:rPr>
                        <a:t>Keyword Search</a:t>
                      </a:r>
                      <a:endParaRPr lang="zh-CN" altLang="en-US" sz="2000" baseline="0" dirty="0">
                        <a:solidFill>
                          <a:srgbClr val="0066CC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Keywords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 ranking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Graph Pattern Matching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Pattern graphs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accurate (well structure constrained)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67544" y="4725144"/>
            <a:ext cx="8568952" cy="792088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 novel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approach to 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combining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advantages</a:t>
            </a:r>
            <a:r>
              <a:rPr lang="en-US" altLang="zh-CN" sz="2000" b="1" dirty="0" smtClean="0"/>
              <a:t> </a:t>
            </a:r>
            <a:r>
              <a:rPr lang="en-US" altLang="zh-CN" sz="2000" b="1" dirty="0">
                <a:ea typeface="黑体" pitchFamily="49" charset="-122"/>
                <a:sym typeface="Wingdings" pitchFamily="2" charset="2"/>
              </a:rPr>
              <a:t>and 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overcoming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the</a:t>
            </a:r>
            <a:r>
              <a:rPr lang="en-US" altLang="zh-CN" sz="2000" b="1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shortcomings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of existing graph search. </a:t>
            </a:r>
            <a:endParaRPr lang="en-US" altLang="zh-CN" sz="2000" b="1" dirty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37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Challenges &amp; Related techniques</a:t>
            </a:r>
          </a:p>
        </p:txBody>
      </p:sp>
    </p:spTree>
    <p:extLst>
      <p:ext uri="{BB962C8B-B14F-4D97-AF65-F5344CB8AC3E}">
        <p14:creationId xmlns="" xmlns:p14="http://schemas.microsoft.com/office/powerpoint/2010/main" val="645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+mn-lt"/>
                <a:ea typeface="+mn-ea"/>
              </a:rPr>
              <a:t>Big Data</a:t>
            </a:r>
            <a:endParaRPr lang="zh-CN" altLang="en-US" sz="36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1224136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Big Data </a:t>
            </a:r>
            <a:r>
              <a:rPr lang="en-US" altLang="zh-CN" sz="2400" b="1" dirty="0" smtClean="0"/>
              <a:t>refers to datasets that grow so large that it is difficult to capture, store, manage, share, analyze and visualize with those traditional (database) software tools </a:t>
            </a:r>
            <a:endParaRPr lang="zh-CN" altLang="en-US" sz="2400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251520" y="5976664"/>
            <a:ext cx="8712968" cy="836712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zh-CN" altLang="en-US" sz="2000" dirty="0" smtClean="0">
                <a:solidFill>
                  <a:srgbClr val="FF0000"/>
                </a:solidFill>
                <a:latin typeface="Arial"/>
                <a:ea typeface="黑体"/>
              </a:rPr>
              <a:t>“</a:t>
            </a:r>
            <a:r>
              <a:rPr lang="en-US" altLang="zh-CN" sz="2000" dirty="0" smtClean="0">
                <a:solidFill>
                  <a:srgbClr val="FF0000"/>
                </a:solidFill>
                <a:latin typeface="Arial"/>
                <a:ea typeface="黑体"/>
              </a:rPr>
              <a:t>Big data</a:t>
            </a:r>
            <a:r>
              <a:rPr lang="zh-CN" altLang="en-US" sz="2000" dirty="0" smtClean="0">
                <a:solidFill>
                  <a:srgbClr val="FF0000"/>
                </a:solidFill>
                <a:latin typeface="Arial"/>
                <a:ea typeface="黑体"/>
              </a:rPr>
              <a:t>” </a:t>
            </a:r>
            <a:r>
              <a:rPr lang="en-US" altLang="zh-CN" sz="2000" dirty="0" smtClean="0">
                <a:solidFill>
                  <a:srgbClr val="FF0000"/>
                </a:solidFill>
                <a:latin typeface="Arial"/>
                <a:ea typeface="黑体"/>
              </a:rPr>
              <a:t>has become a Buzz word, and the common focus of both industrial and academic communities!</a:t>
            </a:r>
            <a:endParaRPr lang="zh-CN" altLang="en-US" sz="2000" dirty="0" smtClean="0">
              <a:solidFill>
                <a:srgbClr val="FF0000"/>
              </a:solidFill>
              <a:latin typeface="Arial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503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More Data Beats Better Algorithms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10" y="1047328"/>
            <a:ext cx="7524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1180816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Recommendations</a:t>
            </a:r>
            <a:r>
              <a:rPr lang="en-US" altLang="zh-CN" dirty="0" smtClean="0"/>
              <a:t> have found its usage in many emerging specific applications, such as </a:t>
            </a:r>
            <a:r>
              <a:rPr lang="en-US" altLang="zh-CN" dirty="0">
                <a:solidFill>
                  <a:srgbClr val="0066CC"/>
                </a:solidFill>
              </a:rPr>
              <a:t>social matching systems</a:t>
            </a:r>
            <a:r>
              <a:rPr lang="en-US" altLang="zh-CN" dirty="0" smtClean="0"/>
              <a:t>. 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/>
              <a:t> Graph search is a useful tool for recommendations.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03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Recommender </a:t>
            </a:r>
            <a:r>
              <a:rPr lang="en-US" altLang="zh-CN" sz="2400" dirty="0" smtClean="0">
                <a:solidFill>
                  <a:srgbClr val="0066CC"/>
                </a:solidFill>
              </a:rPr>
              <a:t>systems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[3]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4098" name="Picture 2" descr="C:\Users\LiJia\AppData\Roaming\Tencent\Users\784971087\QQ\WinTemp\RichOle\1RCJ`H][78W_D~VN6]`UG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3" y="3007000"/>
            <a:ext cx="4079809" cy="3446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4"/>
          <p:cNvSpPr txBox="1">
            <a:spLocks/>
          </p:cNvSpPr>
          <p:nvPr/>
        </p:nvSpPr>
        <p:spPr bwMode="auto">
          <a:xfrm>
            <a:off x="179512" y="2924944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A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headhunter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wants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to find a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biologist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(Bio) to help a group of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software engineers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(SEs) analyze genetic data.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To do this, (s)he uses an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expertise recommendation network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as depicted in G, where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a node denotes a person labeled with expertise, and 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an edge indicates recommendation, e.g., HR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Bio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and AI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DM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23293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1163"/>
            <a:ext cx="7939127" cy="454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Kepler's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third law of planetary motion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square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orbital period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a planet is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directly proportional to 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cube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semi-major axis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its orbit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2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640960" cy="796908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+mn-lt"/>
                <a:ea typeface="+mn-ea"/>
              </a:rPr>
              <a:t>Social networks are “big data”</a:t>
            </a:r>
            <a:endParaRPr lang="zh-CN" altLang="en-US" sz="3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90211"/>
            <a:ext cx="6086450" cy="25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blog-apr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9195"/>
            <a:ext cx="2438400" cy="1475232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144016" y="3573016"/>
            <a:ext cx="8820472" cy="3096344"/>
            <a:chOff x="323528" y="3573016"/>
            <a:chExt cx="8820472" cy="3096344"/>
          </a:xfrm>
        </p:grpSpPr>
        <p:sp>
          <p:nvSpPr>
            <p:cNvPr id="6" name="内容占位符 4"/>
            <p:cNvSpPr txBox="1">
              <a:spLocks/>
            </p:cNvSpPr>
            <p:nvPr/>
          </p:nvSpPr>
          <p:spPr bwMode="auto">
            <a:xfrm>
              <a:off x="323528" y="4005064"/>
              <a:ext cx="88204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rgbClr val="FF0000"/>
                  </a:solidFill>
                </a:rPr>
                <a:t>Volume</a:t>
              </a:r>
              <a:r>
                <a:rPr lang="zh-CN" altLang="en-US" sz="2000" dirty="0" smtClean="0"/>
                <a:t>：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users,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2400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photos,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4</a:t>
              </a:r>
              <a:r>
                <a:rPr lang="en-US" altLang="zh-CN" sz="2000" dirty="0" smtClean="0"/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/>
                <a:t>page visits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Velocity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7.9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new users per second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, over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60</a:t>
              </a:r>
              <a:r>
                <a:rPr kumimoji="0" lang="en-US" altLang="zh-CN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 thousands per day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kern="0" dirty="0" smtClean="0">
                  <a:solidFill>
                    <a:srgbClr val="FF0000"/>
                  </a:solidFill>
                  <a:latin typeface="Arial Unicode MS" pitchFamily="34" charset="-122"/>
                  <a:ea typeface="+mn-ea"/>
                </a:rPr>
                <a:t>Variety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： 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text (</a:t>
              </a:r>
              <a:r>
                <a:rPr lang="en-US" altLang="zh-CN" sz="2000" kern="0" dirty="0" err="1" smtClean="0">
                  <a:latin typeface="Arial Unicode MS" pitchFamily="34" charset="-122"/>
                  <a:ea typeface="+mn-ea"/>
                </a:rPr>
                <a:t>weibo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blogs)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figures, videos, relationships (topology)</a:t>
              </a:r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Value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1.5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2007,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3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2008,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6 ~</a:t>
              </a:r>
              <a:r>
                <a:rPr lang="zh-CN" altLang="en-US" sz="2000" dirty="0" smtClean="0">
                  <a:solidFill>
                    <a:srgbClr val="000099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7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2009,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</a:t>
              </a:r>
              <a:r>
                <a:rPr lang="en-US" altLang="zh-CN" sz="2000" smtClean="0">
                  <a:solidFill>
                    <a:srgbClr val="000099"/>
                  </a:solidFill>
                </a:rPr>
                <a:t>in </a:t>
              </a:r>
              <a:r>
                <a:rPr lang="en-US" altLang="zh-CN" sz="2000" smtClean="0"/>
                <a:t>2010. </a:t>
              </a:r>
              <a:endParaRPr lang="en-US" altLang="zh-CN" sz="2000" dirty="0" smtClean="0"/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/>
                <a:t>Further, data are often dirty due to data missing and data uncertainty </a:t>
              </a:r>
              <a:r>
                <a:rPr lang="en-US" altLang="zh-CN" sz="2000" baseline="30000" dirty="0" smtClean="0">
                  <a:solidFill>
                    <a:srgbClr val="FF0000"/>
                  </a:solidFill>
                </a:rPr>
                <a:t>[18, 19]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3528" y="3573016"/>
              <a:ext cx="1707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err="1" smtClean="0">
                  <a:solidFill>
                    <a:srgbClr val="000099"/>
                  </a:solidFill>
                  <a:latin typeface="Arial Unicode MS" pitchFamily="34" charset="-122"/>
                </a:rPr>
                <a:t>Facebook</a:t>
              </a:r>
              <a:r>
                <a:rPr lang="en-US" altLang="zh-CN" sz="2400" b="1" kern="0" dirty="0" smtClean="0">
                  <a:solidFill>
                    <a:srgbClr val="000099"/>
                  </a:solidFill>
                  <a:latin typeface="Arial Unicode MS" pitchFamily="34" charset="-122"/>
                </a:rPr>
                <a:t>: </a:t>
              </a:r>
              <a:endParaRPr lang="zh-CN" altLang="en-US" sz="2400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Challenges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42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29288"/>
          </a:xfrm>
        </p:spPr>
        <p:txBody>
          <a:bodyPr/>
          <a:lstStyle/>
          <a:p>
            <a:pPr lvl="1"/>
            <a:r>
              <a:rPr lang="en-US" altLang="zh-CN" sz="2000" dirty="0" smtClean="0"/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amount of data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has </a:t>
            </a:r>
            <a:r>
              <a:rPr lang="en-US" altLang="zh-CN" sz="2000" dirty="0"/>
              <a:t>reached </a:t>
            </a:r>
            <a:r>
              <a:rPr lang="en-US" altLang="zh-CN" sz="2000" dirty="0" smtClean="0"/>
              <a:t>hundred millions orders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magnitude.</a:t>
            </a:r>
            <a:endParaRPr lang="en-US" altLang="zh-CN" sz="2000" dirty="0"/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r>
              <a:rPr lang="en-US" altLang="zh-CN" sz="2000" dirty="0" smtClean="0">
                <a:sym typeface="Wingdings" pitchFamily="2" charset="2"/>
              </a:rPr>
              <a:t>The data are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updated </a:t>
            </a:r>
            <a:r>
              <a:rPr lang="en-US" altLang="zh-CN" sz="2000" dirty="0" smtClean="0">
                <a:sym typeface="Wingdings" pitchFamily="2" charset="2"/>
              </a:rPr>
              <a:t>all the time, and the updated amount of data daily reaches </a:t>
            </a:r>
            <a:r>
              <a:rPr lang="en-US" altLang="zh-CN" sz="2000" dirty="0"/>
              <a:t>hundred </a:t>
            </a:r>
            <a:r>
              <a:rPr lang="en-US" altLang="zh-CN" sz="2000" dirty="0" smtClean="0"/>
              <a:t>thousands </a:t>
            </a:r>
            <a:r>
              <a:rPr lang="en-US" altLang="zh-CN" sz="2000" dirty="0" smtClean="0">
                <a:sym typeface="Wingdings" pitchFamily="2" charset="2"/>
              </a:rPr>
              <a:t>orders of magnitude.</a:t>
            </a: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sym typeface="Wingdings" pitchFamily="2" charset="2"/>
              </a:rPr>
              <a:t>Same with </a:t>
            </a:r>
            <a:r>
              <a:rPr lang="en-US" altLang="zh-CN" sz="2000" dirty="0" smtClean="0"/>
              <a:t>traditional </a:t>
            </a:r>
            <a:r>
              <a:rPr lang="en-US" altLang="zh-CN" sz="2000" dirty="0"/>
              <a:t>relational </a:t>
            </a:r>
            <a:r>
              <a:rPr lang="en-US" altLang="zh-CN" sz="2000" dirty="0" smtClean="0"/>
              <a:t>data, there exists </a:t>
            </a:r>
            <a:r>
              <a:rPr lang="en-US" altLang="zh-CN" sz="2000" dirty="0" smtClean="0">
                <a:solidFill>
                  <a:srgbClr val="FF0000"/>
                </a:solidFill>
              </a:rPr>
              <a:t>data quality problems</a:t>
            </a:r>
            <a:r>
              <a:rPr lang="en-US" altLang="zh-CN" sz="2000" dirty="0" smtClean="0"/>
              <a:t> such as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uncertainty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0066CC"/>
                </a:solidFill>
              </a:rPr>
              <a:t>data missing </a:t>
            </a:r>
            <a:r>
              <a:rPr lang="en-US" altLang="zh-CN" sz="2000" dirty="0" smtClean="0"/>
              <a:t>in the new applications</a:t>
            </a:r>
            <a:r>
              <a:rPr lang="en-US" altLang="zh-CN" sz="2000" dirty="0"/>
              <a:t>.</a:t>
            </a:r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844824"/>
            <a:ext cx="8064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>
                <a:sym typeface="Wingdings" pitchFamily="2" charset="2"/>
              </a:rPr>
              <a:t>Graph search </a:t>
            </a:r>
            <a:r>
              <a:rPr lang="en-US" altLang="zh-CN" sz="2000" dirty="0">
                <a:sym typeface="Wingdings" pitchFamily="2" charset="2"/>
              </a:rPr>
              <a:t>with high </a:t>
            </a:r>
            <a:r>
              <a:rPr lang="en-US" altLang="zh-CN" sz="2000" dirty="0" smtClean="0">
                <a:sym typeface="Wingdings" pitchFamily="2" charset="2"/>
              </a:rPr>
              <a:t>efficiency, striking a balance </a:t>
            </a:r>
            <a:r>
              <a:rPr lang="en-US" altLang="zh-CN" sz="2000" dirty="0">
                <a:sym typeface="Wingdings" pitchFamily="2" charset="2"/>
              </a:rPr>
              <a:t>between </a:t>
            </a:r>
            <a:r>
              <a:rPr lang="en-US" altLang="zh-CN" sz="2000" dirty="0" smtClean="0">
                <a:sym typeface="Wingdings" pitchFamily="2" charset="2"/>
              </a:rPr>
              <a:t>its </a:t>
            </a:r>
            <a:r>
              <a:rPr lang="en-US" altLang="zh-CN" sz="2000" dirty="0">
                <a:sym typeface="Wingdings" pitchFamily="2" charset="2"/>
              </a:rPr>
              <a:t>performance and </a:t>
            </a:r>
            <a:r>
              <a:rPr lang="en-US" altLang="zh-CN" sz="2000" dirty="0" smtClean="0">
                <a:sym typeface="Wingdings" pitchFamily="2" charset="2"/>
              </a:rPr>
              <a:t>accuracy.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Consider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dynamic changes and </a:t>
            </a:r>
            <a:r>
              <a:rPr lang="en-US" altLang="zh-CN" sz="2000" dirty="0"/>
              <a:t>timing </a:t>
            </a:r>
            <a:r>
              <a:rPr lang="en-US" altLang="zh-CN" sz="2000" dirty="0" smtClean="0"/>
              <a:t>characteristics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data.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62117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Solve the data quality problems</a:t>
            </a:r>
            <a:r>
              <a:rPr lang="en-US" altLang="zh-CN" sz="2000" dirty="0"/>
              <a:t>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43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Related Techniques</a:t>
            </a:r>
          </a:p>
        </p:txBody>
      </p:sp>
    </p:spTree>
    <p:extLst>
      <p:ext uri="{BB962C8B-B14F-4D97-AF65-F5344CB8AC3E}">
        <p14:creationId xmlns="" xmlns:p14="http://schemas.microsoft.com/office/powerpoint/2010/main" val="35829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44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typically way too large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de-DE" altLang="zh-CN" sz="2000" dirty="0" smtClean="0"/>
              <a:t>Yahoo! web graph: 14 billion nodes</a:t>
            </a:r>
          </a:p>
          <a:p>
            <a:pPr lvl="1"/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: over 0.8 billion users</a:t>
            </a:r>
            <a:endParaRPr lang="en-US" altLang="zh-CN" sz="5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naturally distributed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Google, Yahoo! and </a:t>
            </a:r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 have large-scale data centers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323528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nature to study 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distributed graph search</a:t>
            </a:r>
            <a:r>
              <a:rPr lang="en-US" altLang="zh-CN" sz="2000" b="1" dirty="0" smtClean="0"/>
              <a:t>”!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It is </a:t>
            </a:r>
            <a:r>
              <a:rPr lang="en-US" altLang="zh-CN" sz="2000" dirty="0" smtClean="0">
                <a:solidFill>
                  <a:srgbClr val="FF0000"/>
                </a:solidFill>
              </a:rPr>
              <a:t>NOT</a:t>
            </a:r>
            <a:r>
              <a:rPr lang="en-US" altLang="zh-CN" sz="2000" dirty="0" smtClean="0"/>
              <a:t> practical to handle large graphs on single machines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109010"/>
            <a:ext cx="8100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Distributed graph processing is inevitable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45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728192"/>
          </a:xfrm>
        </p:spPr>
        <p:txBody>
          <a:bodyPr/>
          <a:lstStyle/>
          <a:p>
            <a:r>
              <a:rPr lang="en-US" altLang="zh-CN" sz="2000" dirty="0" smtClean="0"/>
              <a:t>A cluster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identical</a:t>
            </a:r>
            <a:r>
              <a:rPr lang="en-US" altLang="zh-CN" sz="2000" dirty="0" smtClean="0"/>
              <a:t> machines (with one acted as coordinator);</a:t>
            </a:r>
          </a:p>
          <a:p>
            <a:r>
              <a:rPr lang="en-US" altLang="zh-CN" sz="2000" dirty="0" smtClean="0"/>
              <a:t>Each machine can </a:t>
            </a:r>
            <a:r>
              <a:rPr lang="en-US" altLang="zh-CN" sz="2000" dirty="0" smtClean="0">
                <a:solidFill>
                  <a:srgbClr val="FF0000"/>
                </a:solidFill>
              </a:rPr>
              <a:t>directly</a:t>
            </a:r>
            <a:r>
              <a:rPr lang="en-US" altLang="zh-CN" sz="2000" dirty="0" smtClean="0"/>
              <a:t> send arbitrary number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messages</a:t>
            </a:r>
            <a:r>
              <a:rPr lang="en-US" altLang="zh-CN" sz="2000" dirty="0" smtClean="0"/>
              <a:t> to another one;</a:t>
            </a:r>
          </a:p>
          <a:p>
            <a:r>
              <a:rPr lang="en-US" altLang="zh-CN" sz="2000" dirty="0" smtClean="0"/>
              <a:t>All machines </a:t>
            </a:r>
            <a:r>
              <a:rPr lang="en-US" altLang="zh-CN" sz="2000" dirty="0" smtClean="0">
                <a:solidFill>
                  <a:srgbClr val="FF0000"/>
                </a:solidFill>
              </a:rPr>
              <a:t>co-work</a:t>
            </a:r>
            <a:r>
              <a:rPr lang="en-US" altLang="zh-CN" sz="2000" dirty="0" smtClean="0"/>
              <a:t> with each other by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 computations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message-passing</a:t>
            </a:r>
            <a:r>
              <a:rPr lang="en-US" altLang="zh-CN" sz="2000" dirty="0" smtClean="0"/>
              <a:t>.</a:t>
            </a:r>
            <a:endParaRPr lang="zh-CN" altLang="en-US" sz="2000" b="1" dirty="0"/>
          </a:p>
        </p:txBody>
      </p:sp>
      <p:sp>
        <p:nvSpPr>
          <p:cNvPr id="13" name="灯片编号占位符 3"/>
          <p:cNvSpPr txBox="1">
            <a:spLocks/>
          </p:cNvSpPr>
          <p:nvPr/>
        </p:nvSpPr>
        <p:spPr>
          <a:xfrm>
            <a:off x="6929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224E6-15A8-4E74-8987-281A30D56C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Model of Computation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[3]</a:t>
            </a:r>
            <a:r>
              <a:rPr lang="en-US" altLang="zh-CN" sz="2000" dirty="0" smtClean="0">
                <a:solidFill>
                  <a:srgbClr val="3366CC"/>
                </a:solidFill>
              </a:rPr>
              <a:t>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20480" cy="14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8032" y="465313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Complexity measures: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85720" y="5229200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/>
              <a:t>1.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Visit times</a:t>
            </a:r>
            <a:r>
              <a:rPr lang="en-US" altLang="zh-CN" sz="2000" dirty="0" smtClean="0"/>
              <a:t>: the maximum visiting times of a machine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interactions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2.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Makespan</a:t>
            </a:r>
            <a:r>
              <a:rPr lang="en-US" altLang="zh-CN" sz="2000" dirty="0" smtClean="0"/>
              <a:t>: the evaluation completion time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efficiency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3.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Data shipment</a:t>
            </a:r>
            <a:r>
              <a:rPr lang="en-US" altLang="zh-CN" sz="2000" dirty="0" smtClean="0"/>
              <a:t>: the size of the total messages shipped among distinct</a:t>
            </a:r>
          </a:p>
          <a:p>
            <a:r>
              <a:rPr lang="en-US" altLang="zh-CN" sz="2000" dirty="0" smtClean="0"/>
              <a:t>machines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network band consumption</a:t>
            </a:r>
            <a:r>
              <a:rPr lang="en-US" altLang="zh-CN" sz="2000" dirty="0" smtClean="0"/>
              <a:t>)</a:t>
            </a:r>
            <a:endParaRPr kumimoji="0" lang="en-US" altLang="zh-CN" sz="200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Incremental Techniques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46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648180"/>
            <a:ext cx="8501122" cy="2500900"/>
          </a:xfrm>
        </p:spPr>
        <p:txBody>
          <a:bodyPr/>
          <a:lstStyle/>
          <a:p>
            <a:r>
              <a:rPr lang="en-US" altLang="zh-CN" sz="2400" dirty="0" smtClean="0"/>
              <a:t>Converting the indexing system to an </a:t>
            </a:r>
            <a:r>
              <a:rPr lang="en-US" altLang="zh-CN" sz="2400" dirty="0" smtClean="0">
                <a:solidFill>
                  <a:srgbClr val="FF0000"/>
                </a:solidFill>
              </a:rPr>
              <a:t>incremental</a:t>
            </a:r>
            <a:r>
              <a:rPr lang="en-US" altLang="zh-CN" sz="2400" dirty="0" smtClean="0"/>
              <a:t> system,</a:t>
            </a:r>
          </a:p>
          <a:p>
            <a:r>
              <a:rPr lang="en-US" altLang="zh-CN" sz="2400" dirty="0" smtClean="0"/>
              <a:t>Reduce the average document processing latency by </a:t>
            </a:r>
            <a:r>
              <a:rPr lang="en-US" altLang="zh-CN" sz="2400" dirty="0" smtClean="0">
                <a:solidFill>
                  <a:srgbClr val="FF0000"/>
                </a:solidFill>
              </a:rPr>
              <a:t>a factor of 100</a:t>
            </a:r>
          </a:p>
          <a:p>
            <a:r>
              <a:rPr lang="en-US" altLang="zh-CN" sz="2400" dirty="0" smtClean="0"/>
              <a:t>Process the same number of documents per day, while </a:t>
            </a:r>
            <a:r>
              <a:rPr lang="en-US" altLang="zh-CN" sz="2400" dirty="0" smtClean="0">
                <a:solidFill>
                  <a:srgbClr val="FF0000"/>
                </a:solidFill>
              </a:rPr>
              <a:t>reducing</a:t>
            </a:r>
            <a:r>
              <a:rPr lang="en-US" altLang="zh-CN" sz="2400" dirty="0" smtClean="0"/>
              <a:t> the average age of documents in Google search results </a:t>
            </a:r>
            <a:r>
              <a:rPr lang="en-US" altLang="zh-CN" sz="2400" dirty="0" smtClean="0">
                <a:solidFill>
                  <a:srgbClr val="FF0000"/>
                </a:solidFill>
              </a:rPr>
              <a:t>by 50%.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51520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a great waste to compute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everything from scratch</a:t>
            </a:r>
            <a:r>
              <a:rPr lang="en-US" altLang="zh-CN" sz="2000" b="1" dirty="0" smtClean="0"/>
              <a:t>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1052736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Google 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Percolator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 [20]</a:t>
            </a:r>
            <a:r>
              <a:rPr lang="en-US" altLang="zh-CN" sz="2400" dirty="0" smtClean="0">
                <a:solidFill>
                  <a:srgbClr val="0066CC"/>
                </a:solidFill>
              </a:rPr>
              <a:t>: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25658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sampling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Instead of dealing with the entire </a:t>
            </a:r>
            <a:r>
              <a:rPr lang="en-US" altLang="zh-CN" sz="2000" dirty="0" smtClean="0"/>
              <a:t>data graphs, it</a:t>
            </a:r>
            <a:r>
              <a:rPr lang="en-US" altLang="zh-CN" sz="2000" dirty="0" smtClean="0">
                <a:solidFill>
                  <a:srgbClr val="0066CC"/>
                </a:solidFill>
              </a:rPr>
              <a:t> reduces the size </a:t>
            </a:r>
            <a:r>
              <a:rPr lang="en-US" altLang="zh-CN" sz="2000" dirty="0" smtClean="0"/>
              <a:t>of data graphs by </a:t>
            </a:r>
            <a:r>
              <a:rPr lang="en-US" altLang="zh-CN" sz="2000" dirty="0"/>
              <a:t>sampling </a:t>
            </a:r>
            <a:r>
              <a:rPr lang="en-US" altLang="zh-CN" sz="2000" dirty="0" smtClean="0"/>
              <a:t>and allows </a:t>
            </a:r>
            <a:r>
              <a:rPr lang="en-US" altLang="zh-CN" sz="2000" dirty="0"/>
              <a:t>a certain loss of </a:t>
            </a:r>
            <a:r>
              <a:rPr lang="en-US" altLang="zh-CN" sz="2000" dirty="0" smtClean="0"/>
              <a:t>precision.</a:t>
            </a:r>
          </a:p>
          <a:p>
            <a:pPr lvl="1"/>
            <a:r>
              <a:rPr lang="en-US" altLang="zh-CN" sz="2000" dirty="0" smtClean="0"/>
              <a:t>In the sampling process, ensure that </a:t>
            </a:r>
            <a:r>
              <a:rPr lang="en-US" altLang="zh-CN" sz="2000" dirty="0"/>
              <a:t>the sampling data </a:t>
            </a:r>
            <a:r>
              <a:rPr lang="en-US" altLang="zh-CN" sz="2000" dirty="0" smtClean="0"/>
              <a:t>obtained can </a:t>
            </a:r>
            <a:r>
              <a:rPr lang="en-US" altLang="zh-CN" sz="2000" dirty="0">
                <a:solidFill>
                  <a:srgbClr val="0066CC"/>
                </a:solidFill>
              </a:rPr>
              <a:t>reflect </a:t>
            </a:r>
            <a:r>
              <a:rPr lang="en-US" altLang="zh-CN" sz="2000" dirty="0" smtClean="0">
                <a:solidFill>
                  <a:srgbClr val="0066CC"/>
                </a:solidFill>
              </a:rPr>
              <a:t>the</a:t>
            </a:r>
            <a:r>
              <a:rPr lang="en-US" altLang="zh-CN" sz="2000" dirty="0">
                <a:solidFill>
                  <a:srgbClr val="0066CC"/>
                </a:solidFill>
              </a:rPr>
              <a:t> </a:t>
            </a:r>
            <a:r>
              <a:rPr lang="en-US" altLang="zh-CN" sz="2000" dirty="0" smtClean="0">
                <a:solidFill>
                  <a:srgbClr val="0066CC"/>
                </a:solidFill>
              </a:rPr>
              <a:t>characteristics </a:t>
            </a:r>
            <a:r>
              <a:rPr lang="en-US" altLang="zh-CN" sz="2000" dirty="0">
                <a:solidFill>
                  <a:srgbClr val="0066CC"/>
                </a:solidFill>
              </a:rPr>
              <a:t>and </a:t>
            </a:r>
            <a:r>
              <a:rPr lang="en-US" altLang="zh-CN" sz="2000" dirty="0" smtClean="0">
                <a:solidFill>
                  <a:srgbClr val="0066CC"/>
                </a:solidFill>
              </a:rPr>
              <a:t>information </a:t>
            </a:r>
            <a:r>
              <a:rPr lang="en-US" altLang="zh-CN" sz="2000" dirty="0" smtClean="0"/>
              <a:t>of the original </a:t>
            </a:r>
            <a:r>
              <a:rPr lang="en-US" altLang="zh-CN" sz="2000" dirty="0"/>
              <a:t>data </a:t>
            </a:r>
            <a:r>
              <a:rPr lang="en-US" altLang="zh-CN" sz="2000" dirty="0" smtClean="0"/>
              <a:t>graphs as </a:t>
            </a:r>
            <a:r>
              <a:rPr lang="en-US" altLang="zh-CN" sz="2000" dirty="0"/>
              <a:t>much as </a:t>
            </a:r>
            <a:r>
              <a:rPr lang="en-US" altLang="zh-CN" sz="2000" dirty="0" smtClean="0"/>
              <a:t>possible.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compression</a:t>
            </a:r>
          </a:p>
          <a:p>
            <a:pPr lvl="1"/>
            <a:r>
              <a:rPr lang="en-US" altLang="zh-CN" sz="2000" dirty="0" smtClean="0"/>
              <a:t>It </a:t>
            </a:r>
            <a:r>
              <a:rPr lang="en-US" altLang="zh-CN" sz="2000" dirty="0" smtClean="0">
                <a:solidFill>
                  <a:srgbClr val="0066CC"/>
                </a:solidFill>
              </a:rPr>
              <a:t>generates small graphs from original data graphs </a:t>
            </a:r>
            <a:r>
              <a:rPr lang="en-US" altLang="zh-CN" sz="2000" dirty="0" smtClean="0"/>
              <a:t>that preserve the information only relevant to queries.</a:t>
            </a:r>
          </a:p>
          <a:p>
            <a:pPr lvl="1"/>
            <a:r>
              <a:rPr lang="en-US" altLang="zh-CN" sz="2000" dirty="0" smtClean="0"/>
              <a:t>A specific compression method is applied to a specific query application, such that data graph compression is not universal for all query applications.</a:t>
            </a:r>
          </a:p>
          <a:p>
            <a:pPr lvl="1"/>
            <a:r>
              <a:rPr lang="en-US" altLang="zh-CN" sz="2000" dirty="0" err="1" smtClean="0"/>
              <a:t>Reachability</a:t>
            </a:r>
            <a:r>
              <a:rPr lang="en-US" altLang="zh-CN" sz="2000" dirty="0" smtClean="0"/>
              <a:t> query, Neighbor query</a:t>
            </a:r>
          </a:p>
        </p:txBody>
      </p:sp>
    </p:spTree>
    <p:extLst>
      <p:ext uri="{BB962C8B-B14F-4D97-AF65-F5344CB8AC3E}">
        <p14:creationId xmlns="" xmlns:p14="http://schemas.microsoft.com/office/powerpoint/2010/main" val="14053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48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499724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Indexing</a:t>
            </a:r>
          </a:p>
          <a:p>
            <a:pPr marL="342900" lvl="1" indent="-342900">
              <a:buFontTx/>
              <a:buChar char="•"/>
            </a:pPr>
            <a:r>
              <a:rPr lang="en-US" altLang="zh-CN" sz="2000" dirty="0" smtClean="0"/>
              <a:t>There are mainly </a:t>
            </a:r>
            <a:r>
              <a:rPr lang="en-US" altLang="zh-CN" sz="2000" dirty="0" smtClean="0">
                <a:solidFill>
                  <a:srgbClr val="FF0000"/>
                </a:solidFill>
              </a:rPr>
              <a:t>three standards </a:t>
            </a:r>
            <a:r>
              <a:rPr lang="en-US" altLang="zh-CN" sz="2000" dirty="0" smtClean="0"/>
              <a:t>for measuring the goodness of an indexing method.</a:t>
            </a:r>
          </a:p>
          <a:p>
            <a:pPr lvl="1"/>
            <a:r>
              <a:rPr lang="en-US" altLang="zh-CN" sz="2000" dirty="0" smtClean="0"/>
              <a:t>The</a:t>
            </a:r>
            <a:r>
              <a:rPr lang="en-US" altLang="zh-CN" sz="2000" dirty="0" smtClean="0">
                <a:solidFill>
                  <a:srgbClr val="0066CC"/>
                </a:solidFill>
              </a:rPr>
              <a:t> space </a:t>
            </a:r>
            <a:r>
              <a:rPr lang="en-US" altLang="zh-CN" sz="2000" dirty="0" smtClean="0"/>
              <a:t>of a graph index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Establishing time </a:t>
            </a:r>
            <a:r>
              <a:rPr lang="en-US" altLang="zh-CN" sz="2000" dirty="0" smtClean="0"/>
              <a:t>for a graph index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Query time </a:t>
            </a:r>
            <a:r>
              <a:rPr lang="en-US" altLang="zh-CN" sz="2000" dirty="0" smtClean="0"/>
              <a:t>with a graph index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partitioning</a:t>
            </a:r>
          </a:p>
          <a:p>
            <a:pPr lvl="1"/>
            <a:r>
              <a:rPr lang="en-US" altLang="zh-CN" sz="2000" dirty="0" smtClean="0"/>
              <a:t>Partition a data graph to relatively “small” graphs</a:t>
            </a:r>
          </a:p>
          <a:p>
            <a:pPr lvl="1"/>
            <a:r>
              <a:rPr lang="en-US" altLang="zh-CN" sz="2000" dirty="0" smtClean="0"/>
              <a:t>Hash function is a simple approach for random partitioning.</a:t>
            </a:r>
          </a:p>
          <a:p>
            <a:pPr lvl="1"/>
            <a:r>
              <a:rPr lang="en-US" altLang="zh-CN" sz="2000" dirty="0" smtClean="0"/>
              <a:t>There are well established tools, e.g. </a:t>
            </a:r>
            <a:r>
              <a:rPr lang="en-US" altLang="zh-CN" sz="2000" dirty="0" err="1" smtClean="0"/>
              <a:t>Metis</a:t>
            </a:r>
            <a:r>
              <a:rPr lang="en-US" altLang="zh-CN" sz="2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589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49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="" xmlns:p14="http://schemas.microsoft.com/office/powerpoint/2010/main" val="3230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57576"/>
            <a:ext cx="3328046" cy="2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66429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Graph search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is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a common practice in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transportation networks,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due to the wide application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Location-Based </a:t>
            </a:r>
            <a:r>
              <a:rPr lang="en-US" altLang="zh-CN" sz="2000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ervices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pPr marL="342900" lvl="1" indent="-342900">
              <a:buChar char="•"/>
            </a:pPr>
            <a:r>
              <a:rPr lang="en-US" altLang="zh-CN" sz="2000" b="1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Example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: Mark, a driver in the U.S. who wants to go from Irvine to Riverside in California. </a:t>
            </a:r>
          </a:p>
          <a:p>
            <a:pPr lvl="1">
              <a:spcBef>
                <a:spcPts val="1200"/>
              </a:spcBef>
            </a:pPr>
            <a:r>
              <a:rPr lang="en-US" altLang="zh-CN" sz="1800" kern="1200" dirty="0" smtClean="0">
                <a:cs typeface="+mn-cs"/>
              </a:rPr>
              <a:t>If </a:t>
            </a:r>
            <a:r>
              <a:rPr lang="en-US" altLang="zh-CN" sz="1800" kern="1200" dirty="0">
                <a:cs typeface="+mn-cs"/>
              </a:rPr>
              <a:t>Mark wants to reach </a:t>
            </a:r>
            <a:r>
              <a:rPr lang="en-US" altLang="zh-CN" sz="1800" kern="1200" dirty="0" smtClean="0">
                <a:cs typeface="+mn-cs"/>
              </a:rPr>
              <a:t>Riverside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by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his </a:t>
            </a:r>
            <a:r>
              <a:rPr lang="en-US" altLang="zh-CN" sz="1800" b="1" kern="1200" dirty="0">
                <a:solidFill>
                  <a:srgbClr val="FF0000"/>
                </a:solidFill>
                <a:cs typeface="+mn-cs"/>
              </a:rPr>
              <a:t>car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zh-CN" sz="1800" kern="1200" dirty="0">
                <a:solidFill>
                  <a:srgbClr val="3366CC"/>
                </a:solidFill>
                <a:cs typeface="+mn-cs"/>
              </a:rPr>
              <a:t>in the shortest time</a:t>
            </a:r>
            <a:r>
              <a:rPr lang="en-US" altLang="zh-CN" sz="1800" kern="1200" dirty="0">
                <a:cs typeface="+mn-cs"/>
              </a:rPr>
              <a:t>, the problem can be expressed as </a:t>
            </a:r>
            <a:r>
              <a:rPr lang="en-US" altLang="zh-CN" sz="1800" kern="1200" dirty="0" smtClean="0">
                <a:cs typeface="+mn-cs"/>
              </a:rPr>
              <a:t>the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shortest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path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problem</a:t>
            </a:r>
            <a:r>
              <a:rPr lang="en-US" altLang="zh-CN" sz="1800" kern="1200" dirty="0" smtClean="0">
                <a:cs typeface="+mn-cs"/>
              </a:rPr>
              <a:t>. Then </a:t>
            </a:r>
            <a:r>
              <a:rPr lang="en-US" altLang="zh-CN" sz="1800" kern="1200" dirty="0">
                <a:cs typeface="+mn-cs"/>
              </a:rPr>
              <a:t>by using existing methods, we can get the shortest path from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Irvine, CA </a:t>
            </a:r>
            <a:r>
              <a:rPr lang="en-US" altLang="zh-CN" sz="1800" kern="1200" dirty="0">
                <a:cs typeface="+mn-cs"/>
              </a:rPr>
              <a:t>to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Riverside, CA </a:t>
            </a:r>
            <a:r>
              <a:rPr lang="en-US" altLang="zh-CN" sz="1800" kern="1200" dirty="0" smtClean="0">
                <a:cs typeface="+mn-cs"/>
              </a:rPr>
              <a:t>traveling </a:t>
            </a:r>
            <a:r>
              <a:rPr lang="en-US" altLang="zh-CN" sz="1800" kern="1200" dirty="0">
                <a:cs typeface="+mn-cs"/>
              </a:rPr>
              <a:t>along State Route 261</a:t>
            </a:r>
            <a:r>
              <a:rPr lang="en-US" altLang="zh-CN" sz="1800" kern="1200" dirty="0" smtClean="0">
                <a:cs typeface="+mn-cs"/>
              </a:rPr>
              <a:t>.</a:t>
            </a:r>
          </a:p>
          <a:p>
            <a:pPr lvl="1"/>
            <a:endParaRPr lang="en-US" altLang="zh-CN" sz="2000" kern="1200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Transport routing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[4]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194954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dirty="0" smtClean="0">
                <a:latin typeface="Arial Unicode MS" pitchFamily="34" charset="-122"/>
                <a:ea typeface="+mn-ea"/>
              </a:rPr>
              <a:t>If Mark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drives a 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truck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delivering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hazardous materials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may not be allowed  to cross over some bridges or railroad crossings. This time we can use a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pattern graph containing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specific route constraints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(such as regular expressions) to find the optimal transport routes.</a:t>
            </a:r>
            <a:endParaRPr lang="en-US" altLang="zh-CN" dirty="0">
              <a:latin typeface="Arial Unicode MS" pitchFamily="34" charset="-122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4168" y="609329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386476" y="3933056"/>
            <a:ext cx="432048" cy="4320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50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introduced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search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a new paradigm for social 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-342900" eaLnBrk="0" hangingPunct="0"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We have discussed the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history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 and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applications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 of </a:t>
            </a:r>
            <a:r>
              <a:rPr lang="en-US" altLang="zh-CN" sz="2000" dirty="0">
                <a:solidFill>
                  <a:schemeClr val="tx1"/>
                </a:solidFill>
              </a:rPr>
              <a:t>graph </a:t>
            </a:r>
            <a:r>
              <a:rPr lang="en-US" altLang="zh-CN" sz="2000" dirty="0" smtClean="0">
                <a:solidFill>
                  <a:schemeClr val="tx1"/>
                </a:solidFill>
              </a:rPr>
              <a:t>search</a:t>
            </a:r>
            <a:endParaRPr lang="en-US" altLang="zh-CN" kern="0" dirty="0">
              <a:solidFill>
                <a:schemeClr val="tx1"/>
              </a:solidFill>
              <a:latin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36912"/>
            <a:ext cx="8568952" cy="1397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introduced and analyzed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three</a:t>
            </a:r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types of graph search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Cohesive </a:t>
            </a:r>
            <a:r>
              <a:rPr lang="en-US" altLang="zh-CN" kern="0" dirty="0" err="1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kern="0" dirty="0">
              <a:solidFill>
                <a:srgbClr val="3366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Keyword search on graphs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pattern matching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437112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also discussed the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challenges and related techniques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301208"/>
            <a:ext cx="85689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have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presented some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useful techniques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 solve the problems</a:t>
            </a:r>
          </a:p>
        </p:txBody>
      </p:sp>
    </p:spTree>
    <p:extLst>
      <p:ext uri="{BB962C8B-B14F-4D97-AF65-F5344CB8AC3E}">
        <p14:creationId xmlns="" xmlns:p14="http://schemas.microsoft.com/office/powerpoint/2010/main" val="29827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References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[1] Chao Liu, Chen </a:t>
            </a:r>
            <a:r>
              <a:rPr lang="en-US" altLang="zh-CN" sz="1600" dirty="0" err="1" smtClean="0"/>
              <a:t>Chen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Jiawei</a:t>
            </a:r>
            <a:r>
              <a:rPr lang="en-US" altLang="zh-CN" sz="1600" dirty="0" smtClean="0"/>
              <a:t> Han and Philip S. Yu, GPLAG: detection of software plagiarism by program dependence graph analysis. KDD 2006.</a:t>
            </a:r>
          </a:p>
          <a:p>
            <a:pPr>
              <a:buNone/>
            </a:pPr>
            <a:r>
              <a:rPr lang="en-US" altLang="zh-CN" sz="1600" dirty="0" smtClean="0"/>
              <a:t>[2] J. </a:t>
            </a:r>
            <a:r>
              <a:rPr lang="en-US" altLang="zh-CN" sz="1600" dirty="0" err="1" smtClean="0"/>
              <a:t>Ferrante</a:t>
            </a:r>
            <a:r>
              <a:rPr lang="en-US" altLang="zh-CN" sz="1600" dirty="0" smtClean="0"/>
              <a:t>, K. J. </a:t>
            </a:r>
            <a:r>
              <a:rPr lang="en-US" altLang="zh-CN" sz="1600" dirty="0" err="1" smtClean="0"/>
              <a:t>Ottenstein</a:t>
            </a:r>
            <a:r>
              <a:rPr lang="en-US" altLang="zh-CN" sz="1600" dirty="0" smtClean="0"/>
              <a:t>, and J. D. Warren. The program dependence graph and its use in optimization. ACM Trans. Program. Lang. Syst., 9(3):319–349, 1987.</a:t>
            </a:r>
          </a:p>
          <a:p>
            <a:pPr>
              <a:buNone/>
            </a:pPr>
            <a:r>
              <a:rPr lang="en-US" altLang="zh-CN" sz="1600" dirty="0" smtClean="0"/>
              <a:t>[3]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Yang Cao, 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and 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Distributed Graph Pattern Matching, WWW 2012.</a:t>
            </a:r>
          </a:p>
          <a:p>
            <a:pPr>
              <a:buNone/>
            </a:pPr>
            <a:r>
              <a:rPr lang="en-US" altLang="zh-CN" sz="1600" dirty="0" smtClean="0"/>
              <a:t>[4] Rice, M. and </a:t>
            </a:r>
            <a:r>
              <a:rPr lang="en-US" altLang="zh-CN" sz="1600" dirty="0" err="1" smtClean="0"/>
              <a:t>Tsotras</a:t>
            </a:r>
            <a:r>
              <a:rPr lang="en-US" altLang="zh-CN" sz="1600" dirty="0" smtClean="0"/>
              <a:t>, V.J., Graph indexing of road networks for shortest path queries with label </a:t>
            </a:r>
            <a:r>
              <a:rPr lang="en-US" altLang="zh-CN" sz="1600" dirty="0" err="1" smtClean="0"/>
              <a:t>restrictions,VLDB</a:t>
            </a:r>
            <a:r>
              <a:rPr lang="en-US" altLang="zh-CN" sz="1600" dirty="0" smtClean="0"/>
              <a:t> 2010.</a:t>
            </a:r>
          </a:p>
          <a:p>
            <a:pPr>
              <a:buNone/>
            </a:pPr>
            <a:r>
              <a:rPr lang="en-US" altLang="zh-CN" sz="1600" dirty="0" smtClean="0"/>
              <a:t>[5] David A. Bader and </a:t>
            </a:r>
            <a:r>
              <a:rPr lang="en-US" altLang="zh-CN" sz="1600" dirty="0" err="1" smtClean="0"/>
              <a:t>Kamesh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Madduri</a:t>
            </a:r>
            <a:r>
              <a:rPr lang="en-US" altLang="zh-CN" sz="1600" dirty="0" smtClean="0"/>
              <a:t>, A graph-theoretic analysis of the human protein-interaction network using </a:t>
            </a:r>
            <a:r>
              <a:rPr lang="en-US" altLang="zh-CN" sz="1600" dirty="0" err="1" smtClean="0"/>
              <a:t>multicore</a:t>
            </a:r>
            <a:r>
              <a:rPr lang="en-US" altLang="zh-CN" sz="1600" dirty="0" smtClean="0"/>
              <a:t> parallel algorithms. Parallel Computing 2008.</a:t>
            </a:r>
          </a:p>
          <a:p>
            <a:pPr>
              <a:buNone/>
            </a:pPr>
            <a:r>
              <a:rPr lang="en-US" altLang="zh-CN" sz="1600" dirty="0" smtClean="0"/>
              <a:t>[6]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Yang Cao, 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and 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Social Networks and Graph Matching.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Communications of CCF, 2012. </a:t>
            </a:r>
          </a:p>
          <a:p>
            <a:pPr>
              <a:buNone/>
            </a:pPr>
            <a:r>
              <a:rPr lang="en-US" altLang="zh-CN" sz="1600" dirty="0" smtClean="0"/>
              <a:t>[7] C. C. </a:t>
            </a:r>
            <a:r>
              <a:rPr lang="en-US" altLang="zh-CN" sz="1600" dirty="0" err="1" smtClean="0"/>
              <a:t>Aggarwal</a:t>
            </a:r>
            <a:r>
              <a:rPr lang="en-US" altLang="zh-CN" sz="1600" dirty="0" smtClean="0"/>
              <a:t> and H. Wang. Managing and Mining Graph Data. Springer, 2010.</a:t>
            </a:r>
          </a:p>
          <a:p>
            <a:pPr>
              <a:buNone/>
            </a:pPr>
            <a:r>
              <a:rPr lang="en-US" altLang="zh-CN" sz="1600" dirty="0" smtClean="0"/>
              <a:t>[8]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</a:t>
            </a:r>
            <a:r>
              <a:rPr lang="en-US" altLang="zh-CN" sz="1600" dirty="0" err="1" smtClean="0"/>
              <a:t>Jianzhong</a:t>
            </a:r>
            <a:r>
              <a:rPr lang="en-US" altLang="zh-CN" sz="1600" dirty="0" smtClean="0"/>
              <a:t>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 Adding Regular Expressions to Graph </a:t>
            </a:r>
            <a:r>
              <a:rPr lang="en-US" altLang="zh-CN" sz="1600" dirty="0" err="1" smtClean="0"/>
              <a:t>Reachability</a:t>
            </a:r>
            <a:r>
              <a:rPr lang="en-US" altLang="zh-CN" sz="1600" dirty="0" smtClean="0"/>
              <a:t> and Pattern Queries. ICDE 2011.</a:t>
            </a:r>
          </a:p>
          <a:p>
            <a:pPr>
              <a:buNone/>
            </a:pPr>
            <a:r>
              <a:rPr lang="en-US" altLang="zh-CN" sz="1600" dirty="0" smtClean="0"/>
              <a:t>[9]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</a:t>
            </a:r>
            <a:r>
              <a:rPr lang="en-US" altLang="zh-CN" sz="1600" dirty="0" err="1" smtClean="0"/>
              <a:t>Jianzhong</a:t>
            </a:r>
            <a:r>
              <a:rPr lang="en-US" altLang="zh-CN" sz="1600" dirty="0" smtClean="0"/>
              <a:t>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Graph Pattern Matching: From Intractable to Polynomial Time. VLDB 2010.</a:t>
            </a:r>
          </a:p>
          <a:p>
            <a:pPr>
              <a:buNone/>
            </a:pPr>
            <a:r>
              <a:rPr lang="en-US" altLang="zh-CN" sz="1600" dirty="0" smtClean="0"/>
              <a:t>[10] 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</a:t>
            </a:r>
            <a:r>
              <a:rPr lang="en-US" altLang="zh-CN" sz="1600" dirty="0" err="1" smtClean="0"/>
              <a:t>Jianzhong</a:t>
            </a:r>
            <a:r>
              <a:rPr lang="en-US" altLang="zh-CN" sz="1600" dirty="0" smtClean="0"/>
              <a:t> Li,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 Nan Tang, and </a:t>
            </a:r>
            <a:r>
              <a:rPr lang="en-US" altLang="zh-CN" sz="1600" dirty="0" err="1" smtClean="0"/>
              <a:t>Yinghui</a:t>
            </a:r>
            <a:r>
              <a:rPr lang="en-US" altLang="zh-CN" sz="1600" dirty="0" smtClean="0"/>
              <a:t> Wu, Graph Homomorphism Revisited for Graph Matching.  VLDB 2010.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References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[11] </a:t>
            </a:r>
            <a:r>
              <a:rPr lang="en-US" altLang="zh-CN" sz="1600" dirty="0" err="1" smtClean="0"/>
              <a:t>Hossein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Maserrat</a:t>
            </a:r>
            <a:r>
              <a:rPr lang="en-US" altLang="zh-CN" sz="1600" dirty="0" smtClean="0"/>
              <a:t> and </a:t>
            </a:r>
            <a:r>
              <a:rPr lang="en-US" altLang="zh-CN" sz="1600" dirty="0" err="1" smtClean="0"/>
              <a:t>Jian</a:t>
            </a:r>
            <a:r>
              <a:rPr lang="en-US" altLang="zh-CN" sz="1600" dirty="0" smtClean="0"/>
              <a:t> Pei, Neighbor query friendly compression of social networks. KDD 2010.</a:t>
            </a:r>
          </a:p>
          <a:p>
            <a:pPr>
              <a:buNone/>
            </a:pPr>
            <a:r>
              <a:rPr lang="en-US" altLang="zh-CN" sz="1600" dirty="0" smtClean="0"/>
              <a:t>[12] Brian </a:t>
            </a:r>
            <a:r>
              <a:rPr lang="en-US" altLang="zh-CN" sz="1600" dirty="0" err="1" smtClean="0"/>
              <a:t>Gallaghe</a:t>
            </a:r>
            <a:r>
              <a:rPr lang="en-US" altLang="zh-CN" sz="1600" dirty="0" smtClean="0"/>
              <a:t>, Matching structure and semantics: A survey on graph-based pattern matching. AAAI FS. 2006.</a:t>
            </a:r>
          </a:p>
          <a:p>
            <a:pPr>
              <a:buNone/>
            </a:pPr>
            <a:r>
              <a:rPr lang="en-US" altLang="zh-CN" sz="1600" dirty="0" smtClean="0"/>
              <a:t>[13] Marko A. Rodriguez, Peter </a:t>
            </a:r>
            <a:r>
              <a:rPr lang="en-US" altLang="zh-CN" sz="1600" dirty="0" err="1" smtClean="0"/>
              <a:t>Neubauer</a:t>
            </a:r>
            <a:r>
              <a:rPr lang="en-US" altLang="zh-CN" sz="1600" dirty="0" smtClean="0"/>
              <a:t>: The Graph Traversal Pattern. Graph Data Management 2011: 29-46</a:t>
            </a:r>
          </a:p>
          <a:p>
            <a:pPr>
              <a:buNone/>
            </a:pPr>
            <a:r>
              <a:rPr lang="en-US" altLang="zh-CN" sz="1600" dirty="0" smtClean="0"/>
              <a:t>[14] </a:t>
            </a:r>
            <a:r>
              <a:rPr lang="en-US" altLang="zh-CN" sz="1600" dirty="0" err="1" smtClean="0"/>
              <a:t>S.Wasserman</a:t>
            </a:r>
            <a:r>
              <a:rPr lang="en-US" altLang="zh-CN" sz="1600" dirty="0" smtClean="0"/>
              <a:t> and K. Faust. Social Network Analysis: Methods and Applications. Cambridge University Press, 1994.</a:t>
            </a:r>
          </a:p>
          <a:p>
            <a:pPr>
              <a:buNone/>
            </a:pPr>
            <a:r>
              <a:rPr lang="en-US" altLang="zh-CN" sz="1600" dirty="0" smtClean="0"/>
              <a:t>[15] </a:t>
            </a:r>
            <a:r>
              <a:rPr lang="en-US" altLang="zh-CN" sz="1600" dirty="0" err="1" smtClean="0"/>
              <a:t>Mehdi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Kargar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Aijun</a:t>
            </a:r>
            <a:r>
              <a:rPr lang="en-US" altLang="zh-CN" sz="1600" dirty="0" smtClean="0"/>
              <a:t> An: Keyword Search in Graphs: Finding r-cliques. In VLDB Conference, 2011.</a:t>
            </a:r>
          </a:p>
          <a:p>
            <a:pPr>
              <a:buNone/>
            </a:pPr>
            <a:r>
              <a:rPr lang="en-US" altLang="zh-CN" sz="1600" dirty="0" smtClean="0"/>
              <a:t>[16] </a:t>
            </a:r>
            <a:r>
              <a:rPr lang="en-US" altLang="zh-CN" sz="1600" dirty="0" err="1" smtClean="0"/>
              <a:t>Shuai</a:t>
            </a:r>
            <a:r>
              <a:rPr lang="en-US" altLang="zh-CN" sz="1600" dirty="0" smtClean="0"/>
              <a:t> Ma, Yang Cao, 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 </a:t>
            </a:r>
            <a:r>
              <a:rPr lang="en-US" altLang="zh-CN" sz="1600" dirty="0" err="1" smtClean="0"/>
              <a:t>Jinpeng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Huai</a:t>
            </a:r>
            <a:r>
              <a:rPr lang="en-US" altLang="zh-CN" sz="1600" dirty="0" smtClean="0"/>
              <a:t>, and </a:t>
            </a:r>
            <a:r>
              <a:rPr lang="en-US" altLang="zh-CN" sz="1600" dirty="0" err="1" smtClean="0"/>
              <a:t>Tianyu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Wo</a:t>
            </a:r>
            <a:r>
              <a:rPr lang="en-US" altLang="zh-CN" sz="1600" dirty="0" smtClean="0"/>
              <a:t>, Capturing Topology in Graph Pattern Matching. VLDB 2012.</a:t>
            </a:r>
          </a:p>
          <a:p>
            <a:pPr>
              <a:buNone/>
            </a:pPr>
            <a:r>
              <a:rPr lang="en-US" altLang="zh-CN" sz="1600" dirty="0" smtClean="0"/>
              <a:t>[17] </a:t>
            </a:r>
            <a:r>
              <a:rPr lang="en-US" altLang="zh-CN" sz="1600" dirty="0" err="1" smtClean="0"/>
              <a:t>Wenfei</a:t>
            </a:r>
            <a:r>
              <a:rPr lang="en-US" altLang="zh-CN" sz="1600" dirty="0" smtClean="0"/>
              <a:t> Fan, Graph Pattern Matching Revised for Social Network Analysis. ICDT 2012.</a:t>
            </a:r>
          </a:p>
          <a:p>
            <a:pPr>
              <a:buNone/>
            </a:pPr>
            <a:r>
              <a:rPr lang="en-US" altLang="zh-CN" sz="1600" dirty="0" smtClean="0"/>
              <a:t>[18] </a:t>
            </a:r>
            <a:r>
              <a:rPr lang="en-US" altLang="zh-CN" sz="1600" dirty="0" err="1" smtClean="0"/>
              <a:t>Eytan</a:t>
            </a:r>
            <a:r>
              <a:rPr lang="en-US" altLang="zh-CN" sz="1600" dirty="0" smtClean="0"/>
              <a:t> Adar and Christopher Re, Managing Uncertainty in Social Networks, IEEE Data Eng. Bull., pp.15-22, 30(2), 2007.</a:t>
            </a:r>
          </a:p>
          <a:p>
            <a:pPr>
              <a:buNone/>
            </a:pPr>
            <a:r>
              <a:rPr lang="en-US" altLang="zh-CN" sz="1600" dirty="0" smtClean="0"/>
              <a:t>[19] </a:t>
            </a:r>
            <a:r>
              <a:rPr lang="en-US" altLang="zh-CN" sz="1600" dirty="0" err="1" smtClean="0"/>
              <a:t>Gueorgi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Kossinets</a:t>
            </a:r>
            <a:r>
              <a:rPr lang="en-US" altLang="zh-CN" sz="1600" dirty="0" smtClean="0"/>
              <a:t>, Effects of missing data in social networks. Social Networks 28:247-268, 2006.</a:t>
            </a:r>
          </a:p>
          <a:p>
            <a:pPr>
              <a:buNone/>
            </a:pPr>
            <a:r>
              <a:rPr lang="en-US" altLang="zh-CN" sz="1600" dirty="0" smtClean="0"/>
              <a:t>[20] Daniel </a:t>
            </a:r>
            <a:r>
              <a:rPr lang="en-US" altLang="zh-CN" sz="1600" dirty="0" err="1" smtClean="0"/>
              <a:t>Peng</a:t>
            </a:r>
            <a:r>
              <a:rPr lang="en-US" altLang="zh-CN" sz="1600" dirty="0" smtClean="0"/>
              <a:t>, Frank </a:t>
            </a:r>
            <a:r>
              <a:rPr lang="en-US" altLang="zh-CN" sz="1600" dirty="0" err="1" smtClean="0"/>
              <a:t>Dabek</a:t>
            </a:r>
            <a:r>
              <a:rPr lang="en-US" altLang="zh-CN" sz="1600" dirty="0" smtClean="0"/>
              <a:t>: Large-scale Incremental Processing Using Distributed Transactions and Notifications. OSDI 2010.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734419"/>
            <a:ext cx="5078938" cy="2016224"/>
          </a:xfrm>
        </p:spPr>
        <p:txBody>
          <a:bodyPr/>
          <a:lstStyle/>
          <a:p>
            <a:pPr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Homepage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2"/>
              </a:rPr>
              <a:t>http://mashuai.buaa.edu.cn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Email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hlinkClick r:id="rId3"/>
              </a:rPr>
              <a:t>mashuai@buaa.edu.cn</a:t>
            </a:r>
            <a:endParaRPr lang="en-US" altLang="zh-CN" sz="2000" dirty="0" smtClean="0"/>
          </a:p>
          <a:p>
            <a:pPr>
              <a:spcBef>
                <a:spcPts val="1200"/>
              </a:spcBef>
              <a:buNone/>
            </a:pPr>
            <a:r>
              <a:rPr lang="en-US" altLang="zh-CN" sz="2000" b="1" dirty="0" smtClean="0">
                <a:solidFill>
                  <a:srgbClr val="000099"/>
                </a:solidFill>
              </a:rPr>
              <a:t>Address</a:t>
            </a:r>
            <a:r>
              <a:rPr lang="en-US" altLang="zh-CN" sz="2000" dirty="0" smtClean="0"/>
              <a:t>:   Room G1122,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		    New Main Building, 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dirty="0" smtClean="0"/>
              <a:t>                 </a:t>
            </a:r>
            <a:r>
              <a:rPr lang="en-US" altLang="zh-CN" sz="2000" dirty="0" err="1" smtClean="0"/>
              <a:t>Beihang</a:t>
            </a:r>
            <a:r>
              <a:rPr lang="en-US" altLang="zh-CN" sz="2000" dirty="0" smtClean="0"/>
              <a:t> University</a:t>
            </a:r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53</a:t>
            </a:fld>
            <a:endParaRPr lang="zh-CN" altLang="en-US" dirty="0"/>
          </a:p>
        </p:txBody>
      </p:sp>
      <p:pic>
        <p:nvPicPr>
          <p:cNvPr id="1026" name="Picture 2" descr="http://www.ccf.org.cn/resources/1190201776262/adl/12012-10-22-11_00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806427"/>
            <a:ext cx="1524000" cy="1990725"/>
          </a:xfrm>
          <a:prstGeom prst="rect">
            <a:avLst/>
          </a:prstGeom>
          <a:noFill/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39552" y="980728"/>
            <a:ext cx="83529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400" b="1" dirty="0" smtClean="0">
                <a:solidFill>
                  <a:srgbClr val="000099"/>
                </a:solidFill>
              </a:rPr>
              <a:t>Acknowledgement</a:t>
            </a:r>
            <a:r>
              <a:rPr kumimoji="1" lang="en-US" altLang="zh-CN" sz="2400" dirty="0" smtClean="0"/>
              <a:t>: </a:t>
            </a:r>
          </a:p>
          <a:p>
            <a:pPr>
              <a:spcBef>
                <a:spcPts val="600"/>
              </a:spcBef>
            </a:pPr>
            <a:r>
              <a:rPr kumimoji="1" lang="en-US" altLang="zh-CN" sz="2000" dirty="0" smtClean="0"/>
              <a:t>Yang Cao, </a:t>
            </a:r>
            <a:r>
              <a:rPr kumimoji="1" lang="en-US" altLang="zh-CN" sz="2000" dirty="0" err="1" smtClean="0">
                <a:solidFill>
                  <a:srgbClr val="000099"/>
                </a:solidFill>
              </a:rPr>
              <a:t>Wenfei</a:t>
            </a:r>
            <a:r>
              <a:rPr kumimoji="1" lang="en-US" altLang="zh-CN" sz="2000" dirty="0" smtClean="0">
                <a:solidFill>
                  <a:srgbClr val="000099"/>
                </a:solidFill>
              </a:rPr>
              <a:t> Fan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Kaiyu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Feng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Jinpeng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Huai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Jia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Jianzhong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Xudong</a:t>
            </a:r>
            <a:r>
              <a:rPr lang="en-US" altLang="zh-CN" sz="2000" dirty="0" smtClean="0"/>
              <a:t> Liu, </a:t>
            </a:r>
            <a:r>
              <a:rPr kumimoji="1" lang="en-US" altLang="zh-CN" sz="2000" dirty="0" smtClean="0"/>
              <a:t>Nan Tang, </a:t>
            </a:r>
            <a:r>
              <a:rPr kumimoji="1" lang="en-US" altLang="zh-CN" sz="2000" dirty="0" err="1" smtClean="0"/>
              <a:t>Tianyu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Wo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Yinghui</a:t>
            </a:r>
            <a:r>
              <a:rPr kumimoji="1" lang="en-US" altLang="zh-CN" sz="2000" dirty="0" smtClean="0"/>
              <a:t> Wu,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358246" cy="796908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Book Recommendation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Databases and Logic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55</a:t>
            </a:fld>
            <a:endParaRPr lang="zh-CN" altLang="en-US" dirty="0"/>
          </a:p>
        </p:txBody>
      </p:sp>
      <p:pic>
        <p:nvPicPr>
          <p:cNvPr id="5" name="图片 4" descr="lo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39838"/>
            <a:ext cx="3893418" cy="3893418"/>
          </a:xfrm>
          <a:prstGeom prst="rect">
            <a:avLst/>
          </a:prstGeom>
        </p:spPr>
      </p:pic>
      <p:pic>
        <p:nvPicPr>
          <p:cNvPr id="6" name="图片 5" descr="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39838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Computational Complexity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56</a:t>
            </a:fld>
            <a:endParaRPr lang="zh-CN" altLang="en-US" dirty="0"/>
          </a:p>
        </p:txBody>
      </p:sp>
      <p:pic>
        <p:nvPicPr>
          <p:cNvPr id="5" name="图片 4" descr="computational_complex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3672408" cy="3672408"/>
          </a:xfrm>
          <a:prstGeom prst="rect">
            <a:avLst/>
          </a:prstGeom>
        </p:spPr>
      </p:pic>
      <p:pic>
        <p:nvPicPr>
          <p:cNvPr id="6" name="图片 5" descr="computers_and_intractab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120" y="1772816"/>
            <a:ext cx="2633086" cy="373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57</a:t>
            </a:fld>
            <a:endParaRPr lang="zh-CN" altLang="en-US" dirty="0"/>
          </a:p>
        </p:txBody>
      </p:sp>
      <p:pic>
        <p:nvPicPr>
          <p:cNvPr id="5" name="图片 4" descr="Probability_and_compu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1385" y="1844824"/>
            <a:ext cx="2657962" cy="3672408"/>
          </a:xfrm>
          <a:prstGeom prst="rect">
            <a:avLst/>
          </a:prstGeom>
        </p:spPr>
      </p:pic>
      <p:pic>
        <p:nvPicPr>
          <p:cNvPr id="7" name="图片 6" descr="Introduction_to_algorith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844824"/>
            <a:ext cx="3247182" cy="3672408"/>
          </a:xfrm>
          <a:prstGeom prst="rect">
            <a:avLst/>
          </a:prstGeom>
        </p:spPr>
      </p:pic>
      <p:pic>
        <p:nvPicPr>
          <p:cNvPr id="8" name="图片 7" descr="approx-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844824"/>
            <a:ext cx="2448272" cy="369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Formal Languages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58</a:t>
            </a:fld>
            <a:endParaRPr lang="zh-CN" altLang="en-US" dirty="0"/>
          </a:p>
        </p:txBody>
      </p:sp>
      <p:pic>
        <p:nvPicPr>
          <p:cNvPr id="6" name="图片 5" descr="form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943225" cy="4524375"/>
          </a:xfrm>
          <a:prstGeom prst="rect">
            <a:avLst/>
          </a:prstGeom>
        </p:spPr>
      </p:pic>
      <p:pic>
        <p:nvPicPr>
          <p:cNvPr id="9" name="图片 8" descr="form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525094" cy="452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Statistics and Social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59</a:t>
            </a:fld>
            <a:endParaRPr lang="zh-CN" altLang="en-US" dirty="0"/>
          </a:p>
        </p:txBody>
      </p:sp>
      <p:pic>
        <p:nvPicPr>
          <p:cNvPr id="6" name="图片 5" descr="statis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2914650" cy="4524375"/>
          </a:xfrm>
          <a:prstGeom prst="rect">
            <a:avLst/>
          </a:prstGeom>
        </p:spPr>
      </p:pic>
      <p:pic>
        <p:nvPicPr>
          <p:cNvPr id="9" name="图片 8" descr="wasserman_faust-social_network_analysis_methods_and_applications-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288594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226093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A </a:t>
            </a:r>
            <a:r>
              <a:rPr lang="en-US" altLang="zh-CN" dirty="0">
                <a:solidFill>
                  <a:srgbClr val="FF0000"/>
                </a:solidFill>
              </a:rPr>
              <a:t>large amount </a:t>
            </a:r>
            <a:r>
              <a:rPr lang="en-US" altLang="zh-CN" dirty="0"/>
              <a:t>of biological data can be </a:t>
            </a:r>
            <a:r>
              <a:rPr lang="en-US" altLang="zh-CN" dirty="0">
                <a:solidFill>
                  <a:srgbClr val="FF0000"/>
                </a:solidFill>
              </a:rPr>
              <a:t>represented</a:t>
            </a:r>
            <a:r>
              <a:rPr lang="en-US" altLang="zh-CN" dirty="0"/>
              <a:t> by </a:t>
            </a:r>
            <a:r>
              <a:rPr lang="en-US" altLang="zh-CN" dirty="0">
                <a:solidFill>
                  <a:srgbClr val="3366CC"/>
                </a:solidFill>
              </a:rPr>
              <a:t>graphs</a:t>
            </a:r>
            <a:r>
              <a:rPr lang="en-US" altLang="zh-CN" dirty="0"/>
              <a:t>, and it is </a:t>
            </a:r>
            <a:r>
              <a:rPr lang="en-US" altLang="zh-CN" dirty="0" smtClean="0"/>
              <a:t>significant to </a:t>
            </a:r>
            <a:r>
              <a:rPr lang="en-US" altLang="zh-CN" dirty="0" smtClean="0">
                <a:solidFill>
                  <a:srgbClr val="FF0000"/>
                </a:solidFill>
              </a:rPr>
              <a:t>analyze </a:t>
            </a:r>
            <a:r>
              <a:rPr lang="en-US" altLang="zh-CN" dirty="0">
                <a:solidFill>
                  <a:srgbClr val="FF0000"/>
                </a:solidFill>
              </a:rPr>
              <a:t>biological data </a:t>
            </a:r>
            <a:r>
              <a:rPr lang="en-US" altLang="zh-CN" dirty="0" smtClean="0"/>
              <a:t>with graph search techniques.</a:t>
            </a:r>
            <a:endParaRPr lang="en-US" altLang="zh-CN" dirty="0"/>
          </a:p>
          <a:p>
            <a:pPr lvl="1"/>
            <a:r>
              <a:rPr lang="en-US" altLang="zh-CN" sz="2000" dirty="0" smtClean="0">
                <a:solidFill>
                  <a:srgbClr val="3366CC"/>
                </a:solidFill>
              </a:rPr>
              <a:t>“Protein-interaction </a:t>
            </a:r>
            <a:r>
              <a:rPr lang="en-US" altLang="zh-CN" sz="2000" dirty="0">
                <a:solidFill>
                  <a:srgbClr val="3366CC"/>
                </a:solidFill>
              </a:rPr>
              <a:t>network (PIN) </a:t>
            </a:r>
            <a:r>
              <a:rPr lang="en-US" altLang="zh-CN" sz="2000" dirty="0"/>
              <a:t>analysis </a:t>
            </a:r>
            <a:r>
              <a:rPr lang="en-US" altLang="zh-CN" sz="2000" dirty="0" smtClean="0"/>
              <a:t>provides valuable </a:t>
            </a:r>
            <a:r>
              <a:rPr lang="en-US" altLang="zh-CN" sz="2000" dirty="0"/>
              <a:t>insight into an organism’s functional </a:t>
            </a:r>
            <a:r>
              <a:rPr lang="en-US" altLang="zh-CN" sz="2000" dirty="0" smtClean="0"/>
              <a:t>organization and evolutionary behavior.”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Biological data analysis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[5]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8" name="Picture 2" descr="Image:8-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869533" cy="2680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3669992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sz="2000" dirty="0" smtClean="0">
                <a:latin typeface="Arial Unicode MS" pitchFamily="34" charset="-122"/>
                <a:ea typeface="+mn-ea"/>
              </a:rPr>
              <a:t>For example, one can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get the </a:t>
            </a:r>
            <a:r>
              <a:rPr lang="en-US" altLang="zh-CN" sz="2000" dirty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topological properties of a PIN </a:t>
            </a:r>
            <a:r>
              <a:rPr lang="en-US" altLang="zh-CN" sz="2000" dirty="0">
                <a:latin typeface="Arial Unicode MS" pitchFamily="34" charset="-122"/>
                <a:ea typeface="+mn-ea"/>
              </a:rPr>
              <a:t>formed by high-confidence human protein interactions obtained from various public interaction databases by PIN </a:t>
            </a:r>
            <a:r>
              <a:rPr lang="en-US" altLang="zh-CN" sz="2000" dirty="0" smtClean="0">
                <a:latin typeface="Arial Unicode MS" pitchFamily="34" charset="-122"/>
                <a:ea typeface="+mn-ea"/>
              </a:rPr>
              <a:t>analysis.</a:t>
            </a:r>
            <a:endParaRPr lang="en-US" altLang="zh-CN" sz="2000" dirty="0">
              <a:latin typeface="Arial Unicode MS" pitchFamily="34" charset="-122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1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Theory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60</a:t>
            </a:fld>
            <a:endParaRPr lang="zh-CN" altLang="en-US" dirty="0"/>
          </a:p>
        </p:txBody>
      </p:sp>
      <p:pic>
        <p:nvPicPr>
          <p:cNvPr id="5" name="图片 4" descr="grap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2979967" cy="4509120"/>
          </a:xfrm>
          <a:prstGeom prst="rect">
            <a:avLst/>
          </a:prstGeom>
        </p:spPr>
      </p:pic>
      <p:pic>
        <p:nvPicPr>
          <p:cNvPr id="6" name="图片 5" descr="graph_theory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84784"/>
            <a:ext cx="439248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>
              <a:latin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</a:endParaRPr>
          </a:p>
          <a:p>
            <a:pPr algn="ctr"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Arial Unicode MS" pitchFamily="34" charset="-122"/>
              </a:rPr>
              <a:t>Thanks!</a:t>
            </a:r>
            <a:endParaRPr lang="zh-CN" altLang="en-US" sz="4000" b="1" dirty="0">
              <a:solidFill>
                <a:srgbClr val="FF0000"/>
              </a:solidFill>
              <a:latin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Outline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501122" cy="5429288"/>
          </a:xfrm>
        </p:spPr>
        <p:txBody>
          <a:bodyPr/>
          <a:lstStyle/>
          <a:p>
            <a:r>
              <a:rPr lang="en-US" altLang="zh-CN" sz="2400" dirty="0" smtClean="0"/>
              <a:t>What is graph search?</a:t>
            </a:r>
          </a:p>
          <a:p>
            <a:r>
              <a:rPr lang="en-US" altLang="zh-CN" sz="2400" dirty="0" smtClean="0"/>
              <a:t>Graph search, why bother?</a:t>
            </a:r>
          </a:p>
          <a:p>
            <a:r>
              <a:rPr lang="en-US" altLang="zh-CN" sz="2400" dirty="0" smtClean="0"/>
              <a:t>Three Types of Graph Search</a:t>
            </a:r>
          </a:p>
          <a:p>
            <a:r>
              <a:rPr lang="en-US" altLang="zh-CN" sz="2400" dirty="0" smtClean="0"/>
              <a:t>Challenges &amp; Related techniques</a:t>
            </a:r>
          </a:p>
          <a:p>
            <a:r>
              <a:rPr lang="en-US" altLang="zh-CN" sz="2400" dirty="0" smtClean="0"/>
              <a:t>Summary</a:t>
            </a:r>
          </a:p>
        </p:txBody>
      </p:sp>
    </p:spTree>
    <p:extLst>
      <p:ext uri="{BB962C8B-B14F-4D97-AF65-F5344CB8AC3E}">
        <p14:creationId xmlns="" xmlns:p14="http://schemas.microsoft.com/office/powerpoint/2010/main" val="436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776108"/>
            <a:ext cx="8358246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</p:spTree>
    <p:extLst>
      <p:ext uri="{BB962C8B-B14F-4D97-AF65-F5344CB8AC3E}">
        <p14:creationId xmlns="" xmlns:p14="http://schemas.microsoft.com/office/powerpoint/2010/main" val="2776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What is Graph Search?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98072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A unified definition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[6] (</a:t>
            </a:r>
            <a:r>
              <a:rPr lang="en-US" altLang="zh-CN" sz="2000" baseline="30000" dirty="0" smtClean="0">
                <a:solidFill>
                  <a:srgbClr val="0066CC"/>
                </a:solidFill>
              </a:rPr>
              <a:t>in the name of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graph matching)</a:t>
            </a:r>
            <a:r>
              <a:rPr lang="en-US" altLang="zh-CN" sz="2000" dirty="0" smtClean="0">
                <a:solidFill>
                  <a:srgbClr val="0066CC"/>
                </a:solidFill>
              </a:rPr>
              <a:t>: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292494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</a:rPr>
              <a:t>Remarks: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 rot="10800000" flipV="1">
            <a:off x="395536" y="1484784"/>
            <a:ext cx="8352928" cy="12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Given a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pattern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graph 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</a:rPr>
              <a:t>p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latin typeface="Arial Unicode MS" pitchFamily="34" charset="-122"/>
              </a:rPr>
              <a:t>and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latin typeface="Arial Unicode MS" pitchFamily="34" charset="-122"/>
              </a:rPr>
              <a:t>a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data</a:t>
            </a:r>
            <a:r>
              <a:rPr lang="en-US" altLang="zh-CN" sz="2400" kern="0" dirty="0" smtClean="0">
                <a:latin typeface="Arial Unicode MS" pitchFamily="34" charset="-122"/>
              </a:rPr>
              <a:t> graph 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dirty="0" smtClean="0">
                <a:latin typeface="Arial Unicode MS" pitchFamily="34" charset="-122"/>
              </a:rPr>
              <a:t>: </a:t>
            </a:r>
            <a:endParaRPr lang="en-US" altLang="zh-CN" sz="2400" kern="0" dirty="0" smtClean="0">
              <a:solidFill>
                <a:srgbClr val="0066CC"/>
              </a:solidFill>
              <a:latin typeface="Arial Unicode MS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check whether 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</a:rPr>
              <a:t>p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‘‘matches’’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 G;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identify all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‘‘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matched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</a:rPr>
              <a:t>’’</a:t>
            </a: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 </a:t>
            </a:r>
            <a:r>
              <a:rPr lang="en-US" altLang="zh-CN" sz="2400" kern="0" dirty="0" err="1" smtClean="0">
                <a:latin typeface="Arial Unicode MS" pitchFamily="34" charset="-122"/>
                <a:ea typeface="+mn-ea"/>
              </a:rPr>
              <a:t>subgraphs</a:t>
            </a: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.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1" name="内容占位符 4"/>
          <p:cNvSpPr txBox="1">
            <a:spLocks/>
          </p:cNvSpPr>
          <p:nvPr/>
        </p:nvSpPr>
        <p:spPr bwMode="auto">
          <a:xfrm rot="10800000" flipV="1">
            <a:off x="395536" y="3469070"/>
            <a:ext cx="8424936" cy="27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latin typeface="Arial Unicode MS" pitchFamily="34" charset="-122"/>
              </a:rPr>
              <a:t>Two classes of queries: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solidFill>
                  <a:srgbClr val="FF0000"/>
                </a:solidFill>
                <a:latin typeface="Arial Unicode MS" pitchFamily="34" charset="-122"/>
              </a:rPr>
              <a:t>Boolean</a:t>
            </a:r>
            <a:r>
              <a:rPr lang="en-US" altLang="zh-CN" sz="2200" kern="0" dirty="0" smtClean="0">
                <a:latin typeface="Arial Unicode MS" pitchFamily="34" charset="-122"/>
              </a:rPr>
              <a:t> queries (Yes or No)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200" kern="0" dirty="0" smtClean="0">
                <a:solidFill>
                  <a:srgbClr val="FF0000"/>
                </a:solidFill>
                <a:latin typeface="Arial Unicode MS" pitchFamily="34" charset="-122"/>
              </a:rPr>
              <a:t>Functional</a:t>
            </a:r>
            <a:r>
              <a:rPr lang="en-US" altLang="zh-CN" sz="2200" kern="0" dirty="0" smtClean="0">
                <a:latin typeface="Arial Unicode MS" pitchFamily="34" charset="-122"/>
              </a:rPr>
              <a:t> queries, which may use </a:t>
            </a:r>
            <a:r>
              <a:rPr lang="en-US" altLang="zh-CN" sz="2200" kern="0" dirty="0" smtClean="0">
                <a:solidFill>
                  <a:srgbClr val="00B0F0"/>
                </a:solidFill>
                <a:latin typeface="Arial Unicode MS" pitchFamily="34" charset="-122"/>
              </a:rPr>
              <a:t>Boolean queries </a:t>
            </a:r>
            <a:r>
              <a:rPr lang="en-US" altLang="zh-CN" sz="2200" kern="0" dirty="0" smtClean="0">
                <a:latin typeface="Arial Unicode MS" pitchFamily="34" charset="-122"/>
              </a:rPr>
              <a:t>as a subroutine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Graphs contain a set of nodes and a set of edges, typically with labels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Pattern graphs are typically small (e.g.,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10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), but data graphs are </a:t>
            </a:r>
            <a:r>
              <a:rPr lang="en-US" altLang="zh-CN" sz="2000" kern="0" dirty="0" smtClean="0">
                <a:latin typeface="Arial Unicode MS" pitchFamily="34" charset="-122"/>
              </a:rPr>
              <a:t>usually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 huge </a:t>
            </a:r>
            <a:r>
              <a:rPr lang="en-US" altLang="zh-CN" sz="2000" kern="0" dirty="0" smtClean="0">
                <a:latin typeface="Arial Unicode MS" pitchFamily="34" charset="-122"/>
              </a:rPr>
              <a:t>(e.g.,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10</a:t>
            </a:r>
            <a:r>
              <a:rPr lang="en-US" altLang="zh-CN" sz="20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8</a:t>
            </a:r>
            <a:r>
              <a:rPr lang="en-US" altLang="zh-CN" sz="2000" kern="0" dirty="0" smtClean="0">
                <a:latin typeface="Arial Unicode MS" pitchFamily="34" charset="-122"/>
              </a:rPr>
              <a:t>)</a:t>
            </a:r>
            <a:endParaRPr lang="en-US" altLang="zh-CN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27492</TotalTime>
  <Words>3377</Words>
  <Application>Microsoft Office PowerPoint</Application>
  <PresentationFormat>全屏显示(4:3)</PresentationFormat>
  <Paragraphs>550</Paragraphs>
  <Slides>61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2" baseType="lpstr">
      <vt:lpstr>默认设计模板</vt:lpstr>
      <vt:lpstr>幻灯片 1</vt:lpstr>
      <vt:lpstr>幻灯片 2</vt:lpstr>
      <vt:lpstr>Application Scenarios</vt:lpstr>
      <vt:lpstr>Application Scenarios</vt:lpstr>
      <vt:lpstr>Application Scenarios</vt:lpstr>
      <vt:lpstr>Application Scenarios</vt:lpstr>
      <vt:lpstr>Outline</vt:lpstr>
      <vt:lpstr>What is Graph Search?</vt:lpstr>
      <vt:lpstr>What is Graph Search?</vt:lpstr>
      <vt:lpstr>What is Graph Search?</vt:lpstr>
      <vt:lpstr>Graph Search, Why Bother?</vt:lpstr>
      <vt:lpstr>Social Networks are the New Media</vt:lpstr>
      <vt:lpstr>Social Networks are the New Media</vt:lpstr>
      <vt:lpstr>The need for a Social Search Engine</vt:lpstr>
      <vt:lpstr>Graph Search vs. RDBMS [13]</vt:lpstr>
      <vt:lpstr>Graph Search vs. RDBMS [13]</vt:lpstr>
      <vt:lpstr>Social Search vs. Web Search</vt:lpstr>
      <vt:lpstr>Interesting Coincidence!</vt:lpstr>
      <vt:lpstr>Three Types of Graph Search</vt:lpstr>
      <vt:lpstr>Cohesive Subgraphs</vt:lpstr>
      <vt:lpstr>Cohesive Subgraphs</vt:lpstr>
      <vt:lpstr>Cohesive Subgraphs</vt:lpstr>
      <vt:lpstr>Keyword Search on Graphs</vt:lpstr>
      <vt:lpstr>Keyword Search on Graphs</vt:lpstr>
      <vt:lpstr>Keyword Search on Graphs</vt:lpstr>
      <vt:lpstr>Graph Pattern Matching [17]</vt:lpstr>
      <vt:lpstr>Subgraph Isomorphism[12]</vt:lpstr>
      <vt:lpstr>Graph Simulation</vt:lpstr>
      <vt:lpstr>Subgraph Isomorphism</vt:lpstr>
      <vt:lpstr>Terrorist Collaboration Network</vt:lpstr>
      <vt:lpstr>Strong Simulation[16,17]</vt:lpstr>
      <vt:lpstr>Strong Simulation</vt:lpstr>
      <vt:lpstr>Strong Simulation</vt:lpstr>
      <vt:lpstr>Strong Simulation</vt:lpstr>
      <vt:lpstr>Strong Simulation</vt:lpstr>
      <vt:lpstr>Analyses</vt:lpstr>
      <vt:lpstr>Challenges &amp; Related techniques</vt:lpstr>
      <vt:lpstr>Big Data</vt:lpstr>
      <vt:lpstr>幻灯片 39</vt:lpstr>
      <vt:lpstr>幻灯片 40</vt:lpstr>
      <vt:lpstr>Social networks are “big data”</vt:lpstr>
      <vt:lpstr>Challenges</vt:lpstr>
      <vt:lpstr>Related Techniques</vt:lpstr>
      <vt:lpstr>Distributed Processing</vt:lpstr>
      <vt:lpstr>Distributed Processing</vt:lpstr>
      <vt:lpstr>Incremental Techniques</vt:lpstr>
      <vt:lpstr>Data Preprocessing</vt:lpstr>
      <vt:lpstr>Data Preprocessing</vt:lpstr>
      <vt:lpstr>Summary</vt:lpstr>
      <vt:lpstr>幻灯片 50</vt:lpstr>
      <vt:lpstr>References</vt:lpstr>
      <vt:lpstr>References</vt:lpstr>
      <vt:lpstr>幻灯片 53</vt:lpstr>
      <vt:lpstr>Book Recommendation</vt:lpstr>
      <vt:lpstr>Databases and Logic</vt:lpstr>
      <vt:lpstr>Computational Complexity </vt:lpstr>
      <vt:lpstr>Algorithms</vt:lpstr>
      <vt:lpstr>Formal Languages</vt:lpstr>
      <vt:lpstr>Statistics and Social Networks</vt:lpstr>
      <vt:lpstr>Graph Theory</vt:lpstr>
      <vt:lpstr>幻灯片 61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2014CB340304</cp:lastModifiedBy>
  <cp:revision>2942</cp:revision>
  <dcterms:created xsi:type="dcterms:W3CDTF">2010-07-14T15:56:11Z</dcterms:created>
  <dcterms:modified xsi:type="dcterms:W3CDTF">2014-04-11T04:56:54Z</dcterms:modified>
</cp:coreProperties>
</file>