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96" r:id="rId2"/>
    <p:sldId id="582" r:id="rId3"/>
    <p:sldId id="642" r:id="rId4"/>
    <p:sldId id="628" r:id="rId5"/>
    <p:sldId id="604" r:id="rId6"/>
    <p:sldId id="654" r:id="rId7"/>
    <p:sldId id="644" r:id="rId8"/>
    <p:sldId id="623" r:id="rId9"/>
    <p:sldId id="624" r:id="rId10"/>
    <p:sldId id="625" r:id="rId11"/>
    <p:sldId id="627" r:id="rId12"/>
    <p:sldId id="608" r:id="rId13"/>
    <p:sldId id="609" r:id="rId14"/>
    <p:sldId id="655" r:id="rId15"/>
    <p:sldId id="645" r:id="rId16"/>
    <p:sldId id="610" r:id="rId17"/>
    <p:sldId id="617" r:id="rId18"/>
    <p:sldId id="668" r:id="rId19"/>
    <p:sldId id="611" r:id="rId20"/>
    <p:sldId id="639" r:id="rId21"/>
    <p:sldId id="622" r:id="rId22"/>
    <p:sldId id="612" r:id="rId23"/>
    <p:sldId id="618" r:id="rId24"/>
    <p:sldId id="647" r:id="rId25"/>
    <p:sldId id="619" r:id="rId26"/>
    <p:sldId id="648" r:id="rId27"/>
    <p:sldId id="649" r:id="rId28"/>
    <p:sldId id="650" r:id="rId29"/>
    <p:sldId id="651" r:id="rId30"/>
    <p:sldId id="652" r:id="rId31"/>
    <p:sldId id="653" r:id="rId32"/>
    <p:sldId id="656" r:id="rId33"/>
    <p:sldId id="657" r:id="rId34"/>
    <p:sldId id="658" r:id="rId35"/>
    <p:sldId id="659" r:id="rId36"/>
    <p:sldId id="630" r:id="rId37"/>
    <p:sldId id="660" r:id="rId38"/>
    <p:sldId id="670" r:id="rId39"/>
    <p:sldId id="669" r:id="rId40"/>
    <p:sldId id="636" r:id="rId41"/>
    <p:sldId id="637" r:id="rId42"/>
    <p:sldId id="629" r:id="rId43"/>
    <p:sldId id="616" r:id="rId44"/>
    <p:sldId id="640" r:id="rId45"/>
    <p:sldId id="646" r:id="rId46"/>
    <p:sldId id="664" r:id="rId47"/>
    <p:sldId id="663" r:id="rId48"/>
    <p:sldId id="662" r:id="rId49"/>
    <p:sldId id="661" r:id="rId50"/>
    <p:sldId id="666" r:id="rId51"/>
    <p:sldId id="671" r:id="rId52"/>
    <p:sldId id="665" r:id="rId53"/>
    <p:sldId id="641" r:id="rId5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CC"/>
    <a:srgbClr val="FF0000"/>
    <a:srgbClr val="000099"/>
    <a:srgbClr val="FFFF66"/>
    <a:srgbClr val="EAEAEA"/>
    <a:srgbClr val="3366CC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7974" autoAdjust="0"/>
  </p:normalViewPr>
  <p:slideViewPr>
    <p:cSldViewPr>
      <p:cViewPr>
        <p:scale>
          <a:sx n="75" d="100"/>
          <a:sy n="75" d="100"/>
        </p:scale>
        <p:origin x="-1368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>
        <c:manualLayout>
          <c:layoutTarget val="inner"/>
          <c:xMode val="edge"/>
          <c:yMode val="edge"/>
          <c:x val="7.3819621582498593E-2"/>
          <c:y val="0.16629513237585999"/>
          <c:w val="0.89103127249312786"/>
          <c:h val="0.6249984446497557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SIGMOD + VLDB + ICDE</c:v>
                </c:pt>
              </c:strCache>
            </c:strRef>
          </c:tx>
          <c:spPr>
            <a:solidFill>
              <a:srgbClr val="0066CC"/>
            </a:solidFill>
          </c:spPr>
          <c:cat>
            <c:numRef>
              <c:f>Sheet1!$A$2:$A$14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10</c:v>
                </c:pt>
                <c:pt idx="6">
                  <c:v>8</c:v>
                </c:pt>
                <c:pt idx="7">
                  <c:v>11</c:v>
                </c:pt>
                <c:pt idx="8">
                  <c:v>25</c:v>
                </c:pt>
                <c:pt idx="9">
                  <c:v>17</c:v>
                </c:pt>
                <c:pt idx="10">
                  <c:v>27</c:v>
                </c:pt>
                <c:pt idx="11">
                  <c:v>32</c:v>
                </c:pt>
                <c:pt idx="12">
                  <c:v>34</c:v>
                </c:pt>
              </c:numCache>
            </c:numRef>
          </c:val>
        </c:ser>
        <c:axId val="115543424"/>
        <c:axId val="116937856"/>
      </c:barChart>
      <c:catAx>
        <c:axId val="115543424"/>
        <c:scaling>
          <c:orientation val="minMax"/>
        </c:scaling>
        <c:axPos val="b"/>
        <c:numFmt formatCode="@" sourceLinked="0"/>
        <c:tickLblPos val="nextTo"/>
        <c:txPr>
          <a:bodyPr/>
          <a:lstStyle/>
          <a:p>
            <a:pPr>
              <a:defRPr sz="1000" b="1" baseline="0"/>
            </a:pPr>
            <a:endParaRPr lang="zh-CN"/>
          </a:p>
        </c:txPr>
        <c:crossAx val="116937856"/>
        <c:crosses val="autoZero"/>
        <c:auto val="1"/>
        <c:lblAlgn val="ctr"/>
        <c:lblOffset val="100"/>
      </c:catAx>
      <c:valAx>
        <c:axId val="1169378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zh-CN"/>
          </a:p>
        </c:txPr>
        <c:crossAx val="115543424"/>
        <c:crosses val="autoZero"/>
        <c:crossBetween val="between"/>
      </c:valAx>
      <c:spPr>
        <a:noFill/>
        <a:effectLst>
          <a:outerShdw blurRad="50800" dist="50800" dir="5400000" algn="ctr" rotWithShape="0">
            <a:srgbClr val="000099"/>
          </a:outerShdw>
        </a:effectLst>
      </c:spPr>
    </c:plotArea>
    <c:legend>
      <c:legendPos val="r"/>
      <c:legendEntry>
        <c:idx val="0"/>
        <c:txPr>
          <a:bodyPr/>
          <a:lstStyle/>
          <a:p>
            <a:pPr>
              <a:defRPr sz="1200" b="1"/>
            </a:pPr>
            <a:endParaRPr lang="zh-CN"/>
          </a:p>
        </c:txPr>
      </c:legendEntry>
      <c:layout>
        <c:manualLayout>
          <c:xMode val="edge"/>
          <c:yMode val="edge"/>
          <c:x val="0.28224714797771011"/>
          <c:y val="3.9933864186030614E-2"/>
          <c:w val="0.42575016909815688"/>
          <c:h val="8.2922333458009548E-2"/>
        </c:manualLayout>
      </c:layout>
      <c:txPr>
        <a:bodyPr/>
        <a:lstStyle/>
        <a:p>
          <a:pPr>
            <a:defRPr b="1"/>
          </a:pPr>
          <a:endParaRPr lang="zh-CN"/>
        </a:p>
      </c:txPr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EC65EB90-AE42-4056-B0B4-9D6DAF6E001B}" type="datetimeFigureOut">
              <a:rPr lang="zh-CN" altLang="en-US"/>
              <a:pPr>
                <a:defRPr/>
              </a:pPr>
              <a:t>2012-11-20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607E964A-FC2B-474E-9469-BA4114D81A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2302235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005BF69-F17E-4B8A-A570-6946DCBE2A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72148821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50180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charset="0"/>
              <a:ea typeface="宋体" charset="-122"/>
            </a:endParaRPr>
          </a:p>
        </p:txBody>
      </p:sp>
      <p:sp>
        <p:nvSpPr>
          <p:cNvPr id="50181" name="页脚占位符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charset="0"/>
              <a:ea typeface="宋体" charset="-122"/>
            </a:endParaRPr>
          </a:p>
        </p:txBody>
      </p:sp>
      <p:sp>
        <p:nvSpPr>
          <p:cNvPr id="50182" name="灯片编号占位符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771C34-D08D-423F-AAA6-3B0E22424865}" type="slidenum">
              <a:rPr lang="en-US" altLang="zh-CN" smtClean="0">
                <a:latin typeface="Arial" charset="0"/>
                <a:ea typeface="宋体" charset="-122"/>
              </a:rPr>
              <a:pPr/>
              <a:t>1</a:t>
            </a:fld>
            <a:endParaRPr lang="en-US" altLang="zh-CN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780740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Mark, a driver in the U.S. who wants to go from Irvine to Riverside in California .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Then the task is to choose the correct route, and whether the route is convenient depends on the requirements and constraints of Mark.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912361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088248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088248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088248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97F5B-A7A0-455E-AFEC-08D381AFF3ED}" type="slidenum">
              <a:rPr lang="zh-CN" altLang="en-US"/>
              <a:pPr>
                <a:defRPr/>
              </a:pPr>
              <a:t>‹#›</a:t>
            </a:fld>
            <a:fld id="{23F7DC37-F9EB-4ABE-BCCC-12D9E07B9D4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428625" y="857250"/>
            <a:ext cx="8215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358246" cy="79690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000108"/>
            <a:ext cx="8501122" cy="5429288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Unicode MS" pitchFamily="34" charset="-122"/>
              </a:defRPr>
            </a:lvl1pPr>
            <a:lvl2pPr>
              <a:defRPr sz="2400" baseline="0">
                <a:latin typeface="Arial Unicode MS" pitchFamily="34" charset="-122"/>
              </a:defRPr>
            </a:lvl2pPr>
            <a:lvl3pPr>
              <a:buFont typeface="Wingdings" pitchFamily="2" charset="2"/>
              <a:buChar char="ü"/>
              <a:defRPr sz="1600" baseline="0">
                <a:latin typeface="Arial Unicode MS" pitchFamily="34" charset="-122"/>
              </a:defRPr>
            </a:lvl3pPr>
            <a:lvl4pPr>
              <a:defRPr baseline="0">
                <a:latin typeface="Arial Unicode MS" pitchFamily="34" charset="-122"/>
              </a:defRPr>
            </a:lvl4pPr>
            <a:lvl5pPr>
              <a:defRPr baseline="0">
                <a:latin typeface="Arial Unicode MS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6929438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24E6-15A8-4E74-8987-281A30D56C8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3A14C4F-C11C-4266-926C-EC342BB6FCA4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标题占位符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4" name="文本占位符 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1AACFD-2105-497E-AB4A-0CFD2A4F33AC}" type="datetime1">
              <a:rPr lang="zh-CN" altLang="en-US"/>
              <a:pPr>
                <a:defRPr/>
              </a:pPr>
              <a:t>2012-11-20</a:t>
            </a:fld>
            <a:endParaRPr lang="zh-CN" altLang="en-US"/>
          </a:p>
        </p:txBody>
      </p:sp>
      <p:pic>
        <p:nvPicPr>
          <p:cNvPr id="8" name="图片 7" descr="Logo_Small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732170" y="35551"/>
            <a:ext cx="376334" cy="2971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4.jpe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2.wmf"/><Relationship Id="rId7" Type="http://schemas.openxmlformats.org/officeDocument/2006/relationships/image" Target="../media/image15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mashuai@buaa.edu.cn" TargetMode="External"/><Relationship Id="rId2" Type="http://schemas.openxmlformats.org/officeDocument/2006/relationships/hyperlink" Target="http://mashuai.buaa.edu.c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4"/>
          <p:cNvSpPr>
            <a:spLocks noChangeArrowheads="1"/>
          </p:cNvSpPr>
          <p:nvPr/>
        </p:nvSpPr>
        <p:spPr bwMode="auto">
          <a:xfrm>
            <a:off x="539552" y="4786313"/>
            <a:ext cx="835292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CN" sz="2400" b="1" dirty="0" err="1" smtClean="0">
                <a:solidFill>
                  <a:srgbClr val="000099"/>
                </a:solidFill>
                <a:ea typeface="楷体_GB2312" pitchFamily="49" charset="-122"/>
              </a:rPr>
              <a:t>Shuai</a:t>
            </a:r>
            <a:r>
              <a:rPr lang="en-US" altLang="zh-CN" sz="2400" b="1" dirty="0" smtClean="0">
                <a:solidFill>
                  <a:srgbClr val="000099"/>
                </a:solidFill>
                <a:ea typeface="楷体_GB2312" pitchFamily="49" charset="-122"/>
              </a:rPr>
              <a:t> Ma</a:t>
            </a:r>
            <a:endParaRPr lang="en-US" altLang="zh-CN" sz="2800" b="1" dirty="0" smtClean="0">
              <a:solidFill>
                <a:srgbClr val="000099"/>
              </a:solidFill>
              <a:ea typeface="楷体_GB2312" pitchFamily="49" charset="-122"/>
            </a:endParaRPr>
          </a:p>
        </p:txBody>
      </p:sp>
      <p:sp>
        <p:nvSpPr>
          <p:cNvPr id="15363" name="Rectangle 15"/>
          <p:cNvSpPr>
            <a:spLocks noRot="1" noChangeArrowheads="1"/>
          </p:cNvSpPr>
          <p:nvPr/>
        </p:nvSpPr>
        <p:spPr bwMode="auto">
          <a:xfrm>
            <a:off x="107504" y="214313"/>
            <a:ext cx="8964488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40000"/>
              </a:lnSpc>
            </a:pPr>
            <a:r>
              <a:rPr lang="en-US" altLang="zh-CN" sz="3600" b="1" dirty="0" smtClean="0">
                <a:solidFill>
                  <a:srgbClr val="000099"/>
                </a:solidFill>
                <a:latin typeface="NewCenturySchlbk" pitchFamily="18" charset="0"/>
                <a:ea typeface="黑体" pitchFamily="2" charset="-122"/>
              </a:rPr>
              <a:t>Graph Search: a New Paradigm for Social Computing</a:t>
            </a:r>
            <a:endParaRPr lang="zh-CN" altLang="en-US" sz="3600" b="1" dirty="0">
              <a:solidFill>
                <a:srgbClr val="000099"/>
              </a:solidFill>
              <a:latin typeface="NewCenturySchlbk" pitchFamily="18" charset="0"/>
              <a:ea typeface="黑体" pitchFamily="2" charset="-122"/>
            </a:endParaRPr>
          </a:p>
        </p:txBody>
      </p:sp>
      <p:pic>
        <p:nvPicPr>
          <p:cNvPr id="15364" name="Picture 23" descr="201009141738210957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5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beihang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5517232"/>
            <a:ext cx="4427099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Application Scenarios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10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1456096"/>
            <a:ext cx="8501122" cy="1180816"/>
          </a:xfrm>
        </p:spPr>
        <p:txBody>
          <a:bodyPr/>
          <a:lstStyle/>
          <a:p>
            <a:pPr marL="0" lvl="1" indent="0"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 Recommendations</a:t>
            </a:r>
            <a:r>
              <a:rPr lang="en-US" altLang="zh-CN" dirty="0" smtClean="0"/>
              <a:t> have found its usage in many emerging specific applications, such as </a:t>
            </a:r>
            <a:r>
              <a:rPr lang="en-US" altLang="zh-CN" dirty="0">
                <a:solidFill>
                  <a:srgbClr val="0066CC"/>
                </a:solidFill>
              </a:rPr>
              <a:t>social matching systems</a:t>
            </a:r>
            <a:r>
              <a:rPr lang="en-US" altLang="zh-CN" dirty="0" smtClean="0"/>
              <a:t>. </a:t>
            </a:r>
          </a:p>
          <a:p>
            <a:pPr marL="0" lvl="1" indent="0">
              <a:buFont typeface="Arial" pitchFamily="34" charset="0"/>
              <a:buChar char="•"/>
            </a:pPr>
            <a:r>
              <a:rPr lang="en-US" altLang="zh-CN" dirty="0" smtClean="0"/>
              <a:t> Graph search is a useful tool for recommendations.</a:t>
            </a:r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60039" y="908720"/>
            <a:ext cx="83884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66CC"/>
                </a:solidFill>
              </a:rPr>
              <a:t>Recommender </a:t>
            </a:r>
            <a:r>
              <a:rPr lang="en-US" altLang="zh-CN" sz="2400" dirty="0" smtClean="0">
                <a:solidFill>
                  <a:srgbClr val="0066CC"/>
                </a:solidFill>
              </a:rPr>
              <a:t>systems 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[13]</a:t>
            </a:r>
            <a:r>
              <a:rPr lang="en-US" altLang="zh-CN" sz="2400" dirty="0" smtClean="0">
                <a:solidFill>
                  <a:srgbClr val="0066CC"/>
                </a:solidFill>
              </a:rPr>
              <a:t> </a:t>
            </a:r>
            <a:endParaRPr lang="en-US" altLang="zh-CN" sz="2400" dirty="0">
              <a:solidFill>
                <a:srgbClr val="0066CC"/>
              </a:solidFill>
            </a:endParaRPr>
          </a:p>
        </p:txBody>
      </p:sp>
      <p:pic>
        <p:nvPicPr>
          <p:cNvPr id="4098" name="Picture 2" descr="C:\Users\LiJia\AppData\Roaming\Tencent\Users\784971087\QQ\WinTemp\RichOle\1RCJ`H][78W_D~VN6]`UGS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2183" y="3007000"/>
            <a:ext cx="4079809" cy="344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内容占位符 4"/>
          <p:cNvSpPr txBox="1">
            <a:spLocks/>
          </p:cNvSpPr>
          <p:nvPr/>
        </p:nvSpPr>
        <p:spPr bwMode="auto">
          <a:xfrm>
            <a:off x="179512" y="2924944"/>
            <a:ext cx="496855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A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headhunter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 wants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 to find a 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biologist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 (Bio) to help a group of 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software engineers 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(SEs) analyze genetic data. 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To do this, (s)he uses an 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expertise recommendation network 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G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, as depicted in G, where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 a node denotes a person labeled with expertise, and 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an edge indicates recommendation, e.g., HR</a:t>
            </a:r>
            <a:r>
              <a:rPr kumimoji="0" lang="en-US" altLang="zh-CN" sz="20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1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 recommends Bio</a:t>
            </a:r>
            <a:r>
              <a:rPr kumimoji="0" lang="en-US" altLang="zh-CN" sz="20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1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, and AI</a:t>
            </a:r>
            <a:r>
              <a:rPr kumimoji="0" lang="en-US" altLang="zh-CN" sz="20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1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 recommends DM</a:t>
            </a:r>
            <a:r>
              <a:rPr kumimoji="0" lang="en-US" altLang="zh-CN" sz="20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3293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Application Scenarios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11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1456096"/>
            <a:ext cx="8501122" cy="2260936"/>
          </a:xfrm>
        </p:spPr>
        <p:txBody>
          <a:bodyPr/>
          <a:lstStyle/>
          <a:p>
            <a:pPr marL="342900" lvl="1" indent="-342900"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A </a:t>
            </a:r>
            <a:r>
              <a:rPr lang="en-US" altLang="zh-CN" dirty="0">
                <a:solidFill>
                  <a:srgbClr val="FF0000"/>
                </a:solidFill>
              </a:rPr>
              <a:t>large amount </a:t>
            </a:r>
            <a:r>
              <a:rPr lang="en-US" altLang="zh-CN" dirty="0"/>
              <a:t>of biological data can be </a:t>
            </a:r>
            <a:r>
              <a:rPr lang="en-US" altLang="zh-CN" dirty="0">
                <a:solidFill>
                  <a:srgbClr val="FF0000"/>
                </a:solidFill>
              </a:rPr>
              <a:t>represented</a:t>
            </a:r>
            <a:r>
              <a:rPr lang="en-US" altLang="zh-CN" dirty="0"/>
              <a:t> by </a:t>
            </a:r>
            <a:r>
              <a:rPr lang="en-US" altLang="zh-CN" dirty="0">
                <a:solidFill>
                  <a:srgbClr val="3366CC"/>
                </a:solidFill>
              </a:rPr>
              <a:t>graphs</a:t>
            </a:r>
            <a:r>
              <a:rPr lang="en-US" altLang="zh-CN" dirty="0"/>
              <a:t>, and it is </a:t>
            </a:r>
            <a:r>
              <a:rPr lang="en-US" altLang="zh-CN" dirty="0" smtClean="0"/>
              <a:t>significant to </a:t>
            </a:r>
            <a:r>
              <a:rPr lang="en-US" altLang="zh-CN" dirty="0" smtClean="0">
                <a:solidFill>
                  <a:srgbClr val="FF0000"/>
                </a:solidFill>
              </a:rPr>
              <a:t>analyze </a:t>
            </a:r>
            <a:r>
              <a:rPr lang="en-US" altLang="zh-CN" dirty="0">
                <a:solidFill>
                  <a:srgbClr val="FF0000"/>
                </a:solidFill>
              </a:rPr>
              <a:t>biological data </a:t>
            </a:r>
            <a:r>
              <a:rPr lang="en-US" altLang="zh-CN" dirty="0" smtClean="0"/>
              <a:t>with graph search techniques.</a:t>
            </a:r>
            <a:endParaRPr lang="en-US" altLang="zh-CN" dirty="0"/>
          </a:p>
          <a:p>
            <a:pPr lvl="1"/>
            <a:r>
              <a:rPr lang="en-US" altLang="zh-CN" sz="2000" dirty="0" smtClean="0">
                <a:solidFill>
                  <a:srgbClr val="3366CC"/>
                </a:solidFill>
              </a:rPr>
              <a:t>“Protein-interaction </a:t>
            </a:r>
            <a:r>
              <a:rPr lang="en-US" altLang="zh-CN" sz="2000" dirty="0">
                <a:solidFill>
                  <a:srgbClr val="3366CC"/>
                </a:solidFill>
              </a:rPr>
              <a:t>network (PIN) </a:t>
            </a:r>
            <a:r>
              <a:rPr lang="en-US" altLang="zh-CN" sz="2000" dirty="0"/>
              <a:t>analysis </a:t>
            </a:r>
            <a:r>
              <a:rPr lang="en-US" altLang="zh-CN" sz="2000" dirty="0" smtClean="0"/>
              <a:t>provides valuable </a:t>
            </a:r>
            <a:r>
              <a:rPr lang="en-US" altLang="zh-CN" sz="2000" dirty="0"/>
              <a:t>insight into an organism’s functional </a:t>
            </a:r>
            <a:r>
              <a:rPr lang="en-US" altLang="zh-CN" sz="2000" dirty="0" smtClean="0"/>
              <a:t>organization and evolutionary behavior.”</a:t>
            </a:r>
            <a:endParaRPr lang="en-US" altLang="zh-CN" sz="2000" dirty="0"/>
          </a:p>
          <a:p>
            <a:pPr marL="457200" lvl="1" indent="0">
              <a:buNone/>
            </a:pPr>
            <a:endParaRPr lang="en-US" altLang="zh-CN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30099" y="908720"/>
            <a:ext cx="83884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66CC"/>
                </a:solidFill>
              </a:rPr>
              <a:t>Biological data analysis 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[17]</a:t>
            </a:r>
            <a:endParaRPr lang="en-US" altLang="zh-CN" sz="2400" dirty="0">
              <a:solidFill>
                <a:srgbClr val="0066CC"/>
              </a:solidFill>
            </a:endParaRPr>
          </a:p>
        </p:txBody>
      </p:sp>
      <p:pic>
        <p:nvPicPr>
          <p:cNvPr id="8" name="Picture 2" descr="Image:8-1-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84984"/>
            <a:ext cx="2869533" cy="268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23528" y="3669992"/>
            <a:ext cx="56886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0" hangingPunct="0">
              <a:spcBef>
                <a:spcPct val="20000"/>
              </a:spcBef>
              <a:buChar char="–"/>
            </a:pPr>
            <a:r>
              <a:rPr lang="en-US" altLang="zh-CN" sz="2000" dirty="0" smtClean="0">
                <a:latin typeface="Arial Unicode MS" pitchFamily="34" charset="-122"/>
                <a:ea typeface="+mn-ea"/>
              </a:rPr>
              <a:t>For example, one can </a:t>
            </a:r>
            <a:r>
              <a:rPr lang="en-US" altLang="zh-CN" sz="2000" dirty="0">
                <a:latin typeface="Arial Unicode MS" pitchFamily="34" charset="-122"/>
                <a:ea typeface="+mn-ea"/>
              </a:rPr>
              <a:t>get the </a:t>
            </a:r>
            <a:r>
              <a:rPr lang="en-US" altLang="zh-CN" sz="2000" dirty="0">
                <a:solidFill>
                  <a:srgbClr val="3366CC"/>
                </a:solidFill>
                <a:latin typeface="Arial Unicode MS" pitchFamily="34" charset="-122"/>
                <a:ea typeface="+mn-ea"/>
              </a:rPr>
              <a:t>topological properties of a PIN </a:t>
            </a:r>
            <a:r>
              <a:rPr lang="en-US" altLang="zh-CN" sz="2000" dirty="0">
                <a:latin typeface="Arial Unicode MS" pitchFamily="34" charset="-122"/>
                <a:ea typeface="+mn-ea"/>
              </a:rPr>
              <a:t>formed by high-confidence human protein interactions obtained from various public interaction databases by PIN </a:t>
            </a:r>
            <a:r>
              <a:rPr lang="en-US" altLang="zh-CN" sz="2000" dirty="0" smtClean="0">
                <a:latin typeface="Arial Unicode MS" pitchFamily="34" charset="-122"/>
                <a:ea typeface="+mn-ea"/>
              </a:rPr>
              <a:t>analysis.</a:t>
            </a:r>
            <a:endParaRPr lang="en-US" altLang="zh-CN" sz="2000" dirty="0">
              <a:latin typeface="Arial Unicode MS" pitchFamily="34" charset="-122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16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12</a:t>
            </a:fld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85720" y="2776108"/>
            <a:ext cx="8358246" cy="796908"/>
          </a:xfrm>
        </p:spPr>
        <p:txBody>
          <a:bodyPr/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</a:rPr>
              <a:t>What is Graph Search?</a:t>
            </a:r>
          </a:p>
        </p:txBody>
      </p:sp>
    </p:spTree>
    <p:extLst>
      <p:ext uri="{BB962C8B-B14F-4D97-AF65-F5344CB8AC3E}">
        <p14:creationId xmlns:p14="http://schemas.microsoft.com/office/powerpoint/2010/main" xmlns="" val="27766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What is Graph Search?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13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5" y="980724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66CC"/>
                </a:solidFill>
              </a:rPr>
              <a:t>A unified definition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[3] (</a:t>
            </a:r>
            <a:r>
              <a:rPr lang="en-US" altLang="zh-CN" sz="2000" baseline="30000" dirty="0" smtClean="0">
                <a:solidFill>
                  <a:srgbClr val="0066CC"/>
                </a:solidFill>
              </a:rPr>
              <a:t>in the name of 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graph matching)</a:t>
            </a:r>
            <a:r>
              <a:rPr lang="en-US" altLang="zh-CN" sz="2000" dirty="0" smtClean="0">
                <a:solidFill>
                  <a:srgbClr val="0066CC"/>
                </a:solidFill>
              </a:rPr>
              <a:t>:</a:t>
            </a:r>
            <a:endParaRPr lang="en-US" altLang="zh-CN" sz="2000" dirty="0">
              <a:solidFill>
                <a:srgbClr val="0066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5" y="2924944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66CC"/>
                </a:solidFill>
              </a:rPr>
              <a:t>Remarks:</a:t>
            </a:r>
            <a:endParaRPr lang="en-US" altLang="zh-CN" sz="2000" dirty="0">
              <a:solidFill>
                <a:srgbClr val="0066CC"/>
              </a:solidFill>
            </a:endParaRPr>
          </a:p>
        </p:txBody>
      </p:sp>
      <p:sp>
        <p:nvSpPr>
          <p:cNvPr id="8" name="内容占位符 4"/>
          <p:cNvSpPr txBox="1">
            <a:spLocks/>
          </p:cNvSpPr>
          <p:nvPr/>
        </p:nvSpPr>
        <p:spPr bwMode="auto">
          <a:xfrm rot="10800000" flipV="1">
            <a:off x="395536" y="1484784"/>
            <a:ext cx="8352928" cy="129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Given a 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pattern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 graph </a:t>
            </a:r>
            <a:r>
              <a:rPr lang="en-US" altLang="zh-CN" sz="2400" kern="0" dirty="0" err="1" smtClean="0">
                <a:solidFill>
                  <a:srgbClr val="0066CC"/>
                </a:solidFill>
                <a:latin typeface="Arial Unicode MS" pitchFamily="34" charset="-122"/>
              </a:rPr>
              <a:t>G</a:t>
            </a:r>
            <a:r>
              <a:rPr lang="en-US" altLang="zh-CN" sz="2400" kern="0" baseline="-25000" dirty="0" err="1" smtClean="0">
                <a:solidFill>
                  <a:srgbClr val="0066CC"/>
                </a:solidFill>
                <a:latin typeface="Arial Unicode MS" pitchFamily="34" charset="-122"/>
              </a:rPr>
              <a:t>p</a:t>
            </a:r>
            <a:r>
              <a:rPr lang="en-US" altLang="zh-CN" sz="2400" kern="0" dirty="0" smtClean="0">
                <a:solidFill>
                  <a:srgbClr val="0066CC"/>
                </a:solidFill>
                <a:latin typeface="Arial Unicode MS" pitchFamily="34" charset="-122"/>
              </a:rPr>
              <a:t> </a:t>
            </a:r>
            <a:r>
              <a:rPr lang="en-US" altLang="zh-CN" sz="2400" kern="0" dirty="0" smtClean="0">
                <a:latin typeface="Arial Unicode MS" pitchFamily="34" charset="-122"/>
              </a:rPr>
              <a:t>and</a:t>
            </a:r>
            <a:r>
              <a:rPr lang="en-US" altLang="zh-CN" sz="2400" kern="0" dirty="0" smtClean="0">
                <a:solidFill>
                  <a:srgbClr val="0066CC"/>
                </a:solidFill>
                <a:latin typeface="Arial Unicode MS" pitchFamily="34" charset="-122"/>
              </a:rPr>
              <a:t> </a:t>
            </a:r>
            <a:r>
              <a:rPr lang="en-US" altLang="zh-CN" sz="2400" kern="0" dirty="0" smtClean="0">
                <a:latin typeface="Arial Unicode MS" pitchFamily="34" charset="-122"/>
              </a:rPr>
              <a:t>a </a:t>
            </a:r>
            <a:r>
              <a:rPr lang="en-US" altLang="zh-CN" sz="2400" kern="0" dirty="0" smtClean="0">
                <a:solidFill>
                  <a:srgbClr val="FF0000"/>
                </a:solidFill>
                <a:latin typeface="Arial Unicode MS" pitchFamily="34" charset="-122"/>
              </a:rPr>
              <a:t>data</a:t>
            </a:r>
            <a:r>
              <a:rPr lang="en-US" altLang="zh-CN" sz="2400" kern="0" dirty="0" smtClean="0">
                <a:latin typeface="Arial Unicode MS" pitchFamily="34" charset="-122"/>
              </a:rPr>
              <a:t> graph </a:t>
            </a:r>
            <a:r>
              <a:rPr lang="en-US" altLang="zh-CN" sz="2400" kern="0" dirty="0" smtClean="0">
                <a:solidFill>
                  <a:srgbClr val="0066CC"/>
                </a:solidFill>
                <a:latin typeface="Arial Unicode MS" pitchFamily="34" charset="-122"/>
              </a:rPr>
              <a:t>G</a:t>
            </a:r>
            <a:r>
              <a:rPr lang="en-US" altLang="zh-CN" sz="2400" kern="0" dirty="0" smtClean="0">
                <a:latin typeface="Arial Unicode MS" pitchFamily="34" charset="-122"/>
              </a:rPr>
              <a:t>: </a:t>
            </a:r>
            <a:endParaRPr lang="en-US" altLang="zh-CN" sz="2400" kern="0" dirty="0" smtClean="0">
              <a:solidFill>
                <a:srgbClr val="0066CC"/>
              </a:solidFill>
              <a:latin typeface="Arial Unicode MS" pitchFamily="34" charset="-122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400" kern="0" dirty="0" smtClean="0">
                <a:latin typeface="Arial Unicode MS" pitchFamily="34" charset="-122"/>
                <a:ea typeface="+mn-ea"/>
              </a:rPr>
              <a:t>check whether </a:t>
            </a:r>
            <a:r>
              <a:rPr lang="en-US" altLang="zh-CN" sz="2400" kern="0" dirty="0" err="1" smtClean="0">
                <a:solidFill>
                  <a:srgbClr val="0066CC"/>
                </a:solidFill>
                <a:latin typeface="Arial Unicode MS" pitchFamily="34" charset="-122"/>
              </a:rPr>
              <a:t>G</a:t>
            </a:r>
            <a:r>
              <a:rPr lang="en-US" altLang="zh-CN" sz="2400" kern="0" baseline="-25000" dirty="0" err="1" smtClean="0">
                <a:solidFill>
                  <a:srgbClr val="0066CC"/>
                </a:solidFill>
                <a:latin typeface="Arial Unicode MS" pitchFamily="34" charset="-122"/>
              </a:rPr>
              <a:t>p</a:t>
            </a:r>
            <a:r>
              <a:rPr lang="en-US" altLang="zh-CN" sz="2400" kern="0" dirty="0" smtClean="0">
                <a:solidFill>
                  <a:srgbClr val="0066CC"/>
                </a:solidFill>
                <a:latin typeface="Arial Unicode MS" pitchFamily="34" charset="-122"/>
              </a:rPr>
              <a:t> </a:t>
            </a:r>
            <a:r>
              <a:rPr lang="en-US" altLang="zh-CN" sz="2400" kern="0" dirty="0" smtClean="0">
                <a:solidFill>
                  <a:srgbClr val="FF0000"/>
                </a:solidFill>
                <a:latin typeface="Arial Unicode MS" pitchFamily="34" charset="-122"/>
              </a:rPr>
              <a:t>‘‘matches’’</a:t>
            </a:r>
            <a:r>
              <a:rPr lang="en-US" altLang="zh-CN" sz="2400" kern="0" dirty="0" smtClean="0">
                <a:solidFill>
                  <a:srgbClr val="0066CC"/>
                </a:solidFill>
                <a:latin typeface="Arial Unicode MS" pitchFamily="34" charset="-122"/>
              </a:rPr>
              <a:t> G; and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400" kern="0" dirty="0" smtClean="0">
                <a:latin typeface="Arial Unicode MS" pitchFamily="34" charset="-122"/>
                <a:ea typeface="+mn-ea"/>
              </a:rPr>
              <a:t>identify all </a:t>
            </a:r>
            <a:r>
              <a:rPr lang="en-US" altLang="zh-CN" sz="2400" kern="0" dirty="0" smtClean="0">
                <a:solidFill>
                  <a:srgbClr val="FF0000"/>
                </a:solidFill>
                <a:latin typeface="Arial Unicode MS" pitchFamily="34" charset="-122"/>
              </a:rPr>
              <a:t>‘‘</a:t>
            </a:r>
            <a:r>
              <a:rPr lang="en-US" altLang="zh-CN" sz="2400" kern="0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matched</a:t>
            </a:r>
            <a:r>
              <a:rPr lang="en-US" altLang="zh-CN" sz="2400" kern="0" dirty="0" smtClean="0">
                <a:solidFill>
                  <a:srgbClr val="FF0000"/>
                </a:solidFill>
                <a:latin typeface="Arial Unicode MS" pitchFamily="34" charset="-122"/>
              </a:rPr>
              <a:t>’’</a:t>
            </a:r>
            <a:r>
              <a:rPr lang="en-US" altLang="zh-CN" sz="2400" kern="0" dirty="0" smtClean="0">
                <a:latin typeface="Arial Unicode MS" pitchFamily="34" charset="-122"/>
                <a:ea typeface="+mn-ea"/>
              </a:rPr>
              <a:t> </a:t>
            </a:r>
            <a:r>
              <a:rPr lang="en-US" altLang="zh-CN" sz="2400" kern="0" dirty="0" err="1" smtClean="0">
                <a:latin typeface="Arial Unicode MS" pitchFamily="34" charset="-122"/>
                <a:ea typeface="+mn-ea"/>
              </a:rPr>
              <a:t>subgraphs</a:t>
            </a:r>
            <a:r>
              <a:rPr lang="en-US" altLang="zh-CN" sz="2400" kern="0" dirty="0" smtClean="0">
                <a:latin typeface="Arial Unicode MS" pitchFamily="34" charset="-122"/>
                <a:ea typeface="+mn-ea"/>
              </a:rPr>
              <a:t>. 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sp>
        <p:nvSpPr>
          <p:cNvPr id="11" name="内容占位符 4"/>
          <p:cNvSpPr txBox="1">
            <a:spLocks/>
          </p:cNvSpPr>
          <p:nvPr/>
        </p:nvSpPr>
        <p:spPr bwMode="auto">
          <a:xfrm rot="10800000" flipV="1">
            <a:off x="395536" y="3469070"/>
            <a:ext cx="8424936" cy="276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200" kern="0" dirty="0" smtClean="0">
                <a:latin typeface="Arial Unicode MS" pitchFamily="34" charset="-122"/>
              </a:rPr>
              <a:t>Two classes of queries: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200" kern="0" dirty="0" smtClean="0">
                <a:solidFill>
                  <a:srgbClr val="FF0000"/>
                </a:solidFill>
                <a:latin typeface="Arial Unicode MS" pitchFamily="34" charset="-122"/>
              </a:rPr>
              <a:t>Boolean</a:t>
            </a:r>
            <a:r>
              <a:rPr lang="en-US" altLang="zh-CN" sz="2200" kern="0" dirty="0" smtClean="0">
                <a:latin typeface="Arial Unicode MS" pitchFamily="34" charset="-122"/>
              </a:rPr>
              <a:t> queries (Yes or No)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200" kern="0" dirty="0" smtClean="0">
                <a:solidFill>
                  <a:srgbClr val="FF0000"/>
                </a:solidFill>
                <a:latin typeface="Arial Unicode MS" pitchFamily="34" charset="-122"/>
              </a:rPr>
              <a:t>Functional</a:t>
            </a:r>
            <a:r>
              <a:rPr lang="en-US" altLang="zh-CN" sz="2200" kern="0" dirty="0" smtClean="0">
                <a:latin typeface="Arial Unicode MS" pitchFamily="34" charset="-122"/>
              </a:rPr>
              <a:t> queries, which may use </a:t>
            </a:r>
            <a:r>
              <a:rPr lang="en-US" altLang="zh-CN" sz="2200" kern="0" dirty="0" smtClean="0">
                <a:solidFill>
                  <a:srgbClr val="00B0F0"/>
                </a:solidFill>
                <a:latin typeface="Arial Unicode MS" pitchFamily="34" charset="-122"/>
              </a:rPr>
              <a:t>Boolean queries </a:t>
            </a:r>
            <a:r>
              <a:rPr lang="en-US" altLang="zh-CN" sz="2200" kern="0" dirty="0" smtClean="0">
                <a:latin typeface="Arial Unicode MS" pitchFamily="34" charset="-122"/>
              </a:rPr>
              <a:t>as a subroutine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Graphs contain a set of nodes and a set of edges, typically with labels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Pattern graphs are typically small (e.g., </a:t>
            </a:r>
            <a:r>
              <a:rPr lang="en-US" altLang="zh-CN" sz="2000" kern="0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10</a:t>
            </a: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), but data graphs are </a:t>
            </a:r>
            <a:r>
              <a:rPr lang="en-US" altLang="zh-CN" sz="2000" kern="0" dirty="0" smtClean="0">
                <a:latin typeface="Arial Unicode MS" pitchFamily="34" charset="-122"/>
              </a:rPr>
              <a:t>usually</a:t>
            </a: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 huge </a:t>
            </a:r>
            <a:r>
              <a:rPr lang="en-US" altLang="zh-CN" sz="2000" kern="0" dirty="0" smtClean="0">
                <a:latin typeface="Arial Unicode MS" pitchFamily="34" charset="-122"/>
              </a:rPr>
              <a:t>(e.g., </a:t>
            </a:r>
            <a:r>
              <a:rPr lang="en-US" altLang="zh-CN" sz="2000" kern="0" dirty="0" smtClean="0">
                <a:solidFill>
                  <a:srgbClr val="FF0000"/>
                </a:solidFill>
                <a:latin typeface="Arial Unicode MS" pitchFamily="34" charset="-122"/>
              </a:rPr>
              <a:t>10</a:t>
            </a:r>
            <a:r>
              <a:rPr lang="en-US" altLang="zh-CN" sz="2000" kern="0" baseline="30000" dirty="0" smtClean="0">
                <a:solidFill>
                  <a:srgbClr val="FF0000"/>
                </a:solidFill>
                <a:latin typeface="Arial Unicode MS" pitchFamily="34" charset="-122"/>
              </a:rPr>
              <a:t>8</a:t>
            </a:r>
            <a:r>
              <a:rPr lang="en-US" altLang="zh-CN" sz="2000" kern="0" dirty="0" smtClean="0">
                <a:latin typeface="Arial Unicode MS" pitchFamily="34" charset="-122"/>
              </a:rPr>
              <a:t>)</a:t>
            </a:r>
            <a:endParaRPr lang="en-US" altLang="zh-CN" sz="2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11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What is Graph Search?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14</a:t>
            </a:fld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908720"/>
            <a:ext cx="838842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66CC"/>
                </a:solidFill>
              </a:rPr>
              <a:t>Different</a:t>
            </a:r>
            <a:r>
              <a:rPr lang="en-US" altLang="zh-CN" sz="2400" dirty="0" smtClean="0">
                <a:solidFill>
                  <a:srgbClr val="FF0000"/>
                </a:solidFill>
              </a:rPr>
              <a:t> semantics</a:t>
            </a:r>
            <a:r>
              <a:rPr lang="en-US" altLang="zh-CN" sz="2400" dirty="0" smtClean="0">
                <a:solidFill>
                  <a:srgbClr val="0066CC"/>
                </a:solidFill>
              </a:rPr>
              <a:t> of “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match</a:t>
            </a:r>
            <a:r>
              <a:rPr lang="en-US" altLang="zh-CN" sz="2400" dirty="0" smtClean="0">
                <a:solidFill>
                  <a:srgbClr val="0066CC"/>
                </a:solidFill>
              </a:rPr>
              <a:t>” implies</a:t>
            </a:r>
            <a:r>
              <a:rPr lang="en-US" altLang="zh-CN" sz="2400" dirty="0" smtClean="0">
                <a:solidFill>
                  <a:srgbClr val="FF0000"/>
                </a:solidFill>
              </a:rPr>
              <a:t> different “types” of graph search</a:t>
            </a:r>
            <a:r>
              <a:rPr lang="en-US" altLang="zh-CN" sz="2400" dirty="0" smtClean="0">
                <a:solidFill>
                  <a:srgbClr val="0066CC"/>
                </a:solidFill>
              </a:rPr>
              <a:t>, including, but not limited to, the following:</a:t>
            </a:r>
            <a:endParaRPr lang="en-US" altLang="zh-CN" sz="2400" dirty="0">
              <a:solidFill>
                <a:srgbClr val="0066CC"/>
              </a:solidFill>
            </a:endParaRPr>
          </a:p>
        </p:txBody>
      </p:sp>
      <p:sp>
        <p:nvSpPr>
          <p:cNvPr id="10" name="内容占位符 4"/>
          <p:cNvSpPr txBox="1">
            <a:spLocks/>
          </p:cNvSpPr>
          <p:nvPr/>
        </p:nvSpPr>
        <p:spPr bwMode="auto">
          <a:xfrm rot="10800000" flipV="1">
            <a:off x="467544" y="1916827"/>
            <a:ext cx="8352928" cy="324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kern="0" dirty="0" smtClean="0">
                <a:latin typeface="Arial Unicode MS" pitchFamily="34" charset="-122"/>
              </a:rPr>
              <a:t>Shortest paths/distances</a:t>
            </a:r>
            <a:r>
              <a:rPr lang="en-US" altLang="zh-CN" sz="2400" kern="0" baseline="30000" dirty="0" smtClean="0">
                <a:solidFill>
                  <a:srgbClr val="FF0000"/>
                </a:solidFill>
                <a:latin typeface="Arial Unicode MS" pitchFamily="34" charset="-122"/>
              </a:rPr>
              <a:t>[11]</a:t>
            </a:r>
          </a:p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kern="0" dirty="0" err="1" smtClean="0">
                <a:latin typeface="Arial Unicode MS" pitchFamily="34" charset="-122"/>
              </a:rPr>
              <a:t>Subgraph</a:t>
            </a:r>
            <a:r>
              <a:rPr lang="en-US" altLang="zh-CN" sz="2400" kern="0" dirty="0" smtClean="0">
                <a:latin typeface="Arial Unicode MS" pitchFamily="34" charset="-122"/>
              </a:rPr>
              <a:t> isomorphism</a:t>
            </a:r>
            <a:r>
              <a:rPr lang="en-US" altLang="zh-CN" sz="2400" kern="0" baseline="30000" dirty="0" smtClean="0">
                <a:solidFill>
                  <a:srgbClr val="FF0000"/>
                </a:solidFill>
                <a:latin typeface="Arial Unicode MS" pitchFamily="34" charset="-122"/>
              </a:rPr>
              <a:t>[12]</a:t>
            </a:r>
            <a:endParaRPr lang="en-US" altLang="zh-CN" sz="2400" kern="0" dirty="0" smtClean="0">
              <a:latin typeface="Arial Unicode MS" pitchFamily="34" charset="-122"/>
            </a:endParaRPr>
          </a:p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kern="0" dirty="0" smtClean="0">
                <a:latin typeface="Arial Unicode MS" pitchFamily="34" charset="-122"/>
              </a:rPr>
              <a:t>Graph homomorphism and its extensions</a:t>
            </a:r>
            <a:r>
              <a:rPr lang="en-US" altLang="zh-CN" sz="2400" kern="0" baseline="30000" dirty="0" smtClean="0">
                <a:solidFill>
                  <a:srgbClr val="FF0000"/>
                </a:solidFill>
                <a:latin typeface="Arial Unicode MS" pitchFamily="34" charset="-122"/>
              </a:rPr>
              <a:t>[9]</a:t>
            </a:r>
            <a:endParaRPr lang="en-US" altLang="zh-CN" sz="2400" kern="0" dirty="0" smtClean="0">
              <a:latin typeface="Arial Unicode MS" pitchFamily="34" charset="-122"/>
            </a:endParaRPr>
          </a:p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kern="0" dirty="0" smtClean="0">
                <a:latin typeface="Arial Unicode MS" pitchFamily="34" charset="-122"/>
              </a:rPr>
              <a:t>Graph simulation and its extensions</a:t>
            </a:r>
            <a:r>
              <a:rPr lang="en-US" altLang="zh-CN" sz="2400" kern="0" baseline="30000" dirty="0" smtClean="0">
                <a:solidFill>
                  <a:srgbClr val="FF0000"/>
                </a:solidFill>
                <a:latin typeface="Arial Unicode MS" pitchFamily="34" charset="-122"/>
              </a:rPr>
              <a:t>[7,8]</a:t>
            </a:r>
            <a:endParaRPr lang="en-US" altLang="zh-CN" sz="2400" kern="0" dirty="0" smtClean="0">
              <a:latin typeface="Arial Unicode MS" pitchFamily="34" charset="-122"/>
            </a:endParaRPr>
          </a:p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kern="0" dirty="0" smtClean="0">
                <a:latin typeface="Arial Unicode MS" pitchFamily="34" charset="-122"/>
              </a:rPr>
              <a:t>Graph keyword search</a:t>
            </a:r>
            <a:r>
              <a:rPr lang="en-US" altLang="zh-CN" sz="2400" kern="0" baseline="30000" dirty="0" smtClean="0">
                <a:solidFill>
                  <a:srgbClr val="FF0000"/>
                </a:solidFill>
                <a:latin typeface="Arial Unicode MS" pitchFamily="34" charset="-122"/>
              </a:rPr>
              <a:t>[2]</a:t>
            </a:r>
            <a:endParaRPr lang="en-US" altLang="zh-CN" sz="2400" kern="0" dirty="0" smtClean="0">
              <a:latin typeface="Arial Unicode MS" pitchFamily="34" charset="-122"/>
            </a:endParaRPr>
          </a:p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kern="0" dirty="0" smtClean="0">
                <a:latin typeface="Arial Unicode MS" pitchFamily="34" charset="-122"/>
              </a:rPr>
              <a:t>Neighborhood queries</a:t>
            </a:r>
            <a:r>
              <a:rPr lang="en-US" altLang="zh-CN" sz="2400" kern="0" baseline="30000" dirty="0" smtClean="0">
                <a:solidFill>
                  <a:srgbClr val="FF0000"/>
                </a:solidFill>
                <a:latin typeface="Arial Unicode MS" pitchFamily="34" charset="-122"/>
              </a:rPr>
              <a:t>[10]</a:t>
            </a:r>
          </a:p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kern="0" dirty="0" smtClean="0">
                <a:latin typeface="Arial Unicode MS" pitchFamily="34" charset="-122"/>
              </a:rPr>
              <a:t>… </a:t>
            </a:r>
          </a:p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2400" kern="0" dirty="0" smtClean="0">
              <a:latin typeface="Arial Unicode MS" pitchFamily="34" charset="-122"/>
            </a:endParaRP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sp>
        <p:nvSpPr>
          <p:cNvPr id="12" name="Rectangle 14"/>
          <p:cNvSpPr txBox="1">
            <a:spLocks noChangeArrowheads="1"/>
          </p:cNvSpPr>
          <p:nvPr/>
        </p:nvSpPr>
        <p:spPr bwMode="auto">
          <a:xfrm>
            <a:off x="395536" y="5589240"/>
            <a:ext cx="8496944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Graph search 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is a very general concept!</a:t>
            </a:r>
            <a:endParaRPr lang="zh-CN" altLang="en-US" sz="2000" b="1" dirty="0">
              <a:ea typeface="黑体" pitchFamily="49" charset="-122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11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2159645"/>
            <a:ext cx="8358246" cy="796908"/>
          </a:xfrm>
        </p:spPr>
        <p:txBody>
          <a:bodyPr/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</a:rPr>
              <a:t>Three Types of Graph Search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15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 rot="10800000" flipV="1">
            <a:off x="2051720" y="3284984"/>
            <a:ext cx="4896544" cy="1512168"/>
          </a:xfrm>
        </p:spPr>
        <p:txBody>
          <a:bodyPr/>
          <a:lstStyle/>
          <a:p>
            <a:r>
              <a:rPr lang="en-US" altLang="zh-CN" sz="2800" dirty="0" smtClean="0">
                <a:solidFill>
                  <a:srgbClr val="000099"/>
                </a:solidFill>
              </a:rPr>
              <a:t>Cohesive </a:t>
            </a:r>
            <a:r>
              <a:rPr lang="en-US" altLang="zh-CN" sz="2800" dirty="0" err="1">
                <a:solidFill>
                  <a:srgbClr val="000099"/>
                </a:solidFill>
              </a:rPr>
              <a:t>subgraphs</a:t>
            </a:r>
            <a:endParaRPr lang="en-US" altLang="zh-CN" sz="2800" dirty="0">
              <a:solidFill>
                <a:srgbClr val="000099"/>
              </a:solidFill>
            </a:endParaRPr>
          </a:p>
          <a:p>
            <a:r>
              <a:rPr lang="en-US" altLang="zh-CN" sz="2800" dirty="0">
                <a:solidFill>
                  <a:srgbClr val="000099"/>
                </a:solidFill>
              </a:rPr>
              <a:t>Keyword search on graphs</a:t>
            </a:r>
          </a:p>
          <a:p>
            <a:r>
              <a:rPr lang="en-US" altLang="zh-CN" sz="2800" dirty="0">
                <a:solidFill>
                  <a:srgbClr val="000099"/>
                </a:solidFill>
              </a:rPr>
              <a:t>Graph pattern matching</a:t>
            </a:r>
          </a:p>
          <a:p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9131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solidFill>
                  <a:srgbClr val="C00000"/>
                </a:solidFill>
              </a:rPr>
              <a:t>Cohesive </a:t>
            </a:r>
            <a:r>
              <a:rPr lang="en-US" altLang="zh-CN" sz="3600" b="1" dirty="0" err="1" smtClean="0">
                <a:solidFill>
                  <a:srgbClr val="C00000"/>
                </a:solidFill>
              </a:rPr>
              <a:t>Subgraphs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16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952040"/>
            <a:ext cx="8501122" cy="5429288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Cohesive subgroups </a:t>
            </a:r>
            <a:r>
              <a:rPr lang="en-US" altLang="zh-CN" sz="2400" dirty="0" smtClean="0"/>
              <a:t>are subsets of actors among whom there are relatively strong, direct, intense, frequent or positive ties 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[1]</a:t>
            </a:r>
            <a:r>
              <a:rPr lang="en-US" altLang="zh-CN" sz="2400" dirty="0" smtClean="0"/>
              <a:t>. </a:t>
            </a:r>
          </a:p>
          <a:p>
            <a:pPr lvl="1"/>
            <a:r>
              <a:rPr lang="en-US" altLang="zh-CN" sz="2000" dirty="0" smtClean="0">
                <a:solidFill>
                  <a:srgbClr val="0066CC"/>
                </a:solidFill>
              </a:rPr>
              <a:t>Different cohesive subgroups </a:t>
            </a:r>
            <a:r>
              <a:rPr lang="en-US" altLang="zh-CN" sz="2000" dirty="0" smtClean="0"/>
              <a:t>are formed according to </a:t>
            </a:r>
            <a:r>
              <a:rPr lang="en-US" altLang="zh-CN" sz="2000" dirty="0" smtClean="0">
                <a:solidFill>
                  <a:srgbClr val="0066CC"/>
                </a:solidFill>
              </a:rPr>
              <a:t>different cohesive relations,</a:t>
            </a:r>
            <a:r>
              <a:rPr lang="en-US" altLang="zh-CN" sz="2000" dirty="0" smtClean="0"/>
              <a:t> which are further specified by application needs.</a:t>
            </a:r>
          </a:p>
          <a:p>
            <a:pPr lvl="1"/>
            <a:endParaRPr lang="en-US" altLang="zh-CN" sz="2000" dirty="0" smtClean="0"/>
          </a:p>
          <a:p>
            <a:r>
              <a:rPr lang="en-US" altLang="zh-CN" sz="2400" dirty="0" smtClean="0"/>
              <a:t>Social networks can be represented as graphs, such that we formalize </a:t>
            </a:r>
            <a:r>
              <a:rPr lang="en-US" altLang="zh-CN" sz="2400" dirty="0" smtClean="0">
                <a:solidFill>
                  <a:schemeClr val="accent2"/>
                </a:solidFill>
              </a:rPr>
              <a:t>cohesive </a:t>
            </a:r>
            <a:r>
              <a:rPr lang="en-US" altLang="zh-CN" sz="2400" dirty="0">
                <a:solidFill>
                  <a:schemeClr val="accent2"/>
                </a:solidFill>
              </a:rPr>
              <a:t>subgroups </a:t>
            </a:r>
            <a:r>
              <a:rPr lang="en-US" altLang="zh-CN" sz="2400" dirty="0" smtClean="0"/>
              <a:t>as</a:t>
            </a:r>
            <a:r>
              <a:rPr lang="en-US" altLang="zh-CN" sz="2400" dirty="0" smtClean="0">
                <a:solidFill>
                  <a:schemeClr val="accent2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cohesive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subgraphs</a:t>
            </a:r>
            <a:r>
              <a:rPr lang="en-US" altLang="zh-CN" sz="2400" dirty="0" smtClean="0"/>
              <a:t>.   </a:t>
            </a:r>
          </a:p>
          <a:p>
            <a:pPr lvl="1"/>
            <a:r>
              <a:rPr lang="en-US" altLang="zh-CN" sz="2000" dirty="0" smtClean="0"/>
              <a:t>Correspondingly, the problem of finding </a:t>
            </a:r>
            <a:r>
              <a:rPr lang="en-US" altLang="zh-CN" sz="2000" dirty="0"/>
              <a:t>cohesive </a:t>
            </a:r>
            <a:r>
              <a:rPr lang="en-US" altLang="zh-CN" sz="2000" dirty="0" err="1"/>
              <a:t>subgraphs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on </a:t>
            </a:r>
            <a:r>
              <a:rPr lang="en-US" altLang="zh-CN" sz="2000" dirty="0"/>
              <a:t>graphs are </a:t>
            </a:r>
            <a:r>
              <a:rPr lang="en-US" altLang="zh-CN" sz="2000" dirty="0" smtClean="0"/>
              <a:t>referred </a:t>
            </a:r>
            <a:r>
              <a:rPr lang="en-US" altLang="zh-CN" sz="2000" dirty="0"/>
              <a:t>to as </a:t>
            </a:r>
            <a:r>
              <a:rPr lang="en-US" altLang="zh-CN" sz="2000" dirty="0">
                <a:solidFill>
                  <a:srgbClr val="FF0000"/>
                </a:solidFill>
              </a:rPr>
              <a:t>Cohesive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subgraph</a:t>
            </a:r>
            <a:r>
              <a:rPr lang="en-US" altLang="zh-CN" sz="2000" dirty="0" smtClean="0">
                <a:solidFill>
                  <a:srgbClr val="FF0000"/>
                </a:solidFill>
              </a:rPr>
              <a:t> search</a:t>
            </a:r>
            <a:r>
              <a:rPr lang="en-US" altLang="zh-CN" sz="2000" dirty="0" smtClean="0"/>
              <a:t>.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55454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250" y="1484784"/>
            <a:ext cx="4616782" cy="413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solidFill>
                  <a:srgbClr val="C00000"/>
                </a:solidFill>
              </a:rPr>
              <a:t>Cohesive </a:t>
            </a:r>
            <a:r>
              <a:rPr lang="en-US" altLang="zh-CN" sz="3600" b="1" dirty="0" err="1" smtClean="0">
                <a:solidFill>
                  <a:srgbClr val="C00000"/>
                </a:solidFill>
              </a:rPr>
              <a:t>Subgraphs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929438" y="6377547"/>
            <a:ext cx="2133600" cy="365125"/>
          </a:xfrm>
        </p:spPr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17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959068"/>
            <a:ext cx="8712968" cy="453708"/>
          </a:xfrm>
        </p:spPr>
        <p:txBody>
          <a:bodyPr/>
          <a:lstStyle/>
          <a:p>
            <a:r>
              <a:rPr lang="en-US" altLang="zh-CN" sz="2400" dirty="0" smtClean="0"/>
              <a:t>Various cohesive </a:t>
            </a:r>
            <a:r>
              <a:rPr lang="en-US" altLang="zh-CN" sz="2400" dirty="0" err="1" smtClean="0"/>
              <a:t>subgraphs</a:t>
            </a:r>
            <a:r>
              <a:rPr lang="en-US" altLang="zh-CN" sz="2400" dirty="0" smtClean="0"/>
              <a:t> (clique, n-clan, k-</a:t>
            </a:r>
            <a:r>
              <a:rPr lang="en-US" altLang="zh-CN" sz="2400" dirty="0" err="1" smtClean="0"/>
              <a:t>plex</a:t>
            </a:r>
            <a:r>
              <a:rPr lang="en-US" altLang="zh-CN" sz="2400" dirty="0" smtClean="0"/>
              <a:t>, k-core)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2145050"/>
            <a:ext cx="396044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kern="0" dirty="0">
                <a:solidFill>
                  <a:srgbClr val="3366CC"/>
                </a:solidFill>
                <a:latin typeface="Arial Unicode MS" pitchFamily="34" charset="-122"/>
              </a:rPr>
              <a:t>Maximal clique</a:t>
            </a:r>
            <a:r>
              <a:rPr lang="en-US" altLang="zh-CN" sz="2000" kern="0" dirty="0" smtClean="0">
                <a:solidFill>
                  <a:srgbClr val="3366CC"/>
                </a:solidFill>
                <a:latin typeface="Arial Unicode MS" pitchFamily="34" charset="-122"/>
              </a:rPr>
              <a:t>: </a:t>
            </a:r>
            <a:r>
              <a:rPr lang="en-US" altLang="zh-CN" sz="2000" kern="0" dirty="0" smtClean="0">
                <a:solidFill>
                  <a:schemeClr val="tx1"/>
                </a:solidFill>
                <a:latin typeface="Arial Unicode MS" pitchFamily="34" charset="-122"/>
              </a:rPr>
              <a:t>a </a:t>
            </a:r>
            <a:r>
              <a:rPr lang="en-US" altLang="zh-CN" sz="2000" kern="0" dirty="0">
                <a:solidFill>
                  <a:schemeClr val="tx1"/>
                </a:solidFill>
                <a:latin typeface="Arial Unicode MS" pitchFamily="34" charset="-122"/>
              </a:rPr>
              <a:t>maximal clique </a:t>
            </a:r>
            <a:r>
              <a:rPr lang="en-US" altLang="zh-CN" sz="2000" kern="0" dirty="0" smtClean="0">
                <a:solidFill>
                  <a:schemeClr val="tx1"/>
                </a:solidFill>
                <a:latin typeface="Arial Unicode MS" pitchFamily="34" charset="-122"/>
              </a:rPr>
              <a:t>is </a:t>
            </a:r>
            <a:r>
              <a:rPr lang="en-US" altLang="zh-CN" sz="2000" kern="0" dirty="0">
                <a:solidFill>
                  <a:schemeClr val="tx1"/>
                </a:solidFill>
                <a:latin typeface="Arial Unicode MS" pitchFamily="34" charset="-122"/>
              </a:rPr>
              <a:t>a maximal complete </a:t>
            </a:r>
            <a:r>
              <a:rPr lang="en-US" altLang="zh-CN" sz="2000" kern="0" dirty="0" err="1">
                <a:solidFill>
                  <a:schemeClr val="tx1"/>
                </a:solidFill>
                <a:latin typeface="Arial Unicode MS" pitchFamily="34" charset="-122"/>
              </a:rPr>
              <a:t>sub</a:t>
            </a:r>
            <a:r>
              <a:rPr lang="en-US" altLang="zh-CN" sz="2000" dirty="0" err="1">
                <a:solidFill>
                  <a:schemeClr val="tx1"/>
                </a:solidFill>
              </a:rPr>
              <a:t>graph</a:t>
            </a:r>
            <a:r>
              <a:rPr lang="en-US" altLang="zh-CN" sz="2000" dirty="0" smtClean="0">
                <a:solidFill>
                  <a:schemeClr val="tx1"/>
                </a:solidFill>
              </a:rPr>
              <a:t>.</a:t>
            </a:r>
            <a:endParaRPr lang="en-US" altLang="zh-CN" sz="2000" dirty="0">
              <a:solidFill>
                <a:schemeClr val="tx1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672" y="5684239"/>
            <a:ext cx="384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Arial Unicode MS" pitchFamily="34" charset="-122"/>
                <a:ea typeface="+mn-ea"/>
              </a:rPr>
              <a:t>“Padgett's Florentine Families”</a:t>
            </a:r>
          </a:p>
        </p:txBody>
      </p:sp>
      <p:sp>
        <p:nvSpPr>
          <p:cNvPr id="72" name="内容占位符 4"/>
          <p:cNvSpPr txBox="1">
            <a:spLocks/>
          </p:cNvSpPr>
          <p:nvPr/>
        </p:nvSpPr>
        <p:spPr bwMode="auto">
          <a:xfrm rot="10800000" flipV="1">
            <a:off x="4715000" y="3212975"/>
            <a:ext cx="424948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kern="0" dirty="0" smtClean="0">
                <a:solidFill>
                  <a:srgbClr val="FF0000"/>
                </a:solidFill>
                <a:latin typeface="Arial Unicode MS" pitchFamily="34" charset="-122"/>
              </a:rPr>
              <a:t>Main issues</a:t>
            </a:r>
            <a:r>
              <a:rPr lang="en-US" altLang="zh-CN" sz="2400" kern="0" dirty="0" smtClean="0">
                <a:latin typeface="Arial Unicode MS" pitchFamily="34" charset="-122"/>
              </a:rPr>
              <a:t>: </a:t>
            </a:r>
            <a:endParaRPr lang="en-US" altLang="zh-CN" sz="2400" kern="0" dirty="0" smtClean="0">
              <a:solidFill>
                <a:srgbClr val="0066CC"/>
              </a:solidFill>
              <a:latin typeface="Arial Unicode MS" pitchFamily="34" charset="-122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Cliques can </a:t>
            </a:r>
            <a:r>
              <a:rPr lang="en-US" altLang="zh-CN" sz="2000" kern="0" dirty="0" smtClean="0">
                <a:solidFill>
                  <a:srgbClr val="0066CC"/>
                </a:solidFill>
                <a:latin typeface="Arial Unicode MS" pitchFamily="34" charset="-122"/>
                <a:ea typeface="+mn-ea"/>
              </a:rPr>
              <a:t>overlap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000" kern="0" dirty="0" smtClean="0">
                <a:solidFill>
                  <a:srgbClr val="0066CC"/>
                </a:solidFill>
                <a:latin typeface="Arial Unicode MS" pitchFamily="34" charset="-122"/>
                <a:ea typeface="+mn-ea"/>
              </a:rPr>
              <a:t>Too many or too few </a:t>
            </a: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cliques emerge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The problem is </a:t>
            </a:r>
            <a:r>
              <a:rPr lang="en-US" altLang="zh-CN" sz="2000" kern="0" dirty="0" smtClean="0">
                <a:solidFill>
                  <a:srgbClr val="0066CC"/>
                </a:solidFill>
                <a:latin typeface="Arial Unicode MS" pitchFamily="34" charset="-122"/>
                <a:ea typeface="+mn-ea"/>
              </a:rPr>
              <a:t>NP-complete</a:t>
            </a:r>
            <a:endParaRPr lang="en-US" altLang="zh-CN" sz="2000" dirty="0" smtClean="0">
              <a:solidFill>
                <a:srgbClr val="0066CC"/>
              </a:solidFill>
            </a:endParaRPr>
          </a:p>
          <a:p>
            <a:endParaRPr lang="en-US" altLang="zh-CN" sz="24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801042" y="1736812"/>
            <a:ext cx="2186782" cy="2052228"/>
            <a:chOff x="801042" y="1736812"/>
            <a:chExt cx="2186782" cy="2052228"/>
          </a:xfrm>
        </p:grpSpPr>
        <p:sp>
          <p:nvSpPr>
            <p:cNvPr id="39" name="椭圆 38"/>
            <p:cNvSpPr/>
            <p:nvPr/>
          </p:nvSpPr>
          <p:spPr>
            <a:xfrm>
              <a:off x="801042" y="2648130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050752" y="2060848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468640" y="2366882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grpSp>
          <p:nvGrpSpPr>
            <p:cNvPr id="95" name="组合 94"/>
            <p:cNvGrpSpPr/>
            <p:nvPr/>
          </p:nvGrpSpPr>
          <p:grpSpPr>
            <a:xfrm>
              <a:off x="849697" y="1844824"/>
              <a:ext cx="2066119" cy="1872208"/>
              <a:chOff x="849697" y="1844824"/>
              <a:chExt cx="2066119" cy="1872208"/>
            </a:xfrm>
          </p:grpSpPr>
          <p:cxnSp>
            <p:nvCxnSpPr>
              <p:cNvPr id="42" name="直接连接符 41"/>
              <p:cNvCxnSpPr>
                <a:stCxn id="40" idx="6"/>
                <a:endCxn id="41" idx="1"/>
              </p:cNvCxnSpPr>
              <p:nvPr/>
            </p:nvCxnSpPr>
            <p:spPr>
              <a:xfrm>
                <a:off x="1148062" y="2114854"/>
                <a:ext cx="334829" cy="26784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>
                <a:stCxn id="40" idx="3"/>
                <a:endCxn id="39" idx="0"/>
              </p:cNvCxnSpPr>
              <p:nvPr/>
            </p:nvCxnSpPr>
            <p:spPr>
              <a:xfrm flipH="1">
                <a:off x="849697" y="2153042"/>
                <a:ext cx="215306" cy="4950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>
                <a:stCxn id="41" idx="3"/>
              </p:cNvCxnSpPr>
              <p:nvPr/>
            </p:nvCxnSpPr>
            <p:spPr>
              <a:xfrm flipH="1">
                <a:off x="898352" y="2459076"/>
                <a:ext cx="584539" cy="23184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>
                <a:off x="1835696" y="3140968"/>
                <a:ext cx="1080120" cy="57606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>
                <a:off x="1835696" y="3140968"/>
                <a:ext cx="288032" cy="57606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>
                <a:off x="2123728" y="3717032"/>
                <a:ext cx="79208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flipH="1">
                <a:off x="1540648" y="1844824"/>
                <a:ext cx="151032" cy="57606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>
                <a:stCxn id="40" idx="1"/>
              </p:cNvCxnSpPr>
              <p:nvPr/>
            </p:nvCxnSpPr>
            <p:spPr>
              <a:xfrm flipV="1">
                <a:off x="1065003" y="1844824"/>
                <a:ext cx="626677" cy="23184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96" name="椭圆 95"/>
            <p:cNvSpPr/>
            <p:nvPr/>
          </p:nvSpPr>
          <p:spPr>
            <a:xfrm>
              <a:off x="1621040" y="1736812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1810394" y="3032956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2098426" y="3681028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2890514" y="3681028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5940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solidFill>
                  <a:srgbClr val="C00000"/>
                </a:solidFill>
              </a:rPr>
              <a:t>Cohesive </a:t>
            </a:r>
            <a:r>
              <a:rPr lang="en-US" altLang="zh-CN" sz="3600" b="1" dirty="0" err="1" smtClean="0">
                <a:solidFill>
                  <a:srgbClr val="C00000"/>
                </a:solidFill>
              </a:rPr>
              <a:t>Subgraphs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929438" y="6377547"/>
            <a:ext cx="2133600" cy="365125"/>
          </a:xfrm>
        </p:spPr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18</a:t>
            </a:fld>
            <a:endParaRPr lang="zh-CN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250" y="1484784"/>
            <a:ext cx="4616782" cy="413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9628" y="1737047"/>
            <a:ext cx="396044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kern="0" dirty="0" smtClean="0">
                <a:solidFill>
                  <a:srgbClr val="FF0000"/>
                </a:solidFill>
                <a:latin typeface="Arial Unicode MS" pitchFamily="34" charset="-122"/>
              </a:rPr>
              <a:t>N-clique</a:t>
            </a:r>
            <a:r>
              <a:rPr lang="en-US" altLang="zh-CN" sz="2000" dirty="0" smtClean="0">
                <a:solidFill>
                  <a:srgbClr val="3366CC"/>
                </a:solidFill>
              </a:rPr>
              <a:t>: </a:t>
            </a:r>
            <a:r>
              <a:rPr lang="en-US" altLang="zh-CN" sz="2000" dirty="0" smtClean="0">
                <a:solidFill>
                  <a:schemeClr val="tx1"/>
                </a:solidFill>
              </a:rPr>
              <a:t>an n-clique is a maximal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subgraph</a:t>
            </a:r>
            <a:r>
              <a:rPr lang="en-US" altLang="zh-CN" sz="2000" dirty="0" smtClean="0">
                <a:solidFill>
                  <a:schemeClr val="tx1"/>
                </a:solidFill>
              </a:rPr>
              <a:t> in which the </a:t>
            </a:r>
            <a:r>
              <a:rPr lang="en-US" altLang="zh-CN" sz="2000" dirty="0" smtClean="0">
                <a:solidFill>
                  <a:srgbClr val="0066CC"/>
                </a:solidFill>
              </a:rPr>
              <a:t>largest distance </a:t>
            </a:r>
            <a:r>
              <a:rPr lang="en-US" altLang="zh-CN" sz="2000" dirty="0" smtClean="0">
                <a:solidFill>
                  <a:schemeClr val="tx1"/>
                </a:solidFill>
              </a:rPr>
              <a:t>between any two nodes is no greater than n. </a:t>
            </a:r>
            <a:endParaRPr lang="en-US" altLang="zh-CN" sz="2000" dirty="0" smtClean="0">
              <a:solidFill>
                <a:schemeClr val="tx1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3169656"/>
            <a:ext cx="396044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kern="0" dirty="0" smtClean="0">
                <a:solidFill>
                  <a:srgbClr val="FF0000"/>
                </a:solidFill>
                <a:latin typeface="Arial Unicode MS" pitchFamily="34" charset="-122"/>
              </a:rPr>
              <a:t>N-clan</a:t>
            </a:r>
            <a:r>
              <a:rPr lang="en-US" altLang="zh-CN" sz="2000" dirty="0" smtClean="0">
                <a:solidFill>
                  <a:srgbClr val="3366CC"/>
                </a:solidFill>
              </a:rPr>
              <a:t>: </a:t>
            </a:r>
            <a:r>
              <a:rPr lang="en-US" altLang="zh-CN" sz="2000" dirty="0" smtClean="0">
                <a:solidFill>
                  <a:schemeClr val="tx1"/>
                </a:solidFill>
              </a:rPr>
              <a:t>an n-clan is </a:t>
            </a:r>
            <a:r>
              <a:rPr lang="en-US" altLang="zh-CN" sz="2000" dirty="0">
                <a:solidFill>
                  <a:schemeClr val="tx1"/>
                </a:solidFill>
              </a:rPr>
              <a:t>an </a:t>
            </a:r>
            <a:r>
              <a:rPr lang="en-US" altLang="zh-CN" sz="2000" dirty="0" smtClean="0">
                <a:solidFill>
                  <a:schemeClr val="tx1"/>
                </a:solidFill>
              </a:rPr>
              <a:t>n-clique in which </a:t>
            </a:r>
            <a:r>
              <a:rPr lang="en-US" altLang="zh-CN" sz="2000" dirty="0" smtClean="0">
                <a:solidFill>
                  <a:srgbClr val="0066CC"/>
                </a:solidFill>
              </a:rPr>
              <a:t>the diameter </a:t>
            </a:r>
            <a:r>
              <a:rPr lang="en-US" altLang="zh-CN" sz="2000" dirty="0" smtClean="0">
                <a:solidFill>
                  <a:schemeClr val="tx1"/>
                </a:solidFill>
              </a:rPr>
              <a:t>is no greater than n.</a:t>
            </a:r>
            <a:endParaRPr lang="en-US" altLang="zh-CN" sz="2000" dirty="0" smtClean="0">
              <a:solidFill>
                <a:schemeClr val="tx1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4265801"/>
            <a:ext cx="396044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kern="0" dirty="0" smtClean="0">
                <a:solidFill>
                  <a:srgbClr val="FF0000"/>
                </a:solidFill>
                <a:latin typeface="Arial Unicode MS" pitchFamily="34" charset="-122"/>
              </a:rPr>
              <a:t>K-core</a:t>
            </a:r>
            <a:r>
              <a:rPr lang="en-US" altLang="zh-CN" sz="2000" dirty="0" smtClean="0">
                <a:solidFill>
                  <a:srgbClr val="3366CC"/>
                </a:solidFill>
              </a:rPr>
              <a:t>: </a:t>
            </a:r>
            <a:r>
              <a:rPr lang="en-US" altLang="zh-CN" sz="2000" dirty="0" smtClean="0">
                <a:solidFill>
                  <a:schemeClr val="tx1"/>
                </a:solidFill>
              </a:rPr>
              <a:t>a k-core is a maximal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subgraph</a:t>
            </a:r>
            <a:r>
              <a:rPr lang="en-US" altLang="zh-CN" sz="2000" dirty="0" smtClean="0">
                <a:solidFill>
                  <a:schemeClr val="tx1"/>
                </a:solidFill>
              </a:rPr>
              <a:t> in which the </a:t>
            </a:r>
            <a:r>
              <a:rPr lang="en-US" altLang="zh-CN" sz="2000" dirty="0" smtClean="0">
                <a:solidFill>
                  <a:srgbClr val="0066CC"/>
                </a:solidFill>
              </a:rPr>
              <a:t>nodal degree</a:t>
            </a:r>
            <a:r>
              <a:rPr lang="en-US" altLang="zh-CN" sz="2000" dirty="0" smtClean="0">
                <a:solidFill>
                  <a:schemeClr val="tx1"/>
                </a:solidFill>
              </a:rPr>
              <a:t> of each node is no smaller than k.</a:t>
            </a:r>
            <a:endParaRPr lang="en-US" altLang="zh-CN" sz="2000" dirty="0" smtClean="0">
              <a:solidFill>
                <a:schemeClr val="tx1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672" y="5684239"/>
            <a:ext cx="384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Arial Unicode MS" pitchFamily="34" charset="-122"/>
                <a:ea typeface="+mn-ea"/>
              </a:rPr>
              <a:t>“Padgett's Florentine Families”</a:t>
            </a:r>
          </a:p>
        </p:txBody>
      </p:sp>
      <p:grpSp>
        <p:nvGrpSpPr>
          <p:cNvPr id="11" name="组合 56"/>
          <p:cNvGrpSpPr/>
          <p:nvPr/>
        </p:nvGrpSpPr>
        <p:grpSpPr>
          <a:xfrm>
            <a:off x="755576" y="2636912"/>
            <a:ext cx="1393454" cy="1975060"/>
            <a:chOff x="802282" y="2636912"/>
            <a:chExt cx="1393454" cy="1975060"/>
          </a:xfrm>
        </p:grpSpPr>
        <p:sp>
          <p:nvSpPr>
            <p:cNvPr id="12" name="椭圆 11"/>
            <p:cNvSpPr/>
            <p:nvPr/>
          </p:nvSpPr>
          <p:spPr>
            <a:xfrm>
              <a:off x="2001116" y="4503960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802282" y="2636912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57780" y="4002184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857100" y="3107444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098426" y="3663026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19" name="直接连接符 18"/>
            <p:cNvCxnSpPr>
              <a:stCxn id="39" idx="4"/>
              <a:endCxn id="14" idx="1"/>
            </p:cNvCxnSpPr>
            <p:nvPr/>
          </p:nvCxnSpPr>
          <p:spPr>
            <a:xfrm>
              <a:off x="896403" y="2756142"/>
              <a:ext cx="275628" cy="12618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>
              <a:stCxn id="14" idx="5"/>
              <a:endCxn id="12" idx="2"/>
            </p:cNvCxnSpPr>
            <p:nvPr/>
          </p:nvCxnSpPr>
          <p:spPr>
            <a:xfrm>
              <a:off x="1240839" y="4094378"/>
              <a:ext cx="760277" cy="463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>
              <a:stCxn id="14" idx="7"/>
              <a:endCxn id="16" idx="3"/>
            </p:cNvCxnSpPr>
            <p:nvPr/>
          </p:nvCxnSpPr>
          <p:spPr>
            <a:xfrm flipV="1">
              <a:off x="1240839" y="3755220"/>
              <a:ext cx="871838" cy="262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15" idx="5"/>
              <a:endCxn id="16" idx="0"/>
            </p:cNvCxnSpPr>
            <p:nvPr/>
          </p:nvCxnSpPr>
          <p:spPr>
            <a:xfrm>
              <a:off x="1940159" y="3199638"/>
              <a:ext cx="206922" cy="4633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组合 85"/>
          <p:cNvGrpSpPr/>
          <p:nvPr/>
        </p:nvGrpSpPr>
        <p:grpSpPr>
          <a:xfrm>
            <a:off x="1115616" y="3107444"/>
            <a:ext cx="1889564" cy="1504528"/>
            <a:chOff x="1123562" y="3107444"/>
            <a:chExt cx="1889564" cy="1504528"/>
          </a:xfrm>
        </p:grpSpPr>
        <p:sp>
          <p:nvSpPr>
            <p:cNvPr id="62" name="椭圆 61"/>
            <p:cNvSpPr/>
            <p:nvPr/>
          </p:nvSpPr>
          <p:spPr>
            <a:xfrm>
              <a:off x="1955734" y="4503960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1123562" y="4005064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1832222" y="3107444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2059479" y="3663026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68" name="直接连接符 67"/>
            <p:cNvCxnSpPr>
              <a:stCxn id="64" idx="5"/>
              <a:endCxn id="62" idx="2"/>
            </p:cNvCxnSpPr>
            <p:nvPr/>
          </p:nvCxnSpPr>
          <p:spPr>
            <a:xfrm>
              <a:off x="1206621" y="4097258"/>
              <a:ext cx="749113" cy="4607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>
              <a:stCxn id="64" idx="7"/>
              <a:endCxn id="66" idx="3"/>
            </p:cNvCxnSpPr>
            <p:nvPr/>
          </p:nvCxnSpPr>
          <p:spPr>
            <a:xfrm flipV="1">
              <a:off x="1206621" y="3755220"/>
              <a:ext cx="867109" cy="26566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>
              <a:stCxn id="65" idx="5"/>
              <a:endCxn id="66" idx="0"/>
            </p:cNvCxnSpPr>
            <p:nvPr/>
          </p:nvCxnSpPr>
          <p:spPr>
            <a:xfrm>
              <a:off x="1915281" y="3199638"/>
              <a:ext cx="192853" cy="4633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71" name="椭圆 70"/>
            <p:cNvSpPr/>
            <p:nvPr/>
          </p:nvSpPr>
          <p:spPr>
            <a:xfrm>
              <a:off x="2915816" y="3701214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73" name="直接连接符 72"/>
            <p:cNvCxnSpPr>
              <a:stCxn id="62" idx="7"/>
              <a:endCxn id="71" idx="3"/>
            </p:cNvCxnSpPr>
            <p:nvPr/>
          </p:nvCxnSpPr>
          <p:spPr>
            <a:xfrm flipV="1">
              <a:off x="2038793" y="3793408"/>
              <a:ext cx="891274" cy="7263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>
              <a:stCxn id="71" idx="1"/>
              <a:endCxn id="65" idx="6"/>
            </p:cNvCxnSpPr>
            <p:nvPr/>
          </p:nvCxnSpPr>
          <p:spPr>
            <a:xfrm flipH="1" flipV="1">
              <a:off x="1929532" y="3161450"/>
              <a:ext cx="1000535" cy="5555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0" name="组合 145"/>
          <p:cNvGrpSpPr/>
          <p:nvPr/>
        </p:nvGrpSpPr>
        <p:grpSpPr>
          <a:xfrm>
            <a:off x="755576" y="1784721"/>
            <a:ext cx="2232248" cy="2827251"/>
            <a:chOff x="759050" y="1784721"/>
            <a:chExt cx="2232248" cy="2827251"/>
          </a:xfrm>
        </p:grpSpPr>
        <p:grpSp>
          <p:nvGrpSpPr>
            <p:cNvPr id="21" name="组合 96"/>
            <p:cNvGrpSpPr/>
            <p:nvPr/>
          </p:nvGrpSpPr>
          <p:grpSpPr>
            <a:xfrm>
              <a:off x="759050" y="2636912"/>
              <a:ext cx="1407518" cy="1975060"/>
              <a:chOff x="831058" y="2636912"/>
              <a:chExt cx="1407518" cy="1975060"/>
            </a:xfrm>
          </p:grpSpPr>
          <p:sp>
            <p:nvSpPr>
              <p:cNvPr id="98" name="椭圆 97"/>
              <p:cNvSpPr/>
              <p:nvPr/>
            </p:nvSpPr>
            <p:spPr>
              <a:xfrm>
                <a:off x="2001116" y="4503960"/>
                <a:ext cx="97310" cy="1080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831058" y="2636912"/>
                <a:ext cx="97310" cy="1080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1191098" y="4002184"/>
                <a:ext cx="97310" cy="1080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1885876" y="3107444"/>
                <a:ext cx="97310" cy="1080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2141266" y="3663026"/>
                <a:ext cx="97310" cy="1080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03" name="直接连接符 102"/>
              <p:cNvCxnSpPr>
                <a:stCxn id="99" idx="5"/>
                <a:endCxn id="100" idx="1"/>
              </p:cNvCxnSpPr>
              <p:nvPr/>
            </p:nvCxnSpPr>
            <p:spPr>
              <a:xfrm>
                <a:off x="914117" y="2729106"/>
                <a:ext cx="291232" cy="128889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>
                <a:stCxn id="100" idx="5"/>
                <a:endCxn id="98" idx="2"/>
              </p:cNvCxnSpPr>
              <p:nvPr/>
            </p:nvCxnSpPr>
            <p:spPr>
              <a:xfrm>
                <a:off x="1274157" y="4094378"/>
                <a:ext cx="726959" cy="463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>
                <a:stCxn id="100" idx="7"/>
                <a:endCxn id="102" idx="3"/>
              </p:cNvCxnSpPr>
              <p:nvPr/>
            </p:nvCxnSpPr>
            <p:spPr>
              <a:xfrm flipV="1">
                <a:off x="1274157" y="3755220"/>
                <a:ext cx="881360" cy="26278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1" idx="5"/>
                <a:endCxn id="102" idx="0"/>
              </p:cNvCxnSpPr>
              <p:nvPr/>
            </p:nvCxnSpPr>
            <p:spPr>
              <a:xfrm>
                <a:off x="1968935" y="3199638"/>
                <a:ext cx="220986" cy="4633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07" name="椭圆 106"/>
            <p:cNvSpPr/>
            <p:nvPr/>
          </p:nvSpPr>
          <p:spPr>
            <a:xfrm>
              <a:off x="2893988" y="3680732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108" name="直接连接符 107"/>
            <p:cNvCxnSpPr>
              <a:stCxn id="98" idx="7"/>
              <a:endCxn id="107" idx="3"/>
            </p:cNvCxnSpPr>
            <p:nvPr/>
          </p:nvCxnSpPr>
          <p:spPr>
            <a:xfrm flipV="1">
              <a:off x="2012167" y="3772926"/>
              <a:ext cx="896072" cy="7468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>
              <a:stCxn id="107" idx="1"/>
              <a:endCxn id="101" idx="6"/>
            </p:cNvCxnSpPr>
            <p:nvPr/>
          </p:nvCxnSpPr>
          <p:spPr>
            <a:xfrm flipH="1" flipV="1">
              <a:off x="1911178" y="3161450"/>
              <a:ext cx="997061" cy="5351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12" name="椭圆 111"/>
            <p:cNvSpPr/>
            <p:nvPr/>
          </p:nvSpPr>
          <p:spPr>
            <a:xfrm>
              <a:off x="1028639" y="2060848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1446527" y="2366882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114" name="直接连接符 113"/>
            <p:cNvCxnSpPr>
              <a:stCxn id="112" idx="6"/>
              <a:endCxn id="113" idx="1"/>
            </p:cNvCxnSpPr>
            <p:nvPr/>
          </p:nvCxnSpPr>
          <p:spPr>
            <a:xfrm>
              <a:off x="1125949" y="2114854"/>
              <a:ext cx="334829" cy="2678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>
              <a:stCxn id="112" idx="3"/>
              <a:endCxn id="99" idx="7"/>
            </p:cNvCxnSpPr>
            <p:nvPr/>
          </p:nvCxnSpPr>
          <p:spPr>
            <a:xfrm flipH="1">
              <a:off x="842109" y="2153042"/>
              <a:ext cx="200781" cy="4996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>
              <a:stCxn id="113" idx="3"/>
              <a:endCxn id="99" idx="6"/>
            </p:cNvCxnSpPr>
            <p:nvPr/>
          </p:nvCxnSpPr>
          <p:spPr>
            <a:xfrm flipH="1">
              <a:off x="856360" y="2459076"/>
              <a:ext cx="604418" cy="2318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22" name="椭圆 121"/>
            <p:cNvSpPr/>
            <p:nvPr/>
          </p:nvSpPr>
          <p:spPr>
            <a:xfrm>
              <a:off x="1633198" y="1784721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2551641" y="2598724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124" name="直接连接符 123"/>
            <p:cNvCxnSpPr>
              <a:stCxn id="112" idx="7"/>
              <a:endCxn id="122" idx="2"/>
            </p:cNvCxnSpPr>
            <p:nvPr/>
          </p:nvCxnSpPr>
          <p:spPr>
            <a:xfrm flipV="1">
              <a:off x="1111698" y="1838727"/>
              <a:ext cx="521500" cy="23793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>
              <a:stCxn id="122" idx="4"/>
              <a:endCxn id="113" idx="7"/>
            </p:cNvCxnSpPr>
            <p:nvPr/>
          </p:nvCxnSpPr>
          <p:spPr>
            <a:xfrm flipH="1">
              <a:off x="1529586" y="1892733"/>
              <a:ext cx="152267" cy="4899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>
              <a:stCxn id="122" idx="6"/>
              <a:endCxn id="123" idx="1"/>
            </p:cNvCxnSpPr>
            <p:nvPr/>
          </p:nvCxnSpPr>
          <p:spPr>
            <a:xfrm>
              <a:off x="1730508" y="1838727"/>
              <a:ext cx="835384" cy="77581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>
              <a:stCxn id="123" idx="4"/>
              <a:endCxn id="107" idx="0"/>
            </p:cNvCxnSpPr>
            <p:nvPr/>
          </p:nvCxnSpPr>
          <p:spPr>
            <a:xfrm>
              <a:off x="2600296" y="2706736"/>
              <a:ext cx="342347" cy="97399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>
              <a:stCxn id="102" idx="6"/>
              <a:endCxn id="107" idx="2"/>
            </p:cNvCxnSpPr>
            <p:nvPr/>
          </p:nvCxnSpPr>
          <p:spPr>
            <a:xfrm>
              <a:off x="2166568" y="3717032"/>
              <a:ext cx="727420" cy="177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>
              <a:stCxn id="113" idx="5"/>
            </p:cNvCxnSpPr>
            <p:nvPr/>
          </p:nvCxnSpPr>
          <p:spPr>
            <a:xfrm>
              <a:off x="1529586" y="2459076"/>
              <a:ext cx="332937" cy="64836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7" name="Rectangle 14"/>
          <p:cNvSpPr txBox="1">
            <a:spLocks noChangeArrowheads="1"/>
          </p:cNvSpPr>
          <p:nvPr/>
        </p:nvSpPr>
        <p:spPr bwMode="auto">
          <a:xfrm>
            <a:off x="323528" y="6237312"/>
            <a:ext cx="8568952" cy="451445"/>
          </a:xfrm>
          <a:prstGeom prst="rect">
            <a:avLst/>
          </a:prstGeom>
          <a:blipFill dpi="0" rotWithShape="1">
            <a:blip r:embed="rId3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000" b="1" dirty="0"/>
              <a:t>The </a:t>
            </a:r>
            <a:r>
              <a:rPr lang="en-US" altLang="zh-CN" sz="2000" b="1" dirty="0">
                <a:solidFill>
                  <a:srgbClr val="FF0000"/>
                </a:solidFill>
              </a:rPr>
              <a:t>cohesive relations </a:t>
            </a:r>
            <a:r>
              <a:rPr lang="en-US" altLang="zh-CN" sz="2000" b="1" dirty="0" smtClean="0"/>
              <a:t>are gradually looser</a:t>
            </a:r>
            <a:endParaRPr lang="zh-CN" altLang="en-US" sz="2000" b="1" dirty="0"/>
          </a:p>
        </p:txBody>
      </p:sp>
      <p:sp>
        <p:nvSpPr>
          <p:cNvPr id="74" name="内容占位符 4"/>
          <p:cNvSpPr>
            <a:spLocks noGrp="1"/>
          </p:cNvSpPr>
          <p:nvPr>
            <p:ph idx="1"/>
          </p:nvPr>
        </p:nvSpPr>
        <p:spPr>
          <a:xfrm>
            <a:off x="323528" y="959068"/>
            <a:ext cx="8712968" cy="453708"/>
          </a:xfrm>
        </p:spPr>
        <p:txBody>
          <a:bodyPr/>
          <a:lstStyle/>
          <a:p>
            <a:r>
              <a:rPr lang="en-US" altLang="zh-CN" sz="2400" dirty="0" smtClean="0"/>
              <a:t>Various cohesive </a:t>
            </a:r>
            <a:r>
              <a:rPr lang="en-US" altLang="zh-CN" sz="2400" dirty="0" err="1" smtClean="0"/>
              <a:t>subgraphs</a:t>
            </a:r>
            <a:r>
              <a:rPr lang="en-US" altLang="zh-CN" sz="2400" dirty="0" smtClean="0"/>
              <a:t> (clique, n-clan, k-</a:t>
            </a:r>
            <a:r>
              <a:rPr lang="en-US" altLang="zh-CN" sz="2400" dirty="0" err="1" smtClean="0"/>
              <a:t>plex</a:t>
            </a:r>
            <a:r>
              <a:rPr lang="en-US" altLang="zh-CN" sz="2400" dirty="0" smtClean="0"/>
              <a:t>, k-core)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55940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solidFill>
                  <a:srgbClr val="C00000"/>
                </a:solidFill>
              </a:rPr>
              <a:t>Keyword 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Search </a:t>
            </a:r>
            <a:r>
              <a:rPr lang="en-US" altLang="zh-CN" sz="3600" b="1" dirty="0">
                <a:solidFill>
                  <a:srgbClr val="C00000"/>
                </a:solidFill>
              </a:rPr>
              <a:t>on 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Graphs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19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3789040"/>
            <a:ext cx="8501122" cy="1656184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200" dirty="0" smtClean="0"/>
              <a:t>1. Different “structure constraints” </a:t>
            </a:r>
            <a:r>
              <a:rPr lang="en-US" altLang="zh-CN" sz="2200" dirty="0" smtClean="0">
                <a:solidFill>
                  <a:srgbClr val="FF0000"/>
                </a:solidFill>
              </a:rPr>
              <a:t>implies </a:t>
            </a:r>
            <a:r>
              <a:rPr lang="en-US" altLang="zh-CN" sz="2200" dirty="0" smtClean="0"/>
              <a:t>different types of keyword search.</a:t>
            </a:r>
          </a:p>
          <a:p>
            <a:pPr marL="0" lvl="0" indent="0">
              <a:buNone/>
            </a:pPr>
            <a:r>
              <a:rPr lang="en-US" altLang="zh-CN" sz="2200" dirty="0" smtClean="0"/>
              <a:t>2. Keyword search is a very simple but </a:t>
            </a:r>
            <a:r>
              <a:rPr lang="en-US" altLang="zh-CN" sz="2200" dirty="0" smtClean="0">
                <a:solidFill>
                  <a:srgbClr val="FF0000"/>
                </a:solidFill>
              </a:rPr>
              <a:t>user-friendly</a:t>
            </a:r>
            <a:r>
              <a:rPr lang="en-US" altLang="zh-CN" sz="2200" dirty="0" smtClean="0"/>
              <a:t> information retrieval mechanism.</a:t>
            </a:r>
          </a:p>
          <a:p>
            <a:pPr marL="0" indent="0">
              <a:buNone/>
            </a:pPr>
            <a:endParaRPr lang="en-US" altLang="zh-CN" sz="2200" dirty="0" smtClean="0"/>
          </a:p>
          <a:p>
            <a:pPr marL="0" indent="0">
              <a:buNone/>
            </a:pPr>
            <a:endParaRPr lang="en-US" altLang="zh-CN" sz="2200" dirty="0"/>
          </a:p>
          <a:p>
            <a:pPr marL="0" indent="0">
              <a:buNone/>
            </a:pPr>
            <a:endParaRPr lang="en-US" altLang="zh-CN" sz="2200" dirty="0" smtClean="0"/>
          </a:p>
          <a:p>
            <a:pPr marL="0" indent="0">
              <a:buNone/>
            </a:pPr>
            <a:endParaRPr lang="en-US" altLang="zh-CN" sz="2200" dirty="0"/>
          </a:p>
          <a:p>
            <a:pPr marL="0" indent="0">
              <a:buNone/>
            </a:pPr>
            <a:endParaRPr lang="en-US" altLang="zh-CN" sz="2200" dirty="0" smtClean="0"/>
          </a:p>
          <a:p>
            <a:pPr marL="0" indent="0">
              <a:buNone/>
            </a:pPr>
            <a:endParaRPr lang="zh-CN" alt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172906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66CC"/>
                </a:solidFill>
              </a:rPr>
              <a:t>Remarks: </a:t>
            </a:r>
            <a:endParaRPr lang="en-US" altLang="zh-CN" sz="2000" dirty="0">
              <a:solidFill>
                <a:srgbClr val="0066CC"/>
              </a:solidFill>
            </a:endParaRPr>
          </a:p>
        </p:txBody>
      </p:sp>
      <p:sp>
        <p:nvSpPr>
          <p:cNvPr id="8" name="内容占位符 4"/>
          <p:cNvSpPr txBox="1">
            <a:spLocks/>
          </p:cNvSpPr>
          <p:nvPr/>
        </p:nvSpPr>
        <p:spPr bwMode="auto">
          <a:xfrm>
            <a:off x="642878" y="5517232"/>
            <a:ext cx="850112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sp>
        <p:nvSpPr>
          <p:cNvPr id="13" name="内容占位符 4"/>
          <p:cNvSpPr txBox="1">
            <a:spLocks/>
          </p:cNvSpPr>
          <p:nvPr/>
        </p:nvSpPr>
        <p:spPr bwMode="auto">
          <a:xfrm>
            <a:off x="395536" y="908720"/>
            <a:ext cx="850112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400" dirty="0" smtClean="0"/>
              <a:t>Given </a:t>
            </a:r>
            <a:r>
              <a:rPr lang="en-US" altLang="zh-CN" sz="2400" dirty="0" smtClean="0">
                <a:solidFill>
                  <a:srgbClr val="00B0F0"/>
                </a:solidFill>
              </a:rPr>
              <a:t>a set of keywords</a:t>
            </a:r>
            <a:r>
              <a:rPr lang="en-US" altLang="zh-CN" sz="2400" dirty="0" smtClean="0"/>
              <a:t> and </a:t>
            </a:r>
            <a:r>
              <a:rPr lang="en-US" altLang="zh-CN" sz="2400" dirty="0" smtClean="0">
                <a:solidFill>
                  <a:srgbClr val="00B0F0"/>
                </a:solidFill>
              </a:rPr>
              <a:t>a data graph</a:t>
            </a:r>
            <a:r>
              <a:rPr lang="en-US" altLang="zh-CN" sz="2400" dirty="0" smtClean="0"/>
              <a:t>,  the problem is to determine a group of densely linked nodes in the graph such that the nodes together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2"/>
              <a:ea typeface="+mn-ea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400" dirty="0" smtClean="0">
                <a:solidFill>
                  <a:srgbClr val="FF0000"/>
                </a:solidFill>
              </a:rPr>
              <a:t>contain </a:t>
            </a:r>
            <a:r>
              <a:rPr lang="en-US" altLang="zh-CN" sz="2400" dirty="0" smtClean="0"/>
              <a:t>all the keywords, and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400" dirty="0" smtClean="0"/>
              <a:t>satisfy some</a:t>
            </a:r>
            <a:r>
              <a:rPr lang="en-US" altLang="zh-CN" sz="2400" dirty="0" smtClean="0">
                <a:solidFill>
                  <a:srgbClr val="0066CC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structural constrains 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[2]</a:t>
            </a:r>
            <a:endParaRPr kumimoji="0" lang="en-US" altLang="zh-CN" sz="2400" b="0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92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E7BB9F-3FB6-454C-A8E5-39E5BA12A921}" type="slidenum">
              <a:rPr lang="zh-CN" altLang="en-US"/>
              <a:pPr>
                <a:defRPr/>
              </a:pPr>
              <a:t>2</a:t>
            </a:fld>
            <a:endParaRPr lang="zh-CN" altLang="en-US"/>
          </a:p>
        </p:txBody>
      </p:sp>
      <p:sp>
        <p:nvSpPr>
          <p:cNvPr id="22" name="Rectangle 14"/>
          <p:cNvSpPr txBox="1">
            <a:spLocks noChangeArrowheads="1"/>
          </p:cNvSpPr>
          <p:nvPr/>
        </p:nvSpPr>
        <p:spPr bwMode="auto">
          <a:xfrm>
            <a:off x="323528" y="3409603"/>
            <a:ext cx="8496944" cy="451445"/>
          </a:xfrm>
          <a:prstGeom prst="rect">
            <a:avLst/>
          </a:prstGeom>
          <a:blipFill dpi="0" rotWithShape="1">
            <a:blip r:embed="rId3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Graphs are 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everywhere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, and quite a few are 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huge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 graphs!</a:t>
            </a:r>
            <a:endParaRPr lang="zh-CN" altLang="en-US" sz="2000" b="1" dirty="0">
              <a:ea typeface="黑体" pitchFamily="49" charset="-122"/>
              <a:sym typeface="Wingdings" pitchFamily="2" charset="2"/>
            </a:endParaRPr>
          </a:p>
        </p:txBody>
      </p:sp>
      <p:pic>
        <p:nvPicPr>
          <p:cNvPr id="24" name="图片 23" descr="googlewebgrap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2022" y="476672"/>
            <a:ext cx="2554053" cy="2592287"/>
          </a:xfrm>
          <a:prstGeom prst="rect">
            <a:avLst/>
          </a:prstGeom>
        </p:spPr>
      </p:pic>
      <p:pic>
        <p:nvPicPr>
          <p:cNvPr id="25" name="图片 8" descr="unitedfacebook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8841" y="476672"/>
            <a:ext cx="2535647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7" descr="soil-food-we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3096" y="464906"/>
            <a:ext cx="3400792" cy="2604054"/>
          </a:xfrm>
          <a:prstGeom prst="rect">
            <a:avLst/>
          </a:prstGeom>
        </p:spPr>
      </p:pic>
      <p:pic>
        <p:nvPicPr>
          <p:cNvPr id="2052" name="Picture 4" descr="C:\Users\LiJia\Desktop\200631155948523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305983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://www.for68.com/upload/news/2008/3/18/liangf1092008318105437367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49080"/>
            <a:ext cx="2997924" cy="227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pic13.nipic.com/20110317/6886660_162554515001_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49080"/>
            <a:ext cx="2664296" cy="229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Keyword Search on Graphs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20</a:t>
            </a:fld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2048" y="1804754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66CC"/>
                </a:solidFill>
              </a:rPr>
              <a:t>Minimum spanning </a:t>
            </a:r>
            <a:r>
              <a:rPr lang="en-US" altLang="zh-CN" sz="2000" dirty="0" smtClean="0">
                <a:solidFill>
                  <a:srgbClr val="0066CC"/>
                </a:solidFill>
              </a:rPr>
              <a:t>tree 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[2]</a:t>
            </a:r>
            <a:r>
              <a:rPr lang="en-US" altLang="zh-CN" sz="2000" dirty="0" smtClean="0">
                <a:solidFill>
                  <a:srgbClr val="0066CC"/>
                </a:solidFill>
              </a:rPr>
              <a:t>  </a:t>
            </a:r>
            <a:endParaRPr lang="en-US" altLang="zh-CN" sz="2000" dirty="0">
              <a:solidFill>
                <a:srgbClr val="0066CC"/>
              </a:solidFill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5004048" y="3429000"/>
            <a:ext cx="3865678" cy="2376264"/>
            <a:chOff x="251520" y="2348880"/>
            <a:chExt cx="3865678" cy="2376264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6" name="文本框 17"/>
                <p:cNvSpPr txBox="1"/>
                <p:nvPr/>
              </p:nvSpPr>
              <p:spPr>
                <a:xfrm>
                  <a:off x="251520" y="3069246"/>
                  <a:ext cx="1009340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{B}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86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3069246"/>
                  <a:ext cx="1009340" cy="575778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椭圆 36"/>
            <p:cNvSpPr/>
            <p:nvPr/>
          </p:nvSpPr>
          <p:spPr>
            <a:xfrm>
              <a:off x="2339752" y="2669508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48" name="直接连接符 47"/>
            <p:cNvCxnSpPr>
              <a:stCxn id="37" idx="5"/>
              <a:endCxn id="40" idx="1"/>
            </p:cNvCxnSpPr>
            <p:nvPr/>
          </p:nvCxnSpPr>
          <p:spPr>
            <a:xfrm>
              <a:off x="2422811" y="2761702"/>
              <a:ext cx="393598" cy="60012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9" name="文本框 17"/>
                <p:cNvSpPr txBox="1"/>
                <p:nvPr/>
              </p:nvSpPr>
              <p:spPr>
                <a:xfrm>
                  <a:off x="1181317" y="3069246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4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{A}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89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317" y="3069246"/>
                  <a:ext cx="1230443" cy="575778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椭圆 38"/>
            <p:cNvSpPr/>
            <p:nvPr/>
          </p:nvSpPr>
          <p:spPr>
            <a:xfrm>
              <a:off x="1861623" y="3345542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45" name="直接连接符 44"/>
            <p:cNvCxnSpPr>
              <a:stCxn id="37" idx="3"/>
              <a:endCxn id="39" idx="0"/>
            </p:cNvCxnSpPr>
            <p:nvPr/>
          </p:nvCxnSpPr>
          <p:spPr>
            <a:xfrm flipH="1">
              <a:off x="1910278" y="2761702"/>
              <a:ext cx="443725" cy="58384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0" name="文本框 17"/>
                <p:cNvSpPr txBox="1"/>
                <p:nvPr/>
              </p:nvSpPr>
              <p:spPr>
                <a:xfrm>
                  <a:off x="2886755" y="3139303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6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{A, E}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90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6755" y="3139303"/>
                  <a:ext cx="1230443" cy="575778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2" name="文本框 17"/>
                <p:cNvSpPr txBox="1"/>
                <p:nvPr/>
              </p:nvSpPr>
              <p:spPr>
                <a:xfrm>
                  <a:off x="1738781" y="2348880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5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{B, G}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92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8781" y="2348880"/>
                  <a:ext cx="1230443" cy="575778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椭圆 39"/>
            <p:cNvSpPr/>
            <p:nvPr/>
          </p:nvSpPr>
          <p:spPr>
            <a:xfrm>
              <a:off x="2802158" y="3346009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403648" y="4077072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2291097" y="4077072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018306" y="3329724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3205451" y="4057064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52" name="直接连接符 51"/>
            <p:cNvCxnSpPr>
              <a:stCxn id="39" idx="5"/>
              <a:endCxn id="42" idx="1"/>
            </p:cNvCxnSpPr>
            <p:nvPr/>
          </p:nvCxnSpPr>
          <p:spPr>
            <a:xfrm>
              <a:off x="1944682" y="3437736"/>
              <a:ext cx="360666" cy="65515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>
              <a:stCxn id="39" idx="3"/>
              <a:endCxn id="41" idx="7"/>
            </p:cNvCxnSpPr>
            <p:nvPr/>
          </p:nvCxnSpPr>
          <p:spPr>
            <a:xfrm flipH="1">
              <a:off x="1486707" y="3437736"/>
              <a:ext cx="389167" cy="65515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>
              <a:stCxn id="42" idx="2"/>
              <a:endCxn id="41" idx="6"/>
            </p:cNvCxnSpPr>
            <p:nvPr/>
          </p:nvCxnSpPr>
          <p:spPr>
            <a:xfrm flipH="1">
              <a:off x="1500958" y="4131078"/>
              <a:ext cx="790139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>
              <a:stCxn id="44" idx="0"/>
              <a:endCxn id="40" idx="5"/>
            </p:cNvCxnSpPr>
            <p:nvPr/>
          </p:nvCxnSpPr>
          <p:spPr>
            <a:xfrm flipH="1" flipV="1">
              <a:off x="2885217" y="3438203"/>
              <a:ext cx="368889" cy="61886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>
              <a:stCxn id="43" idx="4"/>
              <a:endCxn id="41" idx="1"/>
            </p:cNvCxnSpPr>
            <p:nvPr/>
          </p:nvCxnSpPr>
          <p:spPr>
            <a:xfrm>
              <a:off x="1066961" y="3437736"/>
              <a:ext cx="350938" cy="65515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7" name="文本框 17"/>
                <p:cNvSpPr txBox="1"/>
                <p:nvPr/>
              </p:nvSpPr>
              <p:spPr>
                <a:xfrm>
                  <a:off x="755576" y="4149080"/>
                  <a:ext cx="124309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{C, E}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87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76" y="4149080"/>
                  <a:ext cx="1243093" cy="575778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 t="-5263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8" name="文本框 17"/>
                <p:cNvSpPr txBox="1"/>
                <p:nvPr/>
              </p:nvSpPr>
              <p:spPr>
                <a:xfrm>
                  <a:off x="1944682" y="4149366"/>
                  <a:ext cx="1009340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{D}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88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682" y="4149366"/>
                  <a:ext cx="1009340" cy="575778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 t="-5263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1" name="文本框 17"/>
                <p:cNvSpPr txBox="1"/>
                <p:nvPr/>
              </p:nvSpPr>
              <p:spPr>
                <a:xfrm>
                  <a:off x="2771800" y="4149366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7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{D, F}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91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4149366"/>
                  <a:ext cx="1230443" cy="575778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 t="-5263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组合 105"/>
          <p:cNvGrpSpPr/>
          <p:nvPr/>
        </p:nvGrpSpPr>
        <p:grpSpPr>
          <a:xfrm>
            <a:off x="5940152" y="3429000"/>
            <a:ext cx="2935881" cy="1366201"/>
            <a:chOff x="6086245" y="4589512"/>
            <a:chExt cx="2935881" cy="1366201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4" name="文本框 17"/>
                <p:cNvSpPr txBox="1"/>
                <p:nvPr/>
              </p:nvSpPr>
              <p:spPr>
                <a:xfrm>
                  <a:off x="6643709" y="4589512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5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{B, G}</a:t>
                  </a:r>
                  <a:endParaRPr lang="zh-CN" dirty="0"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04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3709" y="4589512"/>
                  <a:ext cx="1230443" cy="575778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椭圆 97"/>
            <p:cNvSpPr/>
            <p:nvPr/>
          </p:nvSpPr>
          <p:spPr>
            <a:xfrm>
              <a:off x="7244680" y="4910140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99" name="直接连接符 98"/>
            <p:cNvCxnSpPr>
              <a:stCxn id="98" idx="5"/>
              <a:endCxn id="105" idx="1"/>
            </p:cNvCxnSpPr>
            <p:nvPr/>
          </p:nvCxnSpPr>
          <p:spPr>
            <a:xfrm>
              <a:off x="7327739" y="5002334"/>
              <a:ext cx="393598" cy="6001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0" name="文本框 17"/>
                <p:cNvSpPr txBox="1"/>
                <p:nvPr/>
              </p:nvSpPr>
              <p:spPr>
                <a:xfrm>
                  <a:off x="6086245" y="5309878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4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{A}</a:t>
                  </a:r>
                  <a:endParaRPr lang="zh-CN" dirty="0"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00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6245" y="5309878"/>
                  <a:ext cx="1230443" cy="575778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椭圆 100"/>
            <p:cNvSpPr/>
            <p:nvPr/>
          </p:nvSpPr>
          <p:spPr>
            <a:xfrm>
              <a:off x="6766551" y="5586174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102" name="直接连接符 101"/>
            <p:cNvCxnSpPr>
              <a:stCxn id="98" idx="3"/>
              <a:endCxn id="101" idx="0"/>
            </p:cNvCxnSpPr>
            <p:nvPr/>
          </p:nvCxnSpPr>
          <p:spPr>
            <a:xfrm flipH="1">
              <a:off x="6815206" y="5002334"/>
              <a:ext cx="443725" cy="5838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3" name="文本框 17"/>
                <p:cNvSpPr txBox="1"/>
                <p:nvPr/>
              </p:nvSpPr>
              <p:spPr>
                <a:xfrm>
                  <a:off x="7791683" y="5379935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6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{A, E}</a:t>
                  </a:r>
                  <a:endParaRPr lang="zh-CN" dirty="0"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03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1683" y="5379935"/>
                  <a:ext cx="1230443" cy="575778"/>
                </a:xfrm>
                <a:prstGeom prst="rect">
                  <a:avLst/>
                </a:prstGeom>
                <a:blipFill rotWithShape="1">
                  <a:blip r:embed="rId12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椭圆 104"/>
            <p:cNvSpPr/>
            <p:nvPr/>
          </p:nvSpPr>
          <p:spPr>
            <a:xfrm>
              <a:off x="7707086" y="5586641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32048" y="1196752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66CC"/>
                </a:solidFill>
              </a:rPr>
              <a:t>Given keywords: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{A, B}</a:t>
            </a:r>
            <a:r>
              <a:rPr lang="en-US" altLang="zh-CN" sz="2000" dirty="0" smtClean="0">
                <a:solidFill>
                  <a:srgbClr val="0066CC"/>
                </a:solidFill>
              </a:rPr>
              <a:t>  </a:t>
            </a:r>
            <a:endParaRPr lang="en-US" altLang="zh-CN" sz="2000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92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solidFill>
                  <a:srgbClr val="C00000"/>
                </a:solidFill>
              </a:rPr>
              <a:t>Keyword 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Search </a:t>
            </a:r>
            <a:r>
              <a:rPr lang="en-US" altLang="zh-CN" sz="3600" b="1" dirty="0">
                <a:solidFill>
                  <a:srgbClr val="C00000"/>
                </a:solidFill>
              </a:rPr>
              <a:t>on 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Graphs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21</a:t>
            </a:fld>
            <a:endParaRPr lang="zh-CN" altLang="en-US" dirty="0"/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 bwMode="auto">
          <a:xfrm>
            <a:off x="395536" y="5373216"/>
            <a:ext cx="8280920" cy="451445"/>
          </a:xfrm>
          <a:prstGeom prst="rect">
            <a:avLst/>
          </a:prstGeom>
          <a:blipFill dpi="0" rotWithShape="1">
            <a:blip r:embed="rId3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00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Lack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of input </a:t>
            </a:r>
            <a:r>
              <a:rPr lang="en-US" altLang="zh-CN" sz="2000" dirty="0">
                <a:solidFill>
                  <a:srgbClr val="00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structure constrains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the 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results </a:t>
            </a:r>
            <a:r>
              <a:rPr lang="en-US" altLang="zh-CN" sz="2000" dirty="0"/>
              <a:t>requires </a:t>
            </a:r>
            <a:r>
              <a:rPr lang="en-US" altLang="zh-CN" sz="2000" dirty="0" smtClean="0">
                <a:solidFill>
                  <a:srgbClr val="FF0000"/>
                </a:solidFill>
              </a:rPr>
              <a:t>ranking</a:t>
            </a:r>
            <a:endParaRPr lang="en-US" altLang="zh-CN" sz="2000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048" y="1844824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66CC"/>
                </a:solidFill>
              </a:rPr>
              <a:t>r-clique 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[18]</a:t>
            </a:r>
            <a:r>
              <a:rPr lang="en-US" altLang="zh-CN" sz="2000" dirty="0" smtClean="0">
                <a:solidFill>
                  <a:srgbClr val="0066CC"/>
                </a:solidFill>
              </a:rPr>
              <a:t> </a:t>
            </a:r>
            <a:endParaRPr lang="en-US" altLang="zh-CN" sz="2000" dirty="0">
              <a:solidFill>
                <a:srgbClr val="0066CC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193530" y="2708920"/>
            <a:ext cx="3865678" cy="2376264"/>
            <a:chOff x="251520" y="2348880"/>
            <a:chExt cx="3865678" cy="2376264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2" name="文本框 17"/>
                <p:cNvSpPr txBox="1"/>
                <p:nvPr/>
              </p:nvSpPr>
              <p:spPr>
                <a:xfrm>
                  <a:off x="251520" y="3069246"/>
                  <a:ext cx="1009340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{B}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2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3069246"/>
                  <a:ext cx="1009340" cy="575778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椭圆 12"/>
            <p:cNvSpPr/>
            <p:nvPr/>
          </p:nvSpPr>
          <p:spPr>
            <a:xfrm>
              <a:off x="2339752" y="2669508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4" name="直接连接符 13"/>
            <p:cNvCxnSpPr>
              <a:stCxn id="13" idx="5"/>
              <a:endCxn id="20" idx="1"/>
            </p:cNvCxnSpPr>
            <p:nvPr/>
          </p:nvCxnSpPr>
          <p:spPr>
            <a:xfrm>
              <a:off x="2422811" y="2761702"/>
              <a:ext cx="393598" cy="60012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5" name="文本框 17"/>
                <p:cNvSpPr txBox="1"/>
                <p:nvPr/>
              </p:nvSpPr>
              <p:spPr>
                <a:xfrm>
                  <a:off x="1181317" y="3069246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4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{A}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5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317" y="3069246"/>
                  <a:ext cx="1230443" cy="575778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椭圆 15"/>
            <p:cNvSpPr/>
            <p:nvPr/>
          </p:nvSpPr>
          <p:spPr>
            <a:xfrm>
              <a:off x="1861623" y="3345542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直接连接符 16"/>
            <p:cNvCxnSpPr>
              <a:stCxn id="13" idx="3"/>
              <a:endCxn id="16" idx="0"/>
            </p:cNvCxnSpPr>
            <p:nvPr/>
          </p:nvCxnSpPr>
          <p:spPr>
            <a:xfrm flipH="1">
              <a:off x="1910278" y="2761702"/>
              <a:ext cx="443725" cy="58384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8" name="文本框 17"/>
                <p:cNvSpPr txBox="1"/>
                <p:nvPr/>
              </p:nvSpPr>
              <p:spPr>
                <a:xfrm>
                  <a:off x="2886755" y="3139303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6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{A, E}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8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6755" y="3139303"/>
                  <a:ext cx="1230443" cy="575778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 t="-5263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9" name="文本框 17"/>
                <p:cNvSpPr txBox="1"/>
                <p:nvPr/>
              </p:nvSpPr>
              <p:spPr>
                <a:xfrm>
                  <a:off x="1738781" y="2348880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5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{B, G}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9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8781" y="2348880"/>
                  <a:ext cx="1230443" cy="575778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椭圆 19"/>
            <p:cNvSpPr/>
            <p:nvPr/>
          </p:nvSpPr>
          <p:spPr>
            <a:xfrm>
              <a:off x="2802158" y="3346009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403648" y="4077072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2291097" y="4077072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018306" y="3329724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205451" y="4057064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25" name="直接连接符 24"/>
            <p:cNvCxnSpPr>
              <a:stCxn id="16" idx="5"/>
              <a:endCxn id="22" idx="1"/>
            </p:cNvCxnSpPr>
            <p:nvPr/>
          </p:nvCxnSpPr>
          <p:spPr>
            <a:xfrm>
              <a:off x="1944682" y="3437736"/>
              <a:ext cx="360666" cy="65515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stCxn id="16" idx="3"/>
              <a:endCxn id="21" idx="7"/>
            </p:cNvCxnSpPr>
            <p:nvPr/>
          </p:nvCxnSpPr>
          <p:spPr>
            <a:xfrm flipH="1">
              <a:off x="1486707" y="3437736"/>
              <a:ext cx="389167" cy="65515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>
              <a:stCxn id="22" idx="2"/>
              <a:endCxn id="21" idx="6"/>
            </p:cNvCxnSpPr>
            <p:nvPr/>
          </p:nvCxnSpPr>
          <p:spPr>
            <a:xfrm flipH="1">
              <a:off x="1500958" y="4131078"/>
              <a:ext cx="790139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24" idx="0"/>
              <a:endCxn id="20" idx="5"/>
            </p:cNvCxnSpPr>
            <p:nvPr/>
          </p:nvCxnSpPr>
          <p:spPr>
            <a:xfrm flipH="1" flipV="1">
              <a:off x="2885217" y="3438203"/>
              <a:ext cx="368889" cy="61886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>
              <a:stCxn id="23" idx="4"/>
              <a:endCxn id="21" idx="1"/>
            </p:cNvCxnSpPr>
            <p:nvPr/>
          </p:nvCxnSpPr>
          <p:spPr>
            <a:xfrm>
              <a:off x="1066961" y="3437736"/>
              <a:ext cx="350938" cy="65515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0" name="文本框 17"/>
                <p:cNvSpPr txBox="1"/>
                <p:nvPr/>
              </p:nvSpPr>
              <p:spPr>
                <a:xfrm>
                  <a:off x="755576" y="4149080"/>
                  <a:ext cx="124309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{C, E}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30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76" y="4149080"/>
                  <a:ext cx="1243093" cy="575778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 t="-5263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1" name="文本框 17"/>
                <p:cNvSpPr txBox="1"/>
                <p:nvPr/>
              </p:nvSpPr>
              <p:spPr>
                <a:xfrm>
                  <a:off x="1944682" y="4149366"/>
                  <a:ext cx="1009340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{D}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31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682" y="4149366"/>
                  <a:ext cx="1009340" cy="575778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 t="-5263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2" name="文本框 17"/>
                <p:cNvSpPr txBox="1"/>
                <p:nvPr/>
              </p:nvSpPr>
              <p:spPr>
                <a:xfrm>
                  <a:off x="2771800" y="4149366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7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{D, F}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32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4149366"/>
                  <a:ext cx="1230443" cy="575778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 t="-5263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组合 32"/>
          <p:cNvGrpSpPr/>
          <p:nvPr/>
        </p:nvGrpSpPr>
        <p:grpSpPr>
          <a:xfrm>
            <a:off x="6123327" y="2708920"/>
            <a:ext cx="2935881" cy="1366201"/>
            <a:chOff x="6086245" y="4589512"/>
            <a:chExt cx="2935881" cy="1366201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4" name="文本框 17"/>
                <p:cNvSpPr txBox="1"/>
                <p:nvPr/>
              </p:nvSpPr>
              <p:spPr>
                <a:xfrm>
                  <a:off x="6643709" y="4589512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5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{B, G}</a:t>
                  </a:r>
                  <a:endParaRPr lang="zh-CN" dirty="0"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34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3709" y="4589512"/>
                  <a:ext cx="1230443" cy="575778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椭圆 34"/>
            <p:cNvSpPr/>
            <p:nvPr/>
          </p:nvSpPr>
          <p:spPr>
            <a:xfrm>
              <a:off x="7244680" y="4910140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36" name="直接连接符 35"/>
            <p:cNvCxnSpPr>
              <a:stCxn id="35" idx="5"/>
              <a:endCxn id="41" idx="1"/>
            </p:cNvCxnSpPr>
            <p:nvPr/>
          </p:nvCxnSpPr>
          <p:spPr>
            <a:xfrm>
              <a:off x="7327739" y="5002334"/>
              <a:ext cx="393598" cy="6001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7" name="文本框 17"/>
                <p:cNvSpPr txBox="1"/>
                <p:nvPr/>
              </p:nvSpPr>
              <p:spPr>
                <a:xfrm>
                  <a:off x="6086245" y="5309878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4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{A}</a:t>
                  </a:r>
                  <a:endParaRPr lang="zh-CN" dirty="0"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37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6245" y="5309878"/>
                  <a:ext cx="1230443" cy="575778"/>
                </a:xfrm>
                <a:prstGeom prst="rect">
                  <a:avLst/>
                </a:prstGeom>
                <a:blipFill rotWithShape="1">
                  <a:blip r:embed="rId12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椭圆 37"/>
            <p:cNvSpPr/>
            <p:nvPr/>
          </p:nvSpPr>
          <p:spPr>
            <a:xfrm>
              <a:off x="6766551" y="5586174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39" name="直接连接符 38"/>
            <p:cNvCxnSpPr>
              <a:stCxn id="35" idx="3"/>
              <a:endCxn id="38" idx="0"/>
            </p:cNvCxnSpPr>
            <p:nvPr/>
          </p:nvCxnSpPr>
          <p:spPr>
            <a:xfrm flipH="1">
              <a:off x="6815206" y="5002334"/>
              <a:ext cx="443725" cy="5838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0" name="文本框 17"/>
                <p:cNvSpPr txBox="1"/>
                <p:nvPr/>
              </p:nvSpPr>
              <p:spPr>
                <a:xfrm>
                  <a:off x="7791683" y="5379935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6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{A, E}</a:t>
                  </a:r>
                  <a:endParaRPr lang="zh-CN" dirty="0"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40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1683" y="5379935"/>
                  <a:ext cx="1230443" cy="575778"/>
                </a:xfrm>
                <a:prstGeom prst="rect">
                  <a:avLst/>
                </a:prstGeom>
                <a:blipFill rotWithShape="1">
                  <a:blip r:embed="rId13" cstate="print"/>
                  <a:stretch>
                    <a:fillRect t="-5263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椭圆 40"/>
            <p:cNvSpPr/>
            <p:nvPr/>
          </p:nvSpPr>
          <p:spPr>
            <a:xfrm>
              <a:off x="7707086" y="5586641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2" name="Rectangle 14"/>
          <p:cNvSpPr txBox="1">
            <a:spLocks noChangeArrowheads="1"/>
          </p:cNvSpPr>
          <p:nvPr/>
        </p:nvSpPr>
        <p:spPr bwMode="auto">
          <a:xfrm>
            <a:off x="395536" y="5857875"/>
            <a:ext cx="8280920" cy="451445"/>
          </a:xfrm>
          <a:prstGeom prst="rect">
            <a:avLst/>
          </a:prstGeom>
          <a:blipFill dpi="0" rotWithShape="1">
            <a:blip r:embed="rId3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00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Lack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justification of the usage of the </a:t>
            </a:r>
            <a:r>
              <a:rPr lang="en-US" altLang="zh-CN" sz="2000" dirty="0" smtClean="0">
                <a:solidFill>
                  <a:srgbClr val="00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structure constrains</a:t>
            </a:r>
            <a:endParaRPr lang="en-US" altLang="zh-CN" sz="2000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330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solidFill>
                  <a:srgbClr val="C00000"/>
                </a:solidFill>
              </a:rPr>
              <a:t>Graph 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Pattern Matching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22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980728"/>
            <a:ext cx="8501122" cy="3197040"/>
          </a:xfrm>
        </p:spPr>
        <p:txBody>
          <a:bodyPr/>
          <a:lstStyle/>
          <a:p>
            <a:r>
              <a:rPr lang="en-US" altLang="zh-CN" sz="2800" dirty="0"/>
              <a:t>Given two directed graphs G1 (</a:t>
            </a:r>
            <a:r>
              <a:rPr lang="en-US" altLang="zh-CN" sz="2800" dirty="0">
                <a:solidFill>
                  <a:schemeClr val="accent2"/>
                </a:solidFill>
              </a:rPr>
              <a:t>pattern graph</a:t>
            </a:r>
            <a:r>
              <a:rPr lang="en-US" altLang="zh-CN" sz="2800" dirty="0"/>
              <a:t>)  and G2 (</a:t>
            </a:r>
            <a:r>
              <a:rPr lang="en-US" altLang="zh-CN" sz="2800" dirty="0">
                <a:solidFill>
                  <a:schemeClr val="accent2"/>
                </a:solidFill>
              </a:rPr>
              <a:t>data graph</a:t>
            </a:r>
            <a:r>
              <a:rPr lang="en-US" altLang="zh-CN" sz="2800" dirty="0"/>
              <a:t>), </a:t>
            </a:r>
          </a:p>
          <a:p>
            <a:pPr lvl="1"/>
            <a:r>
              <a:rPr lang="en-US" altLang="zh-CN" sz="2000" dirty="0"/>
              <a:t>decide whether G1 “</a:t>
            </a:r>
            <a:r>
              <a:rPr lang="en-US" altLang="zh-CN" sz="2000" dirty="0">
                <a:solidFill>
                  <a:schemeClr val="accent2"/>
                </a:solidFill>
              </a:rPr>
              <a:t>matches</a:t>
            </a:r>
            <a:r>
              <a:rPr lang="en-US" altLang="zh-CN" sz="2000" dirty="0"/>
              <a:t>” G2  (</a:t>
            </a:r>
            <a:r>
              <a:rPr lang="en-US" altLang="zh-CN" sz="2000" dirty="0">
                <a:solidFill>
                  <a:srgbClr val="FF0000"/>
                </a:solidFill>
              </a:rPr>
              <a:t>Boolean queries);</a:t>
            </a:r>
            <a:endParaRPr lang="en-US" altLang="zh-CN" sz="2000" dirty="0"/>
          </a:p>
          <a:p>
            <a:pPr lvl="1"/>
            <a:r>
              <a:rPr lang="en-US" altLang="zh-CN" sz="2000" dirty="0"/>
              <a:t>identify “</a:t>
            </a:r>
            <a:r>
              <a:rPr lang="en-US" altLang="zh-CN" sz="2000" dirty="0" err="1">
                <a:solidFill>
                  <a:srgbClr val="FF0000"/>
                </a:solidFill>
              </a:rPr>
              <a:t>subgraphs</a:t>
            </a:r>
            <a:r>
              <a:rPr lang="en-US" altLang="zh-CN" sz="2000" dirty="0"/>
              <a:t>” of G2 that </a:t>
            </a:r>
            <a:r>
              <a:rPr lang="en-US" altLang="zh-CN" sz="2000" dirty="0">
                <a:solidFill>
                  <a:schemeClr val="accent2"/>
                </a:solidFill>
              </a:rPr>
              <a:t>match</a:t>
            </a:r>
            <a:r>
              <a:rPr lang="en-US" altLang="zh-CN" sz="2000" dirty="0"/>
              <a:t> G1 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Matching Semantics 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lvl="1"/>
            <a:r>
              <a:rPr lang="en-US" altLang="zh-CN" sz="2000" dirty="0"/>
              <a:t>Traditional: </a:t>
            </a:r>
            <a:r>
              <a:rPr lang="en-US" altLang="zh-CN" sz="2000" dirty="0" err="1">
                <a:solidFill>
                  <a:srgbClr val="000099"/>
                </a:solidFill>
              </a:rPr>
              <a:t>Subgraph</a:t>
            </a:r>
            <a:r>
              <a:rPr lang="en-US" altLang="zh-CN" sz="2000" dirty="0">
                <a:solidFill>
                  <a:srgbClr val="000099"/>
                </a:solidFill>
              </a:rPr>
              <a:t> Isomorphism</a:t>
            </a:r>
          </a:p>
          <a:p>
            <a:pPr lvl="1"/>
            <a:r>
              <a:rPr lang="en-US" altLang="zh-CN" sz="2000" dirty="0"/>
              <a:t>Emerging applications: </a:t>
            </a:r>
            <a:r>
              <a:rPr lang="en-US" altLang="zh-CN" sz="2000" dirty="0">
                <a:solidFill>
                  <a:srgbClr val="000099"/>
                </a:solidFill>
              </a:rPr>
              <a:t>Graph Simulation</a:t>
            </a:r>
            <a:r>
              <a:rPr lang="en-US" altLang="zh-CN" sz="2000" dirty="0"/>
              <a:t> and its extensions, etc..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4129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err="1" smtClean="0">
                <a:solidFill>
                  <a:srgbClr val="C00000"/>
                </a:solidFill>
              </a:rPr>
              <a:t>Subgraph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 Isomorphism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836712"/>
            <a:ext cx="8501122" cy="1368152"/>
          </a:xfrm>
        </p:spPr>
        <p:txBody>
          <a:bodyPr/>
          <a:lstStyle/>
          <a:p>
            <a:r>
              <a:rPr lang="en-US" altLang="zh-CN" sz="2400" dirty="0" smtClean="0">
                <a:ea typeface="Arial Unicode MS" pitchFamily="34" charset="-122"/>
                <a:cs typeface="Arial Unicode MS" pitchFamily="34" charset="-122"/>
              </a:rPr>
              <a:t>Given Pattern graph </a:t>
            </a:r>
            <a:r>
              <a:rPr lang="en-US" altLang="zh-CN" sz="2400" dirty="0" smtClean="0">
                <a:solidFill>
                  <a:srgbClr val="2525FF"/>
                </a:solidFill>
                <a:ea typeface="Arial Unicode MS" pitchFamily="34" charset="-122"/>
                <a:cs typeface="Arial Unicode MS" pitchFamily="34" charset="-122"/>
              </a:rPr>
              <a:t>Q</a:t>
            </a:r>
            <a:r>
              <a:rPr lang="en-US" altLang="zh-CN" sz="2400" dirty="0" smtClean="0"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en-US" altLang="zh-CN" sz="2400" dirty="0" err="1" smtClean="0">
                <a:ea typeface="Arial Unicode MS" pitchFamily="34" charset="-122"/>
                <a:cs typeface="Arial Unicode MS" pitchFamily="34" charset="-122"/>
              </a:rPr>
              <a:t>subgraph</a:t>
            </a:r>
            <a:r>
              <a:rPr lang="en-US" altLang="zh-CN" sz="2400" dirty="0" smtClean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 dirty="0" smtClean="0">
                <a:solidFill>
                  <a:srgbClr val="2525FF"/>
                </a:solidFill>
                <a:ea typeface="Arial Unicode MS" pitchFamily="34" charset="-122"/>
                <a:cs typeface="Arial Unicode MS" pitchFamily="34" charset="-122"/>
              </a:rPr>
              <a:t>G</a:t>
            </a:r>
            <a:r>
              <a:rPr lang="en-US" altLang="zh-CN" sz="2400" baseline="-25000" dirty="0" smtClean="0">
                <a:solidFill>
                  <a:srgbClr val="2525FF"/>
                </a:solidFill>
                <a:ea typeface="Arial Unicode MS" pitchFamily="34" charset="-122"/>
                <a:cs typeface="Arial Unicode MS" pitchFamily="34" charset="-122"/>
              </a:rPr>
              <a:t>s</a:t>
            </a:r>
            <a:r>
              <a:rPr lang="en-US" altLang="zh-CN" sz="2400" baseline="-25000" dirty="0" smtClean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 dirty="0" smtClean="0">
                <a:ea typeface="Arial Unicode MS" pitchFamily="34" charset="-122"/>
                <a:cs typeface="Arial Unicode MS" pitchFamily="34" charset="-122"/>
              </a:rPr>
              <a:t>of data graph </a:t>
            </a:r>
            <a:r>
              <a:rPr lang="en-US" altLang="zh-CN" sz="2400" dirty="0" smtClean="0">
                <a:solidFill>
                  <a:srgbClr val="2525FF"/>
                </a:solidFill>
                <a:ea typeface="Arial Unicode MS" pitchFamily="34" charset="-122"/>
                <a:cs typeface="Arial Unicode MS" pitchFamily="34" charset="-122"/>
              </a:rPr>
              <a:t>G</a:t>
            </a:r>
          </a:p>
          <a:p>
            <a:pPr lvl="1"/>
            <a:r>
              <a:rPr lang="en-US" altLang="zh-CN" sz="1800" dirty="0" smtClean="0">
                <a:solidFill>
                  <a:srgbClr val="2525FF"/>
                </a:solidFill>
                <a:ea typeface="Arial Unicode MS" pitchFamily="34" charset="-122"/>
                <a:cs typeface="Arial Unicode MS" pitchFamily="34" charset="-122"/>
              </a:rPr>
              <a:t>Q </a:t>
            </a:r>
            <a:r>
              <a:rPr lang="en-US" altLang="zh-CN" sz="1800" dirty="0" smtClean="0">
                <a:ea typeface="Arial Unicode MS" pitchFamily="34" charset="-122"/>
                <a:cs typeface="Arial Unicode MS" pitchFamily="34" charset="-122"/>
              </a:rPr>
              <a:t>matches </a:t>
            </a:r>
            <a:r>
              <a:rPr lang="en-US" altLang="zh-CN" sz="1800" dirty="0" smtClean="0">
                <a:solidFill>
                  <a:srgbClr val="2525FF"/>
                </a:solidFill>
                <a:ea typeface="Arial Unicode MS" pitchFamily="34" charset="-122"/>
                <a:cs typeface="Arial Unicode MS" pitchFamily="34" charset="-122"/>
              </a:rPr>
              <a:t>G</a:t>
            </a:r>
            <a:r>
              <a:rPr lang="en-US" altLang="zh-CN" sz="1800" baseline="-25000" dirty="0" smtClean="0">
                <a:solidFill>
                  <a:srgbClr val="2525FF"/>
                </a:solidFill>
                <a:ea typeface="Arial Unicode MS" pitchFamily="34" charset="-122"/>
                <a:cs typeface="Arial Unicode MS" pitchFamily="34" charset="-122"/>
              </a:rPr>
              <a:t>s</a:t>
            </a:r>
            <a:r>
              <a:rPr lang="en-US" altLang="zh-CN" sz="1800" dirty="0" smtClean="0">
                <a:ea typeface="Arial Unicode MS" pitchFamily="34" charset="-122"/>
                <a:cs typeface="Arial Unicode MS" pitchFamily="34" charset="-122"/>
              </a:rPr>
              <a:t> if there exists a </a:t>
            </a:r>
            <a:r>
              <a:rPr lang="en-US" altLang="zh-CN" sz="1800" dirty="0" err="1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bijective</a:t>
            </a:r>
            <a:r>
              <a:rPr lang="en-US" altLang="zh-CN" sz="1800" dirty="0" smtClean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function</a:t>
            </a:r>
            <a:r>
              <a:rPr lang="en-US" altLang="zh-CN" sz="1800" dirty="0" smtClean="0">
                <a:ea typeface="Arial Unicode MS" pitchFamily="34" charset="-122"/>
                <a:cs typeface="Arial Unicode MS" pitchFamily="34" charset="-122"/>
              </a:rPr>
              <a:t> f: V</a:t>
            </a:r>
            <a:r>
              <a:rPr lang="en-US" altLang="zh-CN" sz="1800" baseline="-25000" dirty="0" smtClean="0">
                <a:ea typeface="Arial Unicode MS" pitchFamily="34" charset="-122"/>
                <a:cs typeface="Arial Unicode MS" pitchFamily="34" charset="-122"/>
              </a:rPr>
              <a:t>Q</a:t>
            </a:r>
            <a:r>
              <a:rPr lang="en-US" altLang="zh-CN" sz="1800" dirty="0" smtClean="0">
                <a:ea typeface="Arial Unicode MS" pitchFamily="34" charset="-122"/>
                <a:cs typeface="Arial Unicode MS" pitchFamily="34" charset="-122"/>
              </a:rPr>
              <a:t>→ V</a:t>
            </a:r>
            <a:r>
              <a:rPr lang="en-US" altLang="zh-CN" sz="1800" baseline="-25000" dirty="0" smtClean="0">
                <a:ea typeface="Arial Unicode MS" pitchFamily="34" charset="-122"/>
                <a:cs typeface="Arial Unicode MS" pitchFamily="34" charset="-122"/>
              </a:rPr>
              <a:t>Gs</a:t>
            </a:r>
            <a:r>
              <a:rPr lang="en-US" altLang="zh-CN" sz="1800" dirty="0" smtClean="0">
                <a:ea typeface="Arial Unicode MS" pitchFamily="34" charset="-122"/>
                <a:cs typeface="Arial Unicode MS" pitchFamily="34" charset="-122"/>
              </a:rPr>
              <a:t> such that </a:t>
            </a:r>
          </a:p>
          <a:p>
            <a:pPr lvl="2"/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for </a:t>
            </a:r>
            <a:r>
              <a:rPr lang="en-US" altLang="zh-CN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each</a:t>
            </a: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 node u in Q, u and f(u) have the </a:t>
            </a:r>
            <a:r>
              <a:rPr lang="en-US" altLang="zh-CN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same</a:t>
            </a: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 label</a:t>
            </a:r>
          </a:p>
          <a:p>
            <a:pPr lvl="2"/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An edge (u, u‘) in Q </a:t>
            </a:r>
            <a:r>
              <a:rPr lang="en-US" altLang="zh-CN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if and only if</a:t>
            </a: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 (f(u), f(u')) is an edge in G</a:t>
            </a:r>
            <a:r>
              <a:rPr lang="en-US" altLang="zh-CN" baseline="-25000" dirty="0" smtClean="0">
                <a:ea typeface="Arial Unicode MS" pitchFamily="34" charset="-122"/>
                <a:cs typeface="Arial Unicode MS" pitchFamily="34" charset="-122"/>
              </a:rPr>
              <a:t>s</a:t>
            </a:r>
            <a:endParaRPr lang="en-US" altLang="zh-CN" sz="2000" baseline="-25000" dirty="0" smtClean="0">
              <a:ea typeface="Arial Unicode MS" pitchFamily="34" charset="-122"/>
              <a:cs typeface="Arial Unicode MS" pitchFamily="34" charset="-122"/>
            </a:endParaRPr>
          </a:p>
          <a:p>
            <a:pPr>
              <a:spcBef>
                <a:spcPts val="0"/>
              </a:spcBef>
            </a:pPr>
            <a:r>
              <a:rPr lang="en-US" altLang="zh-CN" sz="2400" dirty="0" smtClean="0">
                <a:solidFill>
                  <a:srgbClr val="00B050"/>
                </a:solidFill>
                <a:ea typeface="Arial Unicode MS" pitchFamily="34" charset="-122"/>
                <a:cs typeface="Arial Unicode MS" pitchFamily="34" charset="-122"/>
              </a:rPr>
              <a:t>Goodness:</a:t>
            </a:r>
            <a:r>
              <a:rPr lang="en-US" altLang="zh-CN" dirty="0" smtClean="0">
                <a:solidFill>
                  <a:srgbClr val="00B05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endParaRPr lang="en-US" altLang="zh-CN" dirty="0" smtClean="0"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Badness:</a:t>
            </a:r>
            <a:r>
              <a:rPr lang="en-US" altLang="zh-CN" sz="2400" dirty="0" smtClean="0">
                <a:solidFill>
                  <a:srgbClr val="00B05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23</a:t>
            </a:fld>
            <a:endParaRPr lang="zh-CN" altLang="en-US" dirty="0"/>
          </a:p>
        </p:txBody>
      </p:sp>
      <p:sp>
        <p:nvSpPr>
          <p:cNvPr id="11" name="Rectangle 14"/>
          <p:cNvSpPr txBox="1">
            <a:spLocks noChangeArrowheads="1"/>
          </p:cNvSpPr>
          <p:nvPr/>
        </p:nvSpPr>
        <p:spPr bwMode="auto">
          <a:xfrm>
            <a:off x="539552" y="5785867"/>
            <a:ext cx="8496944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These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hinder the usability 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in emerging applications, e.g., social networks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296" y="2780928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Keep exact structure topology 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between </a:t>
            </a:r>
            <a:r>
              <a:rPr lang="en-US" altLang="zh-CN" sz="2000" dirty="0" smtClean="0">
                <a:solidFill>
                  <a:srgbClr val="2525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Q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and </a:t>
            </a:r>
            <a:r>
              <a:rPr lang="en-US" altLang="zh-CN" sz="2000" dirty="0" smtClean="0">
                <a:solidFill>
                  <a:srgbClr val="2525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</a:t>
            </a:r>
            <a:r>
              <a:rPr lang="en-US" altLang="zh-CN" sz="2000" baseline="-25000" dirty="0" smtClean="0">
                <a:solidFill>
                  <a:srgbClr val="2525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</a:t>
            </a:r>
            <a:endParaRPr lang="en-US" altLang="zh-CN" sz="20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4356972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May return 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exponential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many matched </a:t>
            </a:r>
            <a:r>
              <a:rPr lang="en-US" altLang="zh-CN" sz="20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subgraphs</a:t>
            </a:r>
            <a:endParaRPr lang="en-US" altLang="zh-CN" sz="20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3964994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Decision problem</a:t>
            </a:r>
            <a:r>
              <a:rPr lang="en-US" altLang="zh-CN" sz="20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is</a:t>
            </a:r>
            <a:r>
              <a:rPr lang="en-US" altLang="zh-CN" sz="20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NP-complete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568" y="4757082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 certain scenarios,  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too restrictive to find matches</a:t>
            </a:r>
          </a:p>
        </p:txBody>
      </p:sp>
    </p:spTree>
    <p:extLst>
      <p:ext uri="{BB962C8B-B14F-4D97-AF65-F5344CB8AC3E}">
        <p14:creationId xmlns:p14="http://schemas.microsoft.com/office/powerpoint/2010/main" xmlns="" val="416453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Graph Simulation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24</a:t>
            </a:fld>
            <a:endParaRPr lang="zh-CN" altLang="en-US" dirty="0"/>
          </a:p>
        </p:txBody>
      </p:sp>
      <p:sp>
        <p:nvSpPr>
          <p:cNvPr id="15" name="内容占位符 2"/>
          <p:cNvSpPr>
            <a:spLocks noGrp="1"/>
          </p:cNvSpPr>
          <p:nvPr>
            <p:ph idx="1"/>
          </p:nvPr>
        </p:nvSpPr>
        <p:spPr>
          <a:xfrm>
            <a:off x="285720" y="1000108"/>
            <a:ext cx="8501122" cy="4589132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sz="2400" dirty="0" smtClean="0"/>
              <a:t>Given pattern graph </a:t>
            </a:r>
            <a:r>
              <a:rPr lang="en-US" altLang="zh-CN" sz="2400" dirty="0" smtClean="0">
                <a:solidFill>
                  <a:srgbClr val="3366CC"/>
                </a:solidFill>
              </a:rPr>
              <a:t>Q(</a:t>
            </a:r>
            <a:r>
              <a:rPr lang="en-US" altLang="zh-CN" sz="2400" dirty="0" err="1" smtClean="0">
                <a:solidFill>
                  <a:srgbClr val="3366CC"/>
                </a:solidFill>
              </a:rPr>
              <a:t>Vq</a:t>
            </a:r>
            <a:r>
              <a:rPr lang="en-US" altLang="zh-CN" sz="2400" dirty="0" smtClean="0">
                <a:solidFill>
                  <a:srgbClr val="3366CC"/>
                </a:solidFill>
              </a:rPr>
              <a:t>, </a:t>
            </a:r>
            <a:r>
              <a:rPr lang="en-US" altLang="zh-CN" sz="2400" dirty="0" err="1" smtClean="0">
                <a:solidFill>
                  <a:srgbClr val="3366CC"/>
                </a:solidFill>
              </a:rPr>
              <a:t>Eq</a:t>
            </a:r>
            <a:r>
              <a:rPr lang="en-US" altLang="zh-CN" sz="2400" dirty="0" smtClean="0">
                <a:solidFill>
                  <a:srgbClr val="3366CC"/>
                </a:solidFill>
              </a:rPr>
              <a:t>) </a:t>
            </a:r>
            <a:r>
              <a:rPr lang="en-US" altLang="zh-CN" sz="2400" dirty="0" smtClean="0"/>
              <a:t>and data graph </a:t>
            </a:r>
            <a:r>
              <a:rPr lang="en-US" altLang="zh-CN" sz="2400" dirty="0" smtClean="0">
                <a:solidFill>
                  <a:srgbClr val="3366CC"/>
                </a:solidFill>
              </a:rPr>
              <a:t>G(V, E), </a:t>
            </a:r>
            <a:r>
              <a:rPr lang="en-US" altLang="zh-CN" sz="2400" dirty="0" smtClean="0"/>
              <a:t>a </a:t>
            </a:r>
            <a:r>
              <a:rPr lang="en-US" altLang="zh-CN" sz="2400" dirty="0" smtClean="0">
                <a:solidFill>
                  <a:srgbClr val="000099"/>
                </a:solidFill>
              </a:rPr>
              <a:t>binary relation </a:t>
            </a:r>
            <a:r>
              <a:rPr lang="en-US" altLang="zh-CN" sz="2400" dirty="0" smtClean="0"/>
              <a:t>R ⊆ </a:t>
            </a:r>
            <a:r>
              <a:rPr lang="en-US" altLang="zh-CN" sz="2400" dirty="0" err="1" smtClean="0"/>
              <a:t>Vq</a:t>
            </a:r>
            <a:r>
              <a:rPr lang="en-US" altLang="zh-CN" sz="2400" dirty="0" smtClean="0"/>
              <a:t> × V is said to be a </a:t>
            </a:r>
            <a:r>
              <a:rPr lang="en-US" altLang="zh-CN" sz="2400" dirty="0" smtClean="0">
                <a:solidFill>
                  <a:srgbClr val="FF0000"/>
                </a:solidFill>
              </a:rPr>
              <a:t>match</a:t>
            </a:r>
            <a:r>
              <a:rPr lang="en-US" altLang="zh-CN" sz="2400" dirty="0" smtClean="0"/>
              <a:t> if</a:t>
            </a:r>
          </a:p>
          <a:p>
            <a:pPr lvl="1"/>
            <a:r>
              <a:rPr lang="en-US" altLang="zh-CN" sz="2000" dirty="0" smtClean="0"/>
              <a:t>(1) for each (u, v) ∈ R, </a:t>
            </a:r>
            <a:r>
              <a:rPr lang="en-US" altLang="zh-CN" sz="2000" dirty="0" smtClean="0">
                <a:solidFill>
                  <a:srgbClr val="3366CC"/>
                </a:solidFill>
              </a:rPr>
              <a:t>u and v have the same label;</a:t>
            </a:r>
            <a:r>
              <a:rPr lang="en-US" altLang="zh-CN" sz="2000" dirty="0" smtClean="0"/>
              <a:t> and </a:t>
            </a:r>
          </a:p>
          <a:p>
            <a:pPr lvl="1"/>
            <a:r>
              <a:rPr lang="en-US" altLang="zh-CN" sz="2000" dirty="0" smtClean="0"/>
              <a:t>(2) for each edge (u, u′) ∈ </a:t>
            </a:r>
            <a:r>
              <a:rPr lang="en-US" altLang="zh-CN" sz="2000" dirty="0" err="1" smtClean="0"/>
              <a:t>Eq</a:t>
            </a:r>
            <a:r>
              <a:rPr lang="en-US" altLang="zh-CN" sz="2000" dirty="0" smtClean="0"/>
              <a:t>, there exists an edge (v, v′) in E such that (u′, v′) ∈ R. </a:t>
            </a:r>
          </a:p>
          <a:p>
            <a:r>
              <a:rPr lang="en-US" altLang="zh-CN" sz="2400" dirty="0" smtClean="0"/>
              <a:t>Graph </a:t>
            </a:r>
            <a:r>
              <a:rPr lang="en-US" altLang="zh-CN" sz="2400" dirty="0" smtClean="0">
                <a:solidFill>
                  <a:srgbClr val="3366CC"/>
                </a:solidFill>
              </a:rPr>
              <a:t>G</a:t>
            </a:r>
            <a:r>
              <a:rPr lang="en-US" altLang="zh-CN" sz="2400" dirty="0" smtClean="0"/>
              <a:t> matches pattern </a:t>
            </a:r>
            <a:r>
              <a:rPr lang="en-US" altLang="zh-CN" sz="2400" dirty="0" smtClean="0">
                <a:solidFill>
                  <a:srgbClr val="3366CC"/>
                </a:solidFill>
              </a:rPr>
              <a:t>Q</a:t>
            </a:r>
            <a:r>
              <a:rPr lang="en-US" altLang="zh-CN" sz="2400" dirty="0" smtClean="0"/>
              <a:t> via </a:t>
            </a:r>
            <a:r>
              <a:rPr lang="en-US" altLang="zh-CN" sz="2400" dirty="0" smtClean="0">
                <a:solidFill>
                  <a:srgbClr val="FF0000"/>
                </a:solidFill>
              </a:rPr>
              <a:t>graph simulation</a:t>
            </a:r>
            <a:r>
              <a:rPr lang="en-US" altLang="zh-CN" sz="2400" dirty="0" smtClean="0"/>
              <a:t>, if there exists a </a:t>
            </a:r>
            <a:r>
              <a:rPr lang="en-US" altLang="zh-CN" sz="2400" dirty="0" smtClean="0">
                <a:solidFill>
                  <a:srgbClr val="3366CC"/>
                </a:solidFill>
              </a:rPr>
              <a:t>total</a:t>
            </a:r>
            <a:r>
              <a:rPr lang="en-US" altLang="zh-CN" sz="2400" dirty="0" smtClean="0"/>
              <a:t> match relation M</a:t>
            </a:r>
          </a:p>
          <a:p>
            <a:pPr lvl="1"/>
            <a:r>
              <a:rPr lang="en-US" altLang="zh-CN" sz="2000" dirty="0" smtClean="0"/>
              <a:t>for </a:t>
            </a:r>
            <a:r>
              <a:rPr lang="en-US" altLang="zh-CN" sz="2000" dirty="0" smtClean="0">
                <a:solidFill>
                  <a:srgbClr val="FF0000"/>
                </a:solidFill>
              </a:rPr>
              <a:t>each u ∈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Vq</a:t>
            </a:r>
            <a:r>
              <a:rPr lang="en-US" altLang="zh-CN" sz="2000" dirty="0" smtClean="0"/>
              <a:t>, there exists v ∈ V such that (u, v) ∈ M.</a:t>
            </a:r>
          </a:p>
          <a:p>
            <a:pPr lvl="1"/>
            <a:r>
              <a:rPr lang="en-US" altLang="zh-CN" sz="2000" dirty="0" smtClean="0"/>
              <a:t>Intuitively, simulation preserves </a:t>
            </a:r>
            <a:r>
              <a:rPr lang="en-US" altLang="zh-CN" sz="2000" dirty="0" smtClean="0">
                <a:solidFill>
                  <a:srgbClr val="FF0000"/>
                </a:solidFill>
              </a:rPr>
              <a:t>the labels </a:t>
            </a:r>
            <a:r>
              <a:rPr lang="en-US" altLang="zh-CN" sz="2000" dirty="0" smtClean="0"/>
              <a:t>and the </a:t>
            </a:r>
            <a:r>
              <a:rPr lang="en-US" altLang="zh-CN" sz="2000" dirty="0" smtClean="0">
                <a:solidFill>
                  <a:srgbClr val="FF0000"/>
                </a:solidFill>
              </a:rPr>
              <a:t>child relationship </a:t>
            </a:r>
            <a:r>
              <a:rPr lang="en-US" altLang="zh-CN" sz="2000" dirty="0" smtClean="0"/>
              <a:t>of a graph pattern in its match. </a:t>
            </a:r>
          </a:p>
          <a:p>
            <a:pPr lvl="1"/>
            <a:r>
              <a:rPr lang="en-US" altLang="zh-CN" sz="2000" dirty="0" smtClean="0"/>
              <a:t>Simulation was initially proposed for the </a:t>
            </a:r>
            <a:r>
              <a:rPr lang="en-US" altLang="zh-CN" sz="2000" dirty="0" smtClean="0">
                <a:solidFill>
                  <a:srgbClr val="3366CC"/>
                </a:solidFill>
              </a:rPr>
              <a:t>analyses of programs</a:t>
            </a:r>
            <a:r>
              <a:rPr lang="en-US" altLang="zh-CN" sz="2000" dirty="0" smtClean="0"/>
              <a:t>; and simulation and its extensions were recently introduced for </a:t>
            </a:r>
            <a:r>
              <a:rPr lang="en-US" altLang="zh-CN" sz="2000" dirty="0" smtClean="0">
                <a:solidFill>
                  <a:srgbClr val="3366CC"/>
                </a:solidFill>
              </a:rPr>
              <a:t>social networks</a:t>
            </a:r>
            <a:r>
              <a:rPr lang="en-US" altLang="zh-CN" sz="2000" dirty="0" smtClean="0"/>
              <a:t>.</a:t>
            </a:r>
          </a:p>
        </p:txBody>
      </p:sp>
      <p:sp>
        <p:nvSpPr>
          <p:cNvPr id="16" name="Rectangle 14"/>
          <p:cNvSpPr txBox="1">
            <a:spLocks noChangeArrowheads="1"/>
          </p:cNvSpPr>
          <p:nvPr/>
        </p:nvSpPr>
        <p:spPr bwMode="auto">
          <a:xfrm>
            <a:off x="323528" y="6073899"/>
            <a:ext cx="8496944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 smtClean="0"/>
              <a:t>Subgraph</a:t>
            </a:r>
            <a:r>
              <a:rPr lang="en-US" altLang="zh-CN" sz="2000" b="1" dirty="0" smtClean="0"/>
              <a:t> isomorphism (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NP-complete) </a:t>
            </a:r>
            <a:r>
              <a:rPr lang="en-US" altLang="zh-CN" sz="2000" b="1" dirty="0" smtClean="0"/>
              <a:t>vs. graph simulation (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O(n</a:t>
            </a:r>
            <a:r>
              <a:rPr lang="en-US" altLang="zh-CN" sz="2000" b="1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)</a:t>
            </a:r>
            <a:r>
              <a:rPr lang="en-US" altLang="zh-CN" sz="2000" b="1" dirty="0" smtClean="0"/>
              <a:t>)!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53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err="1" smtClean="0">
                <a:solidFill>
                  <a:srgbClr val="C00000"/>
                </a:solidFill>
              </a:rPr>
              <a:t>Subgraph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 Isomorphism</a:t>
            </a:r>
            <a:endParaRPr lang="en-US" altLang="zh-CN" sz="3600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25</a:t>
            </a:fld>
            <a:endParaRPr lang="zh-CN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834" y="887908"/>
            <a:ext cx="7448550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6" descr="teamwor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01344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923728" y="4407495"/>
            <a:ext cx="682473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Set up a team to develop a new software product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7704" y="4941168"/>
            <a:ext cx="682473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3366CC"/>
                </a:solidFill>
              </a:rPr>
              <a:t>Graph simulation </a:t>
            </a:r>
            <a:r>
              <a:rPr lang="en-US" sz="2400" dirty="0" smtClean="0"/>
              <a:t>returns </a:t>
            </a:r>
            <a:r>
              <a:rPr lang="en-US" sz="2400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, F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>
                <a:solidFill>
                  <a:srgbClr val="FF0000"/>
                </a:solidFill>
              </a:rPr>
              <a:t> and F</a:t>
            </a:r>
            <a:r>
              <a:rPr lang="en-US" dirty="0" smtClean="0">
                <a:solidFill>
                  <a:srgbClr val="FF0000"/>
                </a:solidFill>
              </a:rPr>
              <a:t>5;</a:t>
            </a:r>
          </a:p>
          <a:p>
            <a:pPr>
              <a:defRPr/>
            </a:pPr>
            <a:r>
              <a:rPr lang="en-US" altLang="zh-CN" sz="2400" dirty="0" err="1" smtClean="0">
                <a:solidFill>
                  <a:srgbClr val="3366CC"/>
                </a:solidFill>
              </a:rPr>
              <a:t>Subgraph</a:t>
            </a:r>
            <a:r>
              <a:rPr lang="en-US" altLang="zh-CN" sz="2400" dirty="0" smtClean="0">
                <a:solidFill>
                  <a:srgbClr val="3366CC"/>
                </a:solidFill>
              </a:rPr>
              <a:t> isomorphism</a:t>
            </a:r>
            <a:r>
              <a:rPr lang="en-US" altLang="zh-CN" sz="2400" dirty="0" smtClean="0"/>
              <a:t> returns </a:t>
            </a:r>
            <a:r>
              <a:rPr lang="en-US" altLang="zh-CN" sz="2400" dirty="0" smtClean="0">
                <a:solidFill>
                  <a:srgbClr val="FF0000"/>
                </a:solidFill>
              </a:rPr>
              <a:t>empty!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395536" y="6093296"/>
            <a:ext cx="8496944" cy="451445"/>
          </a:xfrm>
          <a:prstGeom prst="rect">
            <a:avLst/>
          </a:prstGeom>
          <a:blipFill dpi="0" rotWithShape="1">
            <a:blip r:embed="rId4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/>
            <a:r>
              <a:rPr lang="en-US" altLang="zh-CN" sz="2000" b="1" i="1" dirty="0" err="1" smtClean="0">
                <a:solidFill>
                  <a:srgbClr val="FF0000"/>
                </a:solidFill>
              </a:rPr>
              <a:t>Subgraph</a:t>
            </a:r>
            <a:r>
              <a:rPr lang="en-US" altLang="zh-CN" sz="2000" b="1" i="1" dirty="0" smtClean="0">
                <a:solidFill>
                  <a:srgbClr val="FF0000"/>
                </a:solidFill>
              </a:rPr>
              <a:t> isomorphism is too strict for emerging applications</a:t>
            </a:r>
            <a:endParaRPr lang="en-US" altLang="zh-CN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0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51520" y="76200"/>
            <a:ext cx="7829550" cy="760512"/>
          </a:xfrm>
        </p:spPr>
        <p:txBody>
          <a:bodyPr/>
          <a:lstStyle/>
          <a:p>
            <a:pPr>
              <a:defRPr/>
            </a:pPr>
            <a:r>
              <a:rPr lang="en-US" altLang="zh-CN" sz="3600" b="1" dirty="0" smtClean="0">
                <a:solidFill>
                  <a:srgbClr val="C00000"/>
                </a:solidFill>
              </a:rPr>
              <a:t>Terrorist Collaboration Network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3" descr="C:\Users\SkyHeart\Desktop\TO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233" y="584200"/>
            <a:ext cx="4811712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02745" y="5562600"/>
            <a:ext cx="800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Arial Black" pitchFamily="34" charset="0"/>
              </a:rPr>
              <a:t>“</a:t>
            </a:r>
            <a:r>
              <a:rPr lang="en-US" altLang="zh-CN" sz="2000" dirty="0">
                <a:solidFill>
                  <a:srgbClr val="FF0000"/>
                </a:solidFill>
                <a:latin typeface="Arial Black" pitchFamily="34" charset="0"/>
              </a:rPr>
              <a:t>Those who were trained to fly didn’t know the others. One group of people did not know the other group.”  (</a:t>
            </a:r>
            <a:r>
              <a:rPr lang="en-US" altLang="zh-CN" sz="2000" dirty="0">
                <a:solidFill>
                  <a:schemeClr val="accent2"/>
                </a:solidFill>
                <a:latin typeface="Arial Black" pitchFamily="34" charset="0"/>
              </a:rPr>
              <a:t>Osama Bin Laden, 2001</a:t>
            </a:r>
            <a:r>
              <a:rPr lang="en-US" altLang="zh-CN" sz="2000" dirty="0"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</p:txBody>
      </p:sp>
      <p:pic>
        <p:nvPicPr>
          <p:cNvPr id="8" name="图片 7" descr="osama-bin-lad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7345" y="4191000"/>
            <a:ext cx="1046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云形标注 8"/>
          <p:cNvSpPr/>
          <p:nvPr/>
        </p:nvSpPr>
        <p:spPr>
          <a:xfrm rot="444174">
            <a:off x="6414583" y="3938588"/>
            <a:ext cx="2092325" cy="1649412"/>
          </a:xfrm>
          <a:prstGeom prst="cloudCallout">
            <a:avLst>
              <a:gd name="adj1" fmla="val -40042"/>
              <a:gd name="adj2" fmla="val 46614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929438" y="6492875"/>
            <a:ext cx="2133600" cy="365125"/>
          </a:xfrm>
        </p:spPr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26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42850" y="44624"/>
            <a:ext cx="7829550" cy="792088"/>
          </a:xfrm>
        </p:spPr>
        <p:txBody>
          <a:bodyPr/>
          <a:lstStyle/>
          <a:p>
            <a:pPr>
              <a:defRPr/>
            </a:pPr>
            <a:r>
              <a:rPr lang="en-US" altLang="zh-CN" sz="3600" b="1" dirty="0" smtClean="0">
                <a:solidFill>
                  <a:srgbClr val="C00000"/>
                </a:solidFill>
              </a:rPr>
              <a:t>Strong Simulation</a:t>
            </a:r>
            <a:r>
              <a:rPr lang="en-US" altLang="zh-CN" sz="3600" b="1" baseline="30000" dirty="0" smtClean="0">
                <a:solidFill>
                  <a:srgbClr val="C00000"/>
                </a:solidFill>
              </a:rPr>
              <a:t>[6]</a:t>
            </a:r>
            <a:endParaRPr lang="zh-CN" altLang="en-US" sz="3600" b="1" baseline="30000" dirty="0">
              <a:solidFill>
                <a:srgbClr val="C00000"/>
              </a:solidFill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323800" y="908720"/>
            <a:ext cx="7848600" cy="5486400"/>
          </a:xfrm>
        </p:spPr>
        <p:txBody>
          <a:bodyPr/>
          <a:lstStyle/>
          <a:p>
            <a:r>
              <a:rPr lang="en-US" altLang="zh-CN" sz="2400" dirty="0" err="1" smtClean="0"/>
              <a:t>Subgraph</a:t>
            </a:r>
            <a:r>
              <a:rPr lang="en-US" altLang="zh-CN" sz="2400" dirty="0" smtClean="0"/>
              <a:t> isomorphism</a:t>
            </a:r>
          </a:p>
          <a:p>
            <a:pPr lvl="1"/>
            <a:r>
              <a:rPr lang="en-US" altLang="zh-CN" sz="2000" dirty="0" smtClean="0">
                <a:solidFill>
                  <a:srgbClr val="FF0000"/>
                </a:solidFill>
              </a:rPr>
              <a:t>Goodness </a:t>
            </a:r>
          </a:p>
          <a:p>
            <a:pPr lvl="2"/>
            <a:r>
              <a:rPr lang="en-US" altLang="zh-CN" sz="1600" dirty="0" smtClean="0"/>
              <a:t>Keep (strong) structure topology</a:t>
            </a:r>
          </a:p>
          <a:p>
            <a:pPr lvl="1"/>
            <a:r>
              <a:rPr kumimoji="1" lang="en-US" altLang="zh-CN" sz="2000" dirty="0" smtClean="0">
                <a:solidFill>
                  <a:schemeClr val="accent2"/>
                </a:solidFill>
              </a:rPr>
              <a:t>Badness</a:t>
            </a:r>
          </a:p>
          <a:p>
            <a:pPr lvl="2"/>
            <a:r>
              <a:rPr kumimoji="1" lang="en-US" altLang="zh-CN" sz="1600" dirty="0" smtClean="0"/>
              <a:t>May return exponential number of matched </a:t>
            </a:r>
            <a:r>
              <a:rPr kumimoji="1" lang="en-US" altLang="zh-CN" sz="1600" dirty="0" err="1" smtClean="0"/>
              <a:t>subgraphs</a:t>
            </a:r>
            <a:endParaRPr kumimoji="1" lang="en-US" altLang="zh-CN" sz="1600" dirty="0" smtClean="0"/>
          </a:p>
          <a:p>
            <a:pPr lvl="2"/>
            <a:r>
              <a:rPr kumimoji="1" lang="en-US" altLang="zh-CN" sz="1600" dirty="0" smtClean="0"/>
              <a:t>Decision problem: NP-complete </a:t>
            </a:r>
          </a:p>
          <a:p>
            <a:pPr lvl="2"/>
            <a:r>
              <a:rPr kumimoji="1" lang="en-US" altLang="zh-CN" sz="1600" dirty="0" smtClean="0"/>
              <a:t>In certain scenarios,  too restrictive to find  sensible matches</a:t>
            </a:r>
          </a:p>
          <a:p>
            <a:r>
              <a:rPr kumimoji="1" lang="en-US" altLang="zh-CN" sz="2400" dirty="0" smtClean="0"/>
              <a:t>Graph simulation</a:t>
            </a:r>
          </a:p>
          <a:p>
            <a:pPr lvl="1"/>
            <a:r>
              <a:rPr lang="en-US" altLang="zh-CN" sz="2000" dirty="0" smtClean="0">
                <a:solidFill>
                  <a:srgbClr val="FF0000"/>
                </a:solidFill>
              </a:rPr>
              <a:t>Goodness </a:t>
            </a:r>
          </a:p>
          <a:p>
            <a:pPr lvl="2"/>
            <a:r>
              <a:rPr lang="en-US" altLang="zh-CN" sz="1600" dirty="0" smtClean="0"/>
              <a:t>Solvable in quadratic time </a:t>
            </a:r>
          </a:p>
          <a:p>
            <a:pPr lvl="1"/>
            <a:r>
              <a:rPr kumimoji="1" lang="en-US" altLang="zh-CN" sz="2000" dirty="0" smtClean="0">
                <a:solidFill>
                  <a:schemeClr val="accent2"/>
                </a:solidFill>
              </a:rPr>
              <a:t>Badness</a:t>
            </a:r>
          </a:p>
          <a:p>
            <a:pPr lvl="2"/>
            <a:r>
              <a:rPr kumimoji="1" lang="en-US" altLang="zh-CN" sz="1600" dirty="0" smtClean="0"/>
              <a:t>Lose structure topology (how much? open question)</a:t>
            </a:r>
          </a:p>
          <a:p>
            <a:pPr lvl="2"/>
            <a:r>
              <a:rPr kumimoji="1" lang="en-US" altLang="zh-CN" sz="1600" dirty="0" smtClean="0"/>
              <a:t>Only return a single matched </a:t>
            </a:r>
            <a:r>
              <a:rPr kumimoji="1" lang="en-US" altLang="zh-CN" sz="1600" dirty="0" err="1" smtClean="0"/>
              <a:t>subgraph</a:t>
            </a:r>
            <a:endParaRPr kumimoji="1" lang="en-US" altLang="zh-CN" sz="1600" dirty="0" smtClean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929438" y="6492875"/>
            <a:ext cx="2133600" cy="365125"/>
          </a:xfrm>
        </p:spPr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27</a:t>
            </a:fld>
            <a:endParaRPr lang="zh-CN" altLang="en-US" dirty="0"/>
          </a:p>
        </p:txBody>
      </p:sp>
      <p:sp>
        <p:nvSpPr>
          <p:cNvPr id="9" name="Rectangle 14"/>
          <p:cNvSpPr txBox="1">
            <a:spLocks noChangeArrowheads="1"/>
          </p:cNvSpPr>
          <p:nvPr/>
        </p:nvSpPr>
        <p:spPr bwMode="auto">
          <a:xfrm>
            <a:off x="251520" y="6093296"/>
            <a:ext cx="8784976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/>
            <a:r>
              <a:rPr lang="en-US" altLang="zh-CN" sz="2000" b="1" i="1" dirty="0" smtClean="0">
                <a:solidFill>
                  <a:srgbClr val="FF0000"/>
                </a:solidFill>
              </a:rPr>
              <a:t>Balance between complexity and the capability to capturing topology!</a:t>
            </a:r>
            <a:endParaRPr lang="en-US" altLang="zh-CN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42850" y="44624"/>
            <a:ext cx="7829550" cy="792088"/>
          </a:xfrm>
        </p:spPr>
        <p:txBody>
          <a:bodyPr/>
          <a:lstStyle/>
          <a:p>
            <a:pPr>
              <a:defRPr/>
            </a:pPr>
            <a:r>
              <a:rPr lang="en-US" altLang="zh-CN" sz="3600" b="1" dirty="0" smtClean="0">
                <a:solidFill>
                  <a:srgbClr val="C00000"/>
                </a:solidFill>
              </a:rPr>
              <a:t>Strong Simulation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7312" y="1515666"/>
            <a:ext cx="47244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79512" y="1039416"/>
            <a:ext cx="7848600" cy="5486400"/>
          </a:xfrm>
        </p:spPr>
        <p:txBody>
          <a:bodyPr/>
          <a:lstStyle/>
          <a:p>
            <a:r>
              <a:rPr kumimoji="1" lang="en-US" altLang="zh-CN" sz="2400" smtClean="0"/>
              <a:t>Graph simulation loses graph structures</a:t>
            </a:r>
          </a:p>
          <a:p>
            <a:endParaRPr lang="en-US" altLang="zh-CN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AutoShape 92"/>
          <p:cNvSpPr>
            <a:spLocks noChangeArrowheads="1"/>
          </p:cNvSpPr>
          <p:nvPr/>
        </p:nvSpPr>
        <p:spPr bwMode="auto">
          <a:xfrm>
            <a:off x="5364287" y="582216"/>
            <a:ext cx="2740025" cy="561975"/>
          </a:xfrm>
          <a:prstGeom prst="cloudCallout">
            <a:avLst>
              <a:gd name="adj1" fmla="val -34009"/>
              <a:gd name="adj2" fmla="val 13659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288" rIns="18288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</a:rPr>
              <a:t>Disconnected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AutoShape 92"/>
          <p:cNvSpPr>
            <a:spLocks noChangeArrowheads="1"/>
          </p:cNvSpPr>
          <p:nvPr/>
        </p:nvSpPr>
        <p:spPr bwMode="auto">
          <a:xfrm>
            <a:off x="5364287" y="2868216"/>
            <a:ext cx="2740025" cy="561975"/>
          </a:xfrm>
          <a:prstGeom prst="cloudCallout">
            <a:avLst>
              <a:gd name="adj1" fmla="val -29144"/>
              <a:gd name="adj2" fmla="val 129824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288" rIns="18288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</a:rPr>
              <a:t>Tree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AutoShape 92"/>
          <p:cNvSpPr>
            <a:spLocks noChangeArrowheads="1"/>
          </p:cNvSpPr>
          <p:nvPr/>
        </p:nvSpPr>
        <p:spPr bwMode="auto">
          <a:xfrm>
            <a:off x="5742112" y="4620816"/>
            <a:ext cx="2057400" cy="561975"/>
          </a:xfrm>
          <a:prstGeom prst="cloudCallout">
            <a:avLst>
              <a:gd name="adj1" fmla="val -26144"/>
              <a:gd name="adj2" fmla="val 14725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288" rIns="18288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</a:rPr>
              <a:t>Long cycle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929438" y="6492875"/>
            <a:ext cx="2133600" cy="365125"/>
          </a:xfrm>
        </p:spPr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28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29</a:t>
            </a:fld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23528" y="76200"/>
            <a:ext cx="7829550" cy="760512"/>
          </a:xfrm>
        </p:spPr>
        <p:txBody>
          <a:bodyPr/>
          <a:lstStyle/>
          <a:p>
            <a:pPr>
              <a:defRPr/>
            </a:pPr>
            <a:r>
              <a:rPr lang="en-US" altLang="zh-CN" sz="3600" b="1" dirty="0" smtClean="0">
                <a:solidFill>
                  <a:srgbClr val="C00000"/>
                </a:solidFill>
              </a:rPr>
              <a:t>Strong Simulation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607640" y="1143000"/>
            <a:ext cx="7848600" cy="4158208"/>
          </a:xfrm>
        </p:spPr>
        <p:txBody>
          <a:bodyPr/>
          <a:lstStyle/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Duality</a:t>
            </a:r>
            <a:r>
              <a:rPr kumimoji="1" lang="en-US" altLang="zh-CN" sz="2400" dirty="0" smtClean="0"/>
              <a:t> (dual simulation)</a:t>
            </a:r>
          </a:p>
          <a:p>
            <a:pPr lvl="1"/>
            <a:r>
              <a:rPr kumimoji="1" lang="en-US" altLang="zh-CN" sz="2000" dirty="0" smtClean="0"/>
              <a:t>Both </a:t>
            </a:r>
            <a:r>
              <a:rPr kumimoji="1" lang="en-US" altLang="zh-CN" sz="2000" dirty="0" smtClean="0">
                <a:solidFill>
                  <a:schemeClr val="accent2"/>
                </a:solidFill>
              </a:rPr>
              <a:t>child</a:t>
            </a:r>
            <a:r>
              <a:rPr kumimoji="1" lang="en-US" altLang="zh-CN" sz="2000" dirty="0" smtClean="0"/>
              <a:t> and </a:t>
            </a:r>
            <a:r>
              <a:rPr kumimoji="1" lang="en-US" altLang="zh-CN" sz="2000" dirty="0" smtClean="0">
                <a:solidFill>
                  <a:schemeClr val="accent2"/>
                </a:solidFill>
              </a:rPr>
              <a:t>parent</a:t>
            </a:r>
            <a:r>
              <a:rPr kumimoji="1" lang="en-US" altLang="zh-CN" sz="2000" dirty="0" smtClean="0"/>
              <a:t> relationships</a:t>
            </a:r>
          </a:p>
          <a:p>
            <a:pPr lvl="1"/>
            <a:r>
              <a:rPr kumimoji="1" lang="en-US" altLang="zh-CN" sz="2000" dirty="0" smtClean="0"/>
              <a:t>Simulation considers only child relationships</a:t>
            </a:r>
          </a:p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Locality</a:t>
            </a:r>
          </a:p>
          <a:p>
            <a:pPr lvl="1"/>
            <a:r>
              <a:rPr kumimoji="1" lang="en-US" altLang="zh-CN" sz="2000" dirty="0" smtClean="0"/>
              <a:t>Restricting matches within a </a:t>
            </a:r>
            <a:r>
              <a:rPr kumimoji="1" lang="en-US" altLang="zh-CN" sz="2000" dirty="0" smtClean="0">
                <a:solidFill>
                  <a:schemeClr val="accent2"/>
                </a:solidFill>
              </a:rPr>
              <a:t>ball </a:t>
            </a:r>
          </a:p>
          <a:p>
            <a:pPr lvl="1"/>
            <a:r>
              <a:rPr kumimoji="1" lang="en-US" altLang="zh-CN" sz="2000" dirty="0" smtClean="0"/>
              <a:t>When </a:t>
            </a:r>
            <a:r>
              <a:rPr kumimoji="1" lang="en-US" altLang="zh-CN" sz="2000" dirty="0" smtClean="0">
                <a:solidFill>
                  <a:srgbClr val="FF0000"/>
                </a:solidFill>
              </a:rPr>
              <a:t>social distance</a:t>
            </a:r>
            <a:r>
              <a:rPr kumimoji="1" lang="en-US" altLang="zh-CN" sz="2000" dirty="0" smtClean="0"/>
              <a:t> increases, the closeness of relationships decreases and the  relationships may become irrelevant</a:t>
            </a:r>
          </a:p>
          <a:p>
            <a:r>
              <a:rPr kumimoji="1" lang="en-US" altLang="zh-CN" sz="2400" dirty="0" smtClean="0"/>
              <a:t>The semantics of strong simulation is well defined</a:t>
            </a:r>
          </a:p>
          <a:p>
            <a:pPr lvl="1"/>
            <a:r>
              <a:rPr kumimoji="1" lang="en-US" altLang="zh-CN" sz="2000" dirty="0" smtClean="0"/>
              <a:t>The results are </a:t>
            </a:r>
            <a:r>
              <a:rPr kumimoji="1" lang="en-US" altLang="zh-CN" sz="2000" dirty="0" smtClean="0">
                <a:solidFill>
                  <a:srgbClr val="FF0000"/>
                </a:solidFill>
              </a:rPr>
              <a:t>unique</a:t>
            </a:r>
          </a:p>
          <a:p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7" name="图片 4" descr="Sphe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6440" y="762000"/>
            <a:ext cx="22860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5" descr="new-sta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40" y="1524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6" descr="new-sta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40" y="2743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4"/>
          <p:cNvSpPr txBox="1">
            <a:spLocks noChangeArrowheads="1"/>
          </p:cNvSpPr>
          <p:nvPr/>
        </p:nvSpPr>
        <p:spPr bwMode="auto">
          <a:xfrm>
            <a:off x="395536" y="5497835"/>
            <a:ext cx="8496944" cy="451445"/>
          </a:xfrm>
          <a:prstGeom prst="rect">
            <a:avLst/>
          </a:prstGeom>
          <a:blipFill dpi="0" rotWithShape="1">
            <a:blip r:embed="rId4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/>
            <a:r>
              <a:rPr lang="en-US" altLang="zh-CN" sz="2000" b="1" i="1" dirty="0" smtClean="0">
                <a:solidFill>
                  <a:srgbClr val="FF0000"/>
                </a:solidFill>
              </a:rPr>
              <a:t>Strong simulation: bring duality and locality into graph simulation</a:t>
            </a:r>
            <a:endParaRPr lang="en-US" altLang="zh-CN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Graph Search - Why Bother? 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43000" y="3140968"/>
            <a:ext cx="9001000" cy="1872208"/>
          </a:xfrm>
        </p:spPr>
        <p:txBody>
          <a:bodyPr/>
          <a:lstStyle/>
          <a:p>
            <a:r>
              <a:rPr lang="en-US" altLang="zh-CN" sz="2000" b="1" dirty="0" smtClean="0">
                <a:solidFill>
                  <a:srgbClr val="000099"/>
                </a:solidFill>
              </a:rPr>
              <a:t>File systems </a:t>
            </a:r>
            <a:r>
              <a:rPr lang="en-US" altLang="zh-CN" sz="2000" dirty="0" smtClean="0"/>
              <a:t>- </a:t>
            </a:r>
            <a:r>
              <a:rPr lang="en-US" altLang="zh-CN" sz="2000" dirty="0" smtClean="0">
                <a:solidFill>
                  <a:srgbClr val="C00000"/>
                </a:solidFill>
              </a:rPr>
              <a:t>1960’s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 very simple search functionalities</a:t>
            </a:r>
          </a:p>
          <a:p>
            <a:r>
              <a:rPr lang="en-US" altLang="zh-CN" sz="2000" b="1" dirty="0" smtClean="0">
                <a:solidFill>
                  <a:srgbClr val="000099"/>
                </a:solidFill>
              </a:rPr>
              <a:t>Databases</a:t>
            </a:r>
            <a:r>
              <a:rPr lang="en-US" altLang="zh-CN" sz="2000" dirty="0" smtClean="0"/>
              <a:t> - </a:t>
            </a:r>
            <a:r>
              <a:rPr lang="en-US" altLang="zh-CN" sz="2000" dirty="0" smtClean="0">
                <a:solidFill>
                  <a:srgbClr val="C00000"/>
                </a:solidFill>
              </a:rPr>
              <a:t>mid 1960’s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SQL language</a:t>
            </a:r>
          </a:p>
          <a:p>
            <a:r>
              <a:rPr lang="en-US" altLang="zh-CN" sz="2000" b="1" dirty="0" smtClean="0">
                <a:solidFill>
                  <a:srgbClr val="000099"/>
                </a:solidFill>
              </a:rPr>
              <a:t>World Wide Web </a:t>
            </a:r>
            <a:r>
              <a:rPr lang="en-US" altLang="zh-CN" sz="2000" dirty="0" smtClean="0"/>
              <a:t> - </a:t>
            </a:r>
            <a:r>
              <a:rPr lang="en-US" altLang="zh-CN" sz="2000" dirty="0" smtClean="0">
                <a:solidFill>
                  <a:srgbClr val="C00000"/>
                </a:solidFill>
              </a:rPr>
              <a:t>1990’s</a:t>
            </a:r>
            <a:r>
              <a:rPr lang="zh-CN" altLang="en-US" sz="2000" dirty="0" smtClean="0"/>
              <a:t>：</a:t>
            </a:r>
            <a:r>
              <a:rPr lang="en-US" altLang="zh-CN" sz="2000" dirty="0" smtClean="0">
                <a:solidFill>
                  <a:srgbClr val="FF0000"/>
                </a:solidFill>
              </a:rPr>
              <a:t>keyword</a:t>
            </a:r>
            <a:r>
              <a:rPr lang="en-US" altLang="zh-CN" sz="2000" dirty="0" smtClean="0"/>
              <a:t> search engines</a:t>
            </a:r>
          </a:p>
          <a:p>
            <a:r>
              <a:rPr lang="en-US" altLang="zh-CN" sz="2000" b="1" dirty="0" smtClean="0">
                <a:solidFill>
                  <a:srgbClr val="000099"/>
                </a:solidFill>
              </a:rPr>
              <a:t>Social networks - </a:t>
            </a:r>
            <a:r>
              <a:rPr lang="en-US" altLang="zh-CN" sz="2000" dirty="0" smtClean="0">
                <a:solidFill>
                  <a:srgbClr val="C00000"/>
                </a:solidFill>
              </a:rPr>
              <a:t>late 1990’s</a:t>
            </a:r>
            <a:r>
              <a:rPr lang="en-US" altLang="zh-CN" sz="2000" dirty="0" smtClean="0">
                <a:solidFill>
                  <a:srgbClr val="3366CC"/>
                </a:solidFill>
              </a:rPr>
              <a:t>:         </a:t>
            </a:r>
            <a:r>
              <a:rPr lang="en-US" altLang="zh-CN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zh-CN" altLang="en-US" sz="2000" dirty="0"/>
          </a:p>
        </p:txBody>
      </p:sp>
      <p:grpSp>
        <p:nvGrpSpPr>
          <p:cNvPr id="6" name="组合 46"/>
          <p:cNvGrpSpPr/>
          <p:nvPr/>
        </p:nvGrpSpPr>
        <p:grpSpPr>
          <a:xfrm>
            <a:off x="174079" y="1219553"/>
            <a:ext cx="8100962" cy="1777399"/>
            <a:chOff x="71438" y="4315897"/>
            <a:chExt cx="8100962" cy="1777399"/>
          </a:xfrm>
        </p:grpSpPr>
        <p:sp>
          <p:nvSpPr>
            <p:cNvPr id="51" name="Text Box 14"/>
            <p:cNvSpPr txBox="1">
              <a:spLocks noChangeArrowheads="1"/>
            </p:cNvSpPr>
            <p:nvPr/>
          </p:nvSpPr>
          <p:spPr>
            <a:xfrm>
              <a:off x="71438" y="5754742"/>
              <a:ext cx="1476226" cy="338554"/>
            </a:xfrm>
            <a:prstGeom prst="rect">
              <a:avLst/>
            </a:prstGeom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342900" indent="-342900" algn="ctr" eaLnBrk="0" hangingPunct="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zh-CN" sz="1600" b="1" dirty="0" smtClean="0">
                  <a:latin typeface="+mn-lt"/>
                </a:rPr>
                <a:t>File systems</a:t>
              </a:r>
              <a:endParaRPr lang="zh-CN" altLang="en-US" sz="1600" b="1" dirty="0">
                <a:latin typeface="+mn-lt"/>
              </a:endParaRPr>
            </a:p>
          </p:txBody>
        </p:sp>
        <p:sp>
          <p:nvSpPr>
            <p:cNvPr id="52" name="Text Box 14"/>
            <p:cNvSpPr txBox="1">
              <a:spLocks noChangeArrowheads="1"/>
            </p:cNvSpPr>
            <p:nvPr/>
          </p:nvSpPr>
          <p:spPr bwMode="auto">
            <a:xfrm>
              <a:off x="1691680" y="5755158"/>
              <a:ext cx="135731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342900" indent="-342900" algn="ctr" eaLnBrk="0" hangingPunct="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zh-CN" sz="1600" b="1" dirty="0" smtClean="0">
                  <a:latin typeface="+mj-lt"/>
                  <a:ea typeface="+mn-ea"/>
                </a:rPr>
                <a:t>Databases</a:t>
              </a:r>
              <a:endParaRPr lang="zh-CN" altLang="en-US" sz="1600" b="1" dirty="0">
                <a:latin typeface="+mj-lt"/>
                <a:ea typeface="+mn-ea"/>
              </a:endParaRPr>
            </a:p>
          </p:txBody>
        </p:sp>
        <p:sp>
          <p:nvSpPr>
            <p:cNvPr id="53" name="Text Box 14"/>
            <p:cNvSpPr txBox="1">
              <a:spLocks noChangeArrowheads="1"/>
            </p:cNvSpPr>
            <p:nvPr/>
          </p:nvSpPr>
          <p:spPr bwMode="auto">
            <a:xfrm>
              <a:off x="4143375" y="5733256"/>
              <a:ext cx="17967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342900" indent="-342900" algn="ctr" eaLnBrk="0" hangingPunct="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zh-CN" sz="1600" b="1" dirty="0" smtClean="0">
                  <a:latin typeface="+mn-lt"/>
                  <a:ea typeface="+mn-ea"/>
                </a:rPr>
                <a:t>World Wide Web</a:t>
              </a:r>
              <a:endParaRPr lang="zh-CN" altLang="en-US" sz="1600" b="1" dirty="0">
                <a:latin typeface="+mn-lt"/>
                <a:ea typeface="+mn-ea"/>
              </a:endParaRPr>
            </a:p>
          </p:txBody>
        </p:sp>
        <p:grpSp>
          <p:nvGrpSpPr>
            <p:cNvPr id="7" name="组合 53"/>
            <p:cNvGrpSpPr/>
            <p:nvPr/>
          </p:nvGrpSpPr>
          <p:grpSpPr>
            <a:xfrm>
              <a:off x="71438" y="4315897"/>
              <a:ext cx="8100962" cy="1309687"/>
              <a:chOff x="71438" y="4315897"/>
              <a:chExt cx="8100962" cy="1309687"/>
            </a:xfrm>
          </p:grpSpPr>
          <p:pic>
            <p:nvPicPr>
              <p:cNvPr id="55" name="Picture 2" descr="C:\Documents and Settings\act\Local Settings\Temporary Internet Files\Content.IE5\WUIGX2X2\MC900434411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164288" y="4352156"/>
                <a:ext cx="1008112" cy="1134126"/>
              </a:xfrm>
              <a:prstGeom prst="rect">
                <a:avLst/>
              </a:prstGeom>
              <a:noFill/>
            </p:spPr>
          </p:pic>
          <p:pic>
            <p:nvPicPr>
              <p:cNvPr id="56" name="Picture 3" descr="C:\Documents and Settings\act\Local Settings\Temporary Internet Files\Content.IE5\PIO6R8AE\MC900287225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38" y="4384159"/>
                <a:ext cx="1214437" cy="1173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图片 56" descr="logo_sql.gi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3063" y="4568309"/>
                <a:ext cx="1428750" cy="804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图片 57" descr="Keyword-Search1.jp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7563" y="4315897"/>
                <a:ext cx="2733675" cy="1309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AutoShape 36"/>
              <p:cNvSpPr>
                <a:spLocks noChangeArrowheads="1"/>
              </p:cNvSpPr>
              <p:nvPr/>
            </p:nvSpPr>
            <p:spPr bwMode="auto">
              <a:xfrm>
                <a:off x="1285875" y="4792147"/>
                <a:ext cx="285750" cy="357187"/>
              </a:xfrm>
              <a:prstGeom prst="rightArrow">
                <a:avLst>
                  <a:gd name="adj1" fmla="val 50074"/>
                  <a:gd name="adj2" fmla="val 45718"/>
                </a:avLst>
              </a:prstGeom>
              <a:solidFill>
                <a:srgbClr val="FFFF00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algn="ctr"/>
                <a:endParaRPr lang="zh-CN" altLang="en-US" sz="1800" b="1">
                  <a:latin typeface="Calibri" pitchFamily="34" charset="0"/>
                  <a:ea typeface="黑体" pitchFamily="49" charset="-122"/>
                </a:endParaRPr>
              </a:p>
            </p:txBody>
          </p:sp>
          <p:sp>
            <p:nvSpPr>
              <p:cNvPr id="60" name="AutoShape 36"/>
              <p:cNvSpPr>
                <a:spLocks noChangeArrowheads="1"/>
              </p:cNvSpPr>
              <p:nvPr/>
            </p:nvSpPr>
            <p:spPr bwMode="auto">
              <a:xfrm>
                <a:off x="3071813" y="4792147"/>
                <a:ext cx="285750" cy="357187"/>
              </a:xfrm>
              <a:prstGeom prst="rightArrow">
                <a:avLst>
                  <a:gd name="adj1" fmla="val 50074"/>
                  <a:gd name="adj2" fmla="val 45718"/>
                </a:avLst>
              </a:prstGeom>
              <a:solidFill>
                <a:srgbClr val="FFFF00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algn="ctr"/>
                <a:endParaRPr lang="zh-CN" altLang="en-US" sz="1800" b="1">
                  <a:latin typeface="Calibri" pitchFamily="34" charset="0"/>
                  <a:ea typeface="黑体" pitchFamily="49" charset="-122"/>
                </a:endParaRPr>
              </a:p>
            </p:txBody>
          </p:sp>
          <p:sp>
            <p:nvSpPr>
              <p:cNvPr id="61" name="AutoShape 36"/>
              <p:cNvSpPr>
                <a:spLocks noChangeArrowheads="1"/>
              </p:cNvSpPr>
              <p:nvPr/>
            </p:nvSpPr>
            <p:spPr bwMode="auto">
              <a:xfrm>
                <a:off x="6072188" y="4792147"/>
                <a:ext cx="285750" cy="357187"/>
              </a:xfrm>
              <a:prstGeom prst="rightArrow">
                <a:avLst>
                  <a:gd name="adj1" fmla="val 50074"/>
                  <a:gd name="adj2" fmla="val 45718"/>
                </a:avLst>
              </a:prstGeom>
              <a:solidFill>
                <a:srgbClr val="FFFF00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algn="ctr"/>
                <a:endParaRPr lang="zh-CN" altLang="en-US" sz="1800" b="1">
                  <a:latin typeface="Calibri" pitchFamily="34" charset="0"/>
                  <a:ea typeface="黑体" pitchFamily="49" charset="-122"/>
                </a:endParaRPr>
              </a:p>
            </p:txBody>
          </p:sp>
        </p:grpSp>
      </p:grpSp>
      <p:sp>
        <p:nvSpPr>
          <p:cNvPr id="48" name="Rectangle 14"/>
          <p:cNvSpPr txBox="1">
            <a:spLocks noChangeArrowheads="1"/>
          </p:cNvSpPr>
          <p:nvPr/>
        </p:nvSpPr>
        <p:spPr bwMode="auto">
          <a:xfrm>
            <a:off x="395536" y="6001891"/>
            <a:ext cx="8496944" cy="451445"/>
          </a:xfrm>
          <a:prstGeom prst="rect">
            <a:avLst/>
          </a:prstGeom>
          <a:blipFill dpi="0" rotWithShape="1">
            <a:blip r:embed="rId6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Graph search 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is a new paradigm for 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social computing!</a:t>
            </a:r>
            <a:endParaRPr lang="zh-CN" altLang="en-US" sz="2000" b="1" dirty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6787045" y="2636912"/>
            <a:ext cx="19333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zh-CN" sz="1600" b="1" dirty="0" smtClean="0">
                <a:latin typeface="+mn-lt"/>
                <a:ea typeface="+mn-ea"/>
              </a:rPr>
              <a:t>Social Networks</a:t>
            </a:r>
            <a:endParaRPr lang="zh-CN" altLang="en-US" sz="1600" b="1" dirty="0">
              <a:latin typeface="+mn-lt"/>
              <a:ea typeface="+mn-ea"/>
            </a:endParaRPr>
          </a:p>
        </p:txBody>
      </p:sp>
      <p:pic>
        <p:nvPicPr>
          <p:cNvPr id="50" name="图片 49" descr="socialgraphPlateform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4841" y="1052736"/>
            <a:ext cx="2633663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97483" y="5127575"/>
            <a:ext cx="8494997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1. Graphs have more </a:t>
            </a:r>
            <a:r>
              <a:rPr lang="en-US" altLang="zh-CN" sz="2000" dirty="0" smtClean="0">
                <a:solidFill>
                  <a:srgbClr val="FF0000"/>
                </a:solidFill>
              </a:rPr>
              <a:t>expressive power</a:t>
            </a:r>
            <a:r>
              <a:rPr lang="en-US" altLang="zh-CN" sz="2000" dirty="0" smtClean="0">
                <a:solidFill>
                  <a:schemeClr val="tx1"/>
                </a:solidFill>
              </a:rPr>
              <a:t>, compared with RDB &amp; XML.</a:t>
            </a:r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2. </a:t>
            </a:r>
            <a:r>
              <a:rPr lang="en-US" altLang="zh-CN" sz="2000" dirty="0" smtClean="0">
                <a:solidFill>
                  <a:srgbClr val="FF0000"/>
                </a:solidFill>
              </a:rPr>
              <a:t>Relationships</a:t>
            </a:r>
            <a:r>
              <a:rPr lang="en-US" altLang="zh-CN" sz="2000" dirty="0" smtClean="0">
                <a:solidFill>
                  <a:schemeClr val="tx1"/>
                </a:solidFill>
              </a:rPr>
              <a:t> become important for search – </a:t>
            </a:r>
            <a:r>
              <a:rPr lang="en-US" altLang="zh-CN" sz="2000" dirty="0" smtClean="0">
                <a:solidFill>
                  <a:srgbClr val="FF0000"/>
                </a:solidFill>
              </a:rPr>
              <a:t>Google Knowledge Graph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Documents and Settings\act\Local Settings\Temporary Internet Files\Content.IE5\D73KB41Z\MC900356213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4221088"/>
            <a:ext cx="457793" cy="576064"/>
          </a:xfrm>
          <a:prstGeom prst="rect">
            <a:avLst/>
          </a:prstGeom>
          <a:noFill/>
        </p:spPr>
      </p:pic>
      <p:pic>
        <p:nvPicPr>
          <p:cNvPr id="28" name="图片 27" descr="blog-apr-1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98096" y="3609952"/>
            <a:ext cx="2438400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549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30</a:t>
            </a:fld>
            <a:endParaRPr lang="zh-CN" altLang="en-US" dirty="0"/>
          </a:p>
        </p:txBody>
      </p:sp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323528" y="76200"/>
            <a:ext cx="7829550" cy="760512"/>
          </a:xfrm>
        </p:spPr>
        <p:txBody>
          <a:bodyPr/>
          <a:lstStyle/>
          <a:p>
            <a:pPr>
              <a:defRPr/>
            </a:pPr>
            <a:r>
              <a:rPr lang="en-US" altLang="zh-CN" sz="3600" b="1" dirty="0" smtClean="0">
                <a:solidFill>
                  <a:srgbClr val="C00000"/>
                </a:solidFill>
              </a:rPr>
              <a:t>Strong Simulation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648" y="2580481"/>
            <a:ext cx="784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281186" y="1124744"/>
            <a:ext cx="19986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marL="742950" indent="-285750" algn="ctr" eaLnBrk="0" hangingPunct="0">
              <a:spcBef>
                <a:spcPct val="20000"/>
              </a:spcBef>
            </a:pPr>
            <a:r>
              <a:rPr lang="en-US" altLang="zh-CN" sz="2000">
                <a:solidFill>
                  <a:srgbClr val="4414B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Subgraph</a:t>
            </a:r>
          </a:p>
          <a:p>
            <a:pPr marL="742950" indent="-285750" algn="ctr" eaLnBrk="0" hangingPunct="0">
              <a:spcBef>
                <a:spcPct val="20000"/>
              </a:spcBef>
            </a:pPr>
            <a:r>
              <a:rPr lang="en-US" altLang="zh-CN" sz="2000">
                <a:solidFill>
                  <a:srgbClr val="4414B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Isomorphism</a:t>
            </a:r>
            <a:endParaRPr lang="zh-CN" altLang="en-US" sz="2000">
              <a:solidFill>
                <a:srgbClr val="4414B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2675136" y="1124744"/>
            <a:ext cx="1660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marL="742950" indent="-285750" algn="ctr" eaLnBrk="0" hangingPunct="0">
              <a:spcBef>
                <a:spcPct val="20000"/>
              </a:spcBef>
            </a:pPr>
            <a:r>
              <a:rPr lang="en-US" altLang="zh-CN" sz="200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Strong </a:t>
            </a:r>
          </a:p>
          <a:p>
            <a:pPr marL="742950" indent="-285750" algn="ctr" eaLnBrk="0" hangingPunct="0">
              <a:spcBef>
                <a:spcPct val="20000"/>
              </a:spcBef>
            </a:pPr>
            <a:r>
              <a:rPr lang="en-US" altLang="zh-CN" sz="200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Simulation</a:t>
            </a: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4943673" y="1124744"/>
            <a:ext cx="1660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marL="742950" indent="-285750" algn="ctr" eaLnBrk="0" hangingPunct="0">
              <a:spcBef>
                <a:spcPct val="20000"/>
              </a:spcBef>
            </a:pPr>
            <a:r>
              <a:rPr lang="en-US" altLang="zh-CN" sz="200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Dual </a:t>
            </a:r>
          </a:p>
          <a:p>
            <a:pPr marL="742950" indent="-285750" algn="ctr" eaLnBrk="0" hangingPunct="0">
              <a:spcBef>
                <a:spcPct val="20000"/>
              </a:spcBef>
            </a:pPr>
            <a:r>
              <a:rPr lang="en-US" altLang="zh-CN" sz="200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Simulation</a:t>
            </a: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6943923" y="1124744"/>
            <a:ext cx="1660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marL="742950" indent="-285750" algn="ctr" eaLnBrk="0" hangingPunct="0">
              <a:spcBef>
                <a:spcPct val="20000"/>
              </a:spcBef>
            </a:pPr>
            <a:r>
              <a:rPr lang="en-US" altLang="zh-CN" sz="2000">
                <a:solidFill>
                  <a:srgbClr val="00B05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Graph</a:t>
            </a:r>
          </a:p>
          <a:p>
            <a:pPr marL="742950" indent="-285750" algn="ctr" eaLnBrk="0" hangingPunct="0">
              <a:spcBef>
                <a:spcPct val="20000"/>
              </a:spcBef>
            </a:pPr>
            <a:r>
              <a:rPr lang="en-US" altLang="zh-CN" sz="2000">
                <a:solidFill>
                  <a:srgbClr val="00B05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Simulation</a:t>
            </a:r>
          </a:p>
        </p:txBody>
      </p:sp>
      <p:sp>
        <p:nvSpPr>
          <p:cNvPr id="23" name="燕尾形 22"/>
          <p:cNvSpPr/>
          <p:nvPr/>
        </p:nvSpPr>
        <p:spPr>
          <a:xfrm>
            <a:off x="2317948" y="1267619"/>
            <a:ext cx="428625" cy="5000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燕尾形 23"/>
          <p:cNvSpPr/>
          <p:nvPr/>
        </p:nvSpPr>
        <p:spPr>
          <a:xfrm>
            <a:off x="4603948" y="1267619"/>
            <a:ext cx="428625" cy="5000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燕尾形 24"/>
          <p:cNvSpPr/>
          <p:nvPr/>
        </p:nvSpPr>
        <p:spPr>
          <a:xfrm>
            <a:off x="6818511" y="1267619"/>
            <a:ext cx="428625" cy="5000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5498" y="4361656"/>
            <a:ext cx="55435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395536" y="6001891"/>
            <a:ext cx="8496944" cy="451445"/>
          </a:xfrm>
          <a:prstGeom prst="rect">
            <a:avLst/>
          </a:prstGeom>
          <a:blipFill dpi="0" rotWithShape="1">
            <a:blip r:embed="rId4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/>
            <a:r>
              <a:rPr lang="en-US" altLang="zh-CN" sz="2000" b="1" i="1" dirty="0" smtClean="0">
                <a:solidFill>
                  <a:srgbClr val="FF0000"/>
                </a:solidFill>
              </a:rPr>
              <a:t>Topology preservation and bounded matches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23528" y="76200"/>
            <a:ext cx="7829550" cy="760512"/>
          </a:xfrm>
        </p:spPr>
        <p:txBody>
          <a:bodyPr/>
          <a:lstStyle/>
          <a:p>
            <a:pPr>
              <a:defRPr/>
            </a:pPr>
            <a:r>
              <a:rPr lang="en-US" altLang="zh-CN" sz="3600" b="1" dirty="0" smtClean="0">
                <a:solidFill>
                  <a:srgbClr val="C00000"/>
                </a:solidFill>
              </a:rPr>
              <a:t>Strong Simulation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399728" y="1143000"/>
            <a:ext cx="7848600" cy="5486400"/>
          </a:xfrm>
        </p:spPr>
        <p:txBody>
          <a:bodyPr/>
          <a:lstStyle/>
          <a:p>
            <a:r>
              <a:rPr lang="en-US" altLang="zh-CN" sz="2000" dirty="0" smtClean="0"/>
              <a:t>A new matching model referred to as strong simulation</a:t>
            </a:r>
            <a:endParaRPr kumimoji="1" lang="en-US" altLang="zh-CN" sz="2000" dirty="0" smtClean="0"/>
          </a:p>
          <a:p>
            <a:r>
              <a:rPr kumimoji="1" lang="en-US" altLang="zh-CN" sz="2000" dirty="0" smtClean="0"/>
              <a:t>A cubic time algorithm</a:t>
            </a:r>
          </a:p>
          <a:p>
            <a:r>
              <a:rPr kumimoji="1" lang="en-US" altLang="zh-CN" sz="2000" dirty="0" smtClean="0"/>
              <a:t>Three main optimization techniques </a:t>
            </a:r>
          </a:p>
          <a:p>
            <a:pPr lvl="1"/>
            <a:r>
              <a:rPr kumimoji="1" lang="en-US" altLang="zh-CN" sz="1800" dirty="0" smtClean="0">
                <a:solidFill>
                  <a:schemeClr val="accent2"/>
                </a:solidFill>
              </a:rPr>
              <a:t>Query minimization </a:t>
            </a:r>
          </a:p>
          <a:p>
            <a:pPr lvl="2"/>
            <a:r>
              <a:rPr kumimoji="1" lang="en-US" altLang="zh-CN" sz="1400" dirty="0" smtClean="0"/>
              <a:t>An O(n</a:t>
            </a:r>
            <a:r>
              <a:rPr kumimoji="1" lang="en-US" altLang="zh-CN" sz="1400" baseline="30000" dirty="0" smtClean="0"/>
              <a:t>2</a:t>
            </a:r>
            <a:r>
              <a:rPr kumimoji="1" lang="en-US" altLang="zh-CN" sz="1400" dirty="0" smtClean="0"/>
              <a:t>) algorithm</a:t>
            </a:r>
          </a:p>
          <a:p>
            <a:pPr lvl="1"/>
            <a:r>
              <a:rPr kumimoji="1" lang="en-US" altLang="zh-CN" sz="1800" dirty="0" smtClean="0">
                <a:solidFill>
                  <a:schemeClr val="accent2"/>
                </a:solidFill>
              </a:rPr>
              <a:t>Dual simulation filtering</a:t>
            </a:r>
          </a:p>
          <a:p>
            <a:pPr lvl="2"/>
            <a:r>
              <a:rPr kumimoji="1" lang="en-US" altLang="zh-CN" sz="1400" dirty="0" smtClean="0"/>
              <a:t>First compute the match graph of dual simulation, then project on each ball of the data graph</a:t>
            </a:r>
          </a:p>
          <a:p>
            <a:pPr lvl="1"/>
            <a:r>
              <a:rPr kumimoji="1" lang="en-US" altLang="zh-CN" sz="1800" dirty="0" smtClean="0">
                <a:solidFill>
                  <a:schemeClr val="accent2"/>
                </a:solidFill>
              </a:rPr>
              <a:t>Connectivity pruning</a:t>
            </a:r>
          </a:p>
          <a:p>
            <a:pPr lvl="2"/>
            <a:r>
              <a:rPr kumimoji="1" lang="en-US" altLang="zh-CN" sz="1400" dirty="0" smtClean="0"/>
              <a:t>Based on the connectivity theorem</a:t>
            </a:r>
          </a:p>
          <a:p>
            <a:r>
              <a:rPr kumimoji="1" lang="en-US" altLang="zh-CN" sz="2000" dirty="0" smtClean="0"/>
              <a:t>A distributed algorithm </a:t>
            </a:r>
          </a:p>
          <a:p>
            <a:pPr lvl="1"/>
            <a:r>
              <a:rPr kumimoji="1" lang="en-US" altLang="zh-CN" sz="1800" dirty="0" smtClean="0">
                <a:solidFill>
                  <a:schemeClr val="accent2"/>
                </a:solidFill>
              </a:rPr>
              <a:t>Data locality property</a:t>
            </a:r>
          </a:p>
          <a:p>
            <a:pPr lvl="1"/>
            <a:r>
              <a:rPr kumimoji="1" lang="en-US" altLang="zh-CN" sz="1800" dirty="0" smtClean="0">
                <a:solidFill>
                  <a:schemeClr val="accent2"/>
                </a:solidFill>
              </a:rPr>
              <a:t>Boundary nodes and radius</a:t>
            </a:r>
            <a:r>
              <a:rPr kumimoji="1" lang="en-US" altLang="zh-CN" sz="1400" dirty="0" smtClean="0"/>
              <a:t>	</a:t>
            </a:r>
            <a:endParaRPr kumimoji="1" lang="en-US" altLang="zh-CN" sz="1100" dirty="0" smtClean="0">
              <a:solidFill>
                <a:srgbClr val="000000"/>
              </a:solidFill>
            </a:endParaRPr>
          </a:p>
          <a:p>
            <a:pPr lvl="1"/>
            <a:endParaRPr kumimoji="1" lang="en-US" altLang="zh-CN" sz="1800" dirty="0" smtClean="0">
              <a:solidFill>
                <a:schemeClr val="accent2"/>
              </a:solidFill>
            </a:endParaRPr>
          </a:p>
          <a:p>
            <a:endParaRPr kumimoji="1" lang="en-US" altLang="zh-CN" sz="1400" dirty="0" smtClean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929438" y="6492875"/>
            <a:ext cx="2133600" cy="365125"/>
          </a:xfrm>
        </p:spPr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31</a:t>
            </a:fld>
            <a:endParaRPr lang="zh-CN" altLang="en-US" dirty="0"/>
          </a:p>
        </p:txBody>
      </p:sp>
      <p:sp>
        <p:nvSpPr>
          <p:cNvPr id="9" name="Rectangle 14"/>
          <p:cNvSpPr txBox="1">
            <a:spLocks noChangeArrowheads="1"/>
          </p:cNvSpPr>
          <p:nvPr/>
        </p:nvSpPr>
        <p:spPr bwMode="auto">
          <a:xfrm>
            <a:off x="395536" y="5733256"/>
            <a:ext cx="8496944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/>
            <a:r>
              <a:rPr lang="en-US" altLang="zh-CN" sz="2000" b="1" i="1" dirty="0" smtClean="0">
                <a:solidFill>
                  <a:srgbClr val="FF0000"/>
                </a:solidFill>
              </a:rPr>
              <a:t>Towards revising conventional notions of graph matching</a:t>
            </a:r>
            <a:endParaRPr lang="en-US" altLang="zh-CN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32</a:t>
            </a:fld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86866" y="2740496"/>
            <a:ext cx="7829550" cy="760512"/>
          </a:xfrm>
        </p:spPr>
        <p:txBody>
          <a:bodyPr/>
          <a:lstStyle/>
          <a:p>
            <a:pPr algn="ctr">
              <a:defRPr/>
            </a:pPr>
            <a:r>
              <a:rPr lang="en-US" altLang="zh-CN" sz="3600" b="1" dirty="0" smtClean="0">
                <a:solidFill>
                  <a:srgbClr val="C00000"/>
                </a:solidFill>
              </a:rPr>
              <a:t>Problems and Challenges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576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Problems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33</a:t>
            </a:fld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0006678"/>
              </p:ext>
            </p:extLst>
          </p:nvPr>
        </p:nvGraphicFramePr>
        <p:xfrm>
          <a:off x="705541" y="1874422"/>
          <a:ext cx="7898907" cy="2284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363"/>
                <a:gridCol w="2160240"/>
                <a:gridCol w="2736304"/>
              </a:tblGrid>
              <a:tr h="424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Graph search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User-friendliness</a:t>
                      </a:r>
                      <a:endParaRPr lang="zh-CN" altLang="en-US" sz="20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Result-accuracy</a:t>
                      </a:r>
                      <a:endParaRPr lang="zh-CN" altLang="en-US" sz="20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48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kern="1200" baseline="0" dirty="0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Cohesive </a:t>
                      </a:r>
                      <a:r>
                        <a:rPr lang="en-US" altLang="zh-CN" sz="2000" kern="1200" baseline="0" dirty="0" err="1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Subgraphs</a:t>
                      </a:r>
                      <a:endParaRPr lang="zh-CN" altLang="en-US" sz="2000" kern="1200" baseline="0" dirty="0">
                        <a:solidFill>
                          <a:srgbClr val="0066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+mn-lt"/>
                          <a:sym typeface="Symbol"/>
                        </a:rPr>
                        <a:t>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>
                          <a:latin typeface="+mn-lt"/>
                          <a:sym typeface="Symbol"/>
                        </a:rPr>
                        <a:t></a:t>
                      </a:r>
                      <a:endParaRPr lang="zh-CN" altLang="en-US" sz="24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248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aseline="0" dirty="0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</a:rPr>
                        <a:t>Keyword Search</a:t>
                      </a:r>
                      <a:endParaRPr lang="zh-CN" altLang="en-US" sz="2000" baseline="0" dirty="0">
                        <a:solidFill>
                          <a:srgbClr val="0066CC"/>
                        </a:solidFill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Keywords</a:t>
                      </a:r>
                      <a:endParaRPr lang="zh-CN" altLang="en-US" sz="2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Result ranking</a:t>
                      </a:r>
                      <a:endParaRPr lang="zh-CN" altLang="en-US" sz="2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48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kern="1200" baseline="0" dirty="0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Graph Pattern Matching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Pattern graphs</a:t>
                      </a:r>
                      <a:endParaRPr lang="zh-CN" altLang="en-US" sz="2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More accurate (well structure constrained)</a:t>
                      </a:r>
                      <a:endParaRPr lang="zh-CN" altLang="en-US" sz="2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14"/>
          <p:cNvSpPr txBox="1">
            <a:spLocks noChangeArrowheads="1"/>
          </p:cNvSpPr>
          <p:nvPr/>
        </p:nvSpPr>
        <p:spPr bwMode="auto">
          <a:xfrm>
            <a:off x="467544" y="4725144"/>
            <a:ext cx="8568952" cy="792088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A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 novel 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approach to </a:t>
            </a:r>
            <a:r>
              <a:rPr lang="en-US" altLang="zh-CN" sz="2000" b="1" dirty="0" smtClean="0">
                <a:solidFill>
                  <a:srgbClr val="0066CC"/>
                </a:solidFill>
                <a:ea typeface="黑体" pitchFamily="49" charset="-122"/>
                <a:sym typeface="Wingdings" pitchFamily="2" charset="2"/>
              </a:rPr>
              <a:t>combining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 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the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advantages</a:t>
            </a:r>
            <a:r>
              <a:rPr lang="en-US" altLang="zh-CN" sz="2000" b="1" dirty="0" smtClean="0"/>
              <a:t> </a:t>
            </a:r>
            <a:r>
              <a:rPr lang="en-US" altLang="zh-CN" sz="2000" b="1" dirty="0">
                <a:ea typeface="黑体" pitchFamily="49" charset="-122"/>
                <a:sym typeface="Wingdings" pitchFamily="2" charset="2"/>
              </a:rPr>
              <a:t>and </a:t>
            </a:r>
            <a:r>
              <a:rPr lang="en-US" altLang="zh-CN" sz="2000" b="1" dirty="0" smtClean="0">
                <a:solidFill>
                  <a:srgbClr val="0066CC"/>
                </a:solidFill>
                <a:ea typeface="黑体" pitchFamily="49" charset="-122"/>
                <a:sym typeface="Wingdings" pitchFamily="2" charset="2"/>
              </a:rPr>
              <a:t>overcoming 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the</a:t>
            </a:r>
            <a:r>
              <a:rPr lang="en-US" altLang="zh-CN" sz="2000" b="1" dirty="0" smtClean="0">
                <a:solidFill>
                  <a:srgbClr val="0066CC"/>
                </a:solidFill>
                <a:ea typeface="黑体" pitchFamily="49" charset="-122"/>
                <a:sym typeface="Wingdings" pitchFamily="2" charset="2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shortcomings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 of existing graph search. </a:t>
            </a:r>
            <a:endParaRPr lang="en-US" altLang="zh-CN" sz="2000" b="1" dirty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048" y="1052736"/>
            <a:ext cx="838842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66CC"/>
                </a:solidFill>
              </a:rPr>
              <a:t>Analyses:</a:t>
            </a:r>
            <a:endParaRPr lang="en-US" altLang="zh-CN" sz="2400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7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Challenges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34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44016" y="1772816"/>
            <a:ext cx="8820472" cy="2952328"/>
          </a:xfrm>
        </p:spPr>
        <p:txBody>
          <a:bodyPr/>
          <a:lstStyle/>
          <a:p>
            <a:pPr lvl="1"/>
            <a:r>
              <a:rPr lang="en-US" altLang="zh-CN" sz="2000" dirty="0" err="1" smtClean="0">
                <a:solidFill>
                  <a:srgbClr val="0066CC"/>
                </a:solidFill>
              </a:rPr>
              <a:t>Facebook</a:t>
            </a:r>
            <a:r>
              <a:rPr lang="en-US" altLang="zh-CN" sz="2000" dirty="0"/>
              <a:t>: over </a:t>
            </a:r>
            <a:r>
              <a:rPr lang="en-US" altLang="zh-CN" sz="2000" dirty="0">
                <a:solidFill>
                  <a:srgbClr val="FF0000"/>
                </a:solidFill>
              </a:rPr>
              <a:t>0.8 billion </a:t>
            </a:r>
            <a:r>
              <a:rPr lang="en-US" altLang="zh-CN" sz="2000" dirty="0" smtClean="0"/>
              <a:t>users</a:t>
            </a:r>
            <a:r>
              <a:rPr lang="en-US" altLang="zh-CN" sz="2000" dirty="0"/>
              <a:t>, </a:t>
            </a:r>
            <a:r>
              <a:rPr lang="en-US" altLang="zh-CN" sz="2000" dirty="0" smtClean="0">
                <a:solidFill>
                  <a:srgbClr val="3366CC"/>
                </a:solidFill>
              </a:rPr>
              <a:t>7.9</a:t>
            </a:r>
            <a:r>
              <a:rPr lang="en-US" altLang="zh-CN" sz="2000" dirty="0" smtClean="0"/>
              <a:t> new users increased </a:t>
            </a:r>
            <a:r>
              <a:rPr lang="en-US" altLang="zh-CN" sz="2000" dirty="0" smtClean="0">
                <a:solidFill>
                  <a:srgbClr val="3366CC"/>
                </a:solidFill>
              </a:rPr>
              <a:t>per second</a:t>
            </a:r>
            <a:r>
              <a:rPr lang="en-US" altLang="zh-CN" sz="2000" dirty="0" smtClean="0"/>
              <a:t>,                </a:t>
            </a:r>
          </a:p>
          <a:p>
            <a:pPr marL="457200" lvl="1" indent="0">
              <a:buNone/>
            </a:pPr>
            <a:r>
              <a:rPr lang="en-US" altLang="zh-CN" sz="2000" dirty="0" smtClean="0"/>
              <a:t>                      more than </a:t>
            </a:r>
            <a:r>
              <a:rPr lang="en-US" altLang="zh-CN" sz="2000" dirty="0" smtClean="0">
                <a:solidFill>
                  <a:srgbClr val="3366CC"/>
                </a:solidFill>
              </a:rPr>
              <a:t>600 </a:t>
            </a:r>
            <a:r>
              <a:rPr lang="en-US" altLang="zh-CN" sz="2000" dirty="0">
                <a:solidFill>
                  <a:srgbClr val="3366CC"/>
                </a:solidFill>
              </a:rPr>
              <a:t>thousand </a:t>
            </a:r>
            <a:r>
              <a:rPr lang="en-US" altLang="zh-CN" sz="2000" dirty="0" smtClean="0"/>
              <a:t>new </a:t>
            </a:r>
            <a:r>
              <a:rPr lang="en-US" altLang="zh-CN" sz="2000" dirty="0"/>
              <a:t>users increased </a:t>
            </a:r>
            <a:r>
              <a:rPr lang="en-US" altLang="zh-CN" sz="2000" dirty="0" smtClean="0"/>
              <a:t> </a:t>
            </a:r>
            <a:r>
              <a:rPr lang="en-US" altLang="zh-CN" sz="2000" dirty="0" smtClean="0">
                <a:solidFill>
                  <a:srgbClr val="3366CC"/>
                </a:solidFill>
              </a:rPr>
              <a:t>every day</a:t>
            </a:r>
            <a:r>
              <a:rPr lang="en-US" altLang="zh-CN" sz="2000" dirty="0" smtClean="0"/>
              <a:t>.</a:t>
            </a:r>
          </a:p>
          <a:p>
            <a:pPr lvl="1"/>
            <a:r>
              <a:rPr lang="en-US" altLang="zh-CN" sz="2000" dirty="0" smtClean="0">
                <a:solidFill>
                  <a:srgbClr val="0066CC"/>
                </a:solidFill>
              </a:rPr>
              <a:t>Twitter</a:t>
            </a:r>
            <a:r>
              <a:rPr lang="en-US" altLang="zh-CN" sz="2000" dirty="0" smtClean="0"/>
              <a:t>: over </a:t>
            </a:r>
            <a:r>
              <a:rPr lang="en-US" altLang="zh-CN" sz="2000" dirty="0" smtClean="0">
                <a:solidFill>
                  <a:srgbClr val="FF0000"/>
                </a:solidFill>
              </a:rPr>
              <a:t>0.1 billion </a:t>
            </a:r>
            <a:r>
              <a:rPr lang="en-US" altLang="zh-CN" sz="2000" dirty="0" smtClean="0"/>
              <a:t>users, more than </a:t>
            </a:r>
            <a:r>
              <a:rPr lang="en-US" altLang="zh-CN" sz="2000" dirty="0" smtClean="0">
                <a:solidFill>
                  <a:srgbClr val="3366CC"/>
                </a:solidFill>
              </a:rPr>
              <a:t>300 thousand </a:t>
            </a:r>
            <a:r>
              <a:rPr lang="en-US" altLang="zh-CN" sz="2000" dirty="0" smtClean="0"/>
              <a:t>new users   </a:t>
            </a:r>
          </a:p>
          <a:p>
            <a:pPr marL="457200" lvl="1" indent="0">
              <a:buNone/>
            </a:pPr>
            <a:r>
              <a:rPr lang="en-US" altLang="zh-CN" sz="2000" dirty="0" smtClean="0"/>
              <a:t>                      increased </a:t>
            </a:r>
            <a:r>
              <a:rPr lang="en-US" altLang="zh-CN" sz="2000" dirty="0" smtClean="0">
                <a:solidFill>
                  <a:srgbClr val="3366CC"/>
                </a:solidFill>
              </a:rPr>
              <a:t>every day</a:t>
            </a:r>
            <a:r>
              <a:rPr lang="en-US" altLang="zh-CN" sz="2000" dirty="0" smtClean="0"/>
              <a:t>.</a:t>
            </a:r>
          </a:p>
          <a:p>
            <a:pPr lvl="1"/>
            <a:r>
              <a:rPr lang="en-US" altLang="zh-CN" sz="2000" dirty="0" smtClean="0"/>
              <a:t>Data are often dirty due to data missing and data uncertainty 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[19, 20]</a:t>
            </a:r>
            <a:endParaRPr lang="en-US" altLang="zh-CN" sz="2000" dirty="0" smtClean="0">
              <a:sym typeface="Wingdings" pitchFamily="2" charset="2"/>
            </a:endParaRPr>
          </a:p>
          <a:p>
            <a:pPr lvl="1"/>
            <a:endParaRPr lang="en-US" altLang="zh-CN" sz="2000" dirty="0">
              <a:sym typeface="Wingdings" pitchFamily="2" charset="2"/>
            </a:endParaRPr>
          </a:p>
          <a:p>
            <a:pPr lvl="1"/>
            <a:endParaRPr lang="en-US" altLang="zh-CN" sz="2000" dirty="0" smtClean="0">
              <a:sym typeface="Wingdings" pitchFamily="2" charset="2"/>
            </a:endParaRPr>
          </a:p>
          <a:p>
            <a:pPr lvl="1"/>
            <a:endParaRPr lang="en-US" altLang="zh-CN" sz="2000" dirty="0">
              <a:sym typeface="Wingdings" pitchFamily="2" charset="2"/>
            </a:endParaRPr>
          </a:p>
          <a:p>
            <a:pPr lvl="1"/>
            <a:endParaRPr lang="en-US" altLang="zh-CN" sz="2000" dirty="0">
              <a:sym typeface="Wingdings" pitchFamily="2" charset="2"/>
            </a:endParaRP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32048" y="1052736"/>
            <a:ext cx="838842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66CC"/>
                </a:solidFill>
              </a:rPr>
              <a:t>Some facts:</a:t>
            </a:r>
            <a:endParaRPr lang="en-US" altLang="zh-CN" sz="2400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05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Challenges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35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429288"/>
          </a:xfrm>
        </p:spPr>
        <p:txBody>
          <a:bodyPr/>
          <a:lstStyle/>
          <a:p>
            <a:pPr lvl="1"/>
            <a:r>
              <a:rPr lang="en-US" altLang="zh-CN" sz="2000" dirty="0" smtClean="0"/>
              <a:t>The </a:t>
            </a:r>
            <a:r>
              <a:rPr lang="en-US" altLang="zh-CN" sz="2000" dirty="0">
                <a:solidFill>
                  <a:srgbClr val="FF0000"/>
                </a:solidFill>
              </a:rPr>
              <a:t>amount of data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has </a:t>
            </a:r>
            <a:r>
              <a:rPr lang="en-US" altLang="zh-CN" sz="2000" dirty="0"/>
              <a:t>reached </a:t>
            </a:r>
            <a:r>
              <a:rPr lang="en-US" altLang="zh-CN" sz="2000" dirty="0" smtClean="0"/>
              <a:t>hundred millions orders </a:t>
            </a:r>
            <a:r>
              <a:rPr lang="en-US" altLang="zh-CN" sz="2000" dirty="0"/>
              <a:t>of </a:t>
            </a:r>
            <a:r>
              <a:rPr lang="en-US" altLang="zh-CN" sz="2000" dirty="0" smtClean="0"/>
              <a:t>magnitude.</a:t>
            </a:r>
            <a:endParaRPr lang="en-US" altLang="zh-CN" sz="2000" dirty="0"/>
          </a:p>
          <a:p>
            <a:pPr lvl="1"/>
            <a:endParaRPr lang="en-US" altLang="zh-CN" sz="2000" dirty="0" smtClean="0">
              <a:sym typeface="Wingdings" pitchFamily="2" charset="2"/>
            </a:endParaRPr>
          </a:p>
          <a:p>
            <a:pPr lvl="1"/>
            <a:endParaRPr lang="en-US" altLang="zh-CN" sz="2000" dirty="0">
              <a:sym typeface="Wingdings" pitchFamily="2" charset="2"/>
            </a:endParaRPr>
          </a:p>
          <a:p>
            <a:pPr lvl="1"/>
            <a:endParaRPr lang="en-US" altLang="zh-CN" sz="2000" dirty="0" smtClean="0">
              <a:sym typeface="Wingdings" pitchFamily="2" charset="2"/>
            </a:endParaRPr>
          </a:p>
          <a:p>
            <a:pPr lvl="1"/>
            <a:r>
              <a:rPr lang="en-US" altLang="zh-CN" sz="2000" dirty="0" smtClean="0">
                <a:sym typeface="Wingdings" pitchFamily="2" charset="2"/>
              </a:rPr>
              <a:t>The data are </a:t>
            </a:r>
            <a:r>
              <a:rPr lang="en-US" altLang="zh-CN" sz="2000" dirty="0" smtClean="0">
                <a:solidFill>
                  <a:srgbClr val="FF0000"/>
                </a:solidFill>
                <a:sym typeface="Wingdings" pitchFamily="2" charset="2"/>
              </a:rPr>
              <a:t>updated </a:t>
            </a:r>
            <a:r>
              <a:rPr lang="en-US" altLang="zh-CN" sz="2000" dirty="0" smtClean="0">
                <a:sym typeface="Wingdings" pitchFamily="2" charset="2"/>
              </a:rPr>
              <a:t>all the time, and the updated amount of data daily reaches </a:t>
            </a:r>
            <a:r>
              <a:rPr lang="en-US" altLang="zh-CN" sz="2000" dirty="0"/>
              <a:t>hundred </a:t>
            </a:r>
            <a:r>
              <a:rPr lang="en-US" altLang="zh-CN" sz="2000" dirty="0" smtClean="0"/>
              <a:t>thousands </a:t>
            </a:r>
            <a:r>
              <a:rPr lang="en-US" altLang="zh-CN" sz="2000" dirty="0" smtClean="0">
                <a:sym typeface="Wingdings" pitchFamily="2" charset="2"/>
              </a:rPr>
              <a:t>orders of magnitude.</a:t>
            </a:r>
          </a:p>
          <a:p>
            <a:pPr lvl="1"/>
            <a:endParaRPr lang="en-US" altLang="zh-CN" sz="2000" dirty="0">
              <a:sym typeface="Wingdings" pitchFamily="2" charset="2"/>
            </a:endParaRPr>
          </a:p>
          <a:p>
            <a:pPr lvl="1"/>
            <a:endParaRPr lang="en-US" altLang="zh-CN" sz="2000" dirty="0" smtClean="0">
              <a:sym typeface="Wingdings" pitchFamily="2" charset="2"/>
            </a:endParaRPr>
          </a:p>
          <a:p>
            <a:pPr lvl="1">
              <a:spcBef>
                <a:spcPts val="1200"/>
              </a:spcBef>
            </a:pPr>
            <a:r>
              <a:rPr lang="en-US" altLang="zh-CN" sz="2000" dirty="0" smtClean="0">
                <a:sym typeface="Wingdings" pitchFamily="2" charset="2"/>
              </a:rPr>
              <a:t>Same with </a:t>
            </a:r>
            <a:r>
              <a:rPr lang="en-US" altLang="zh-CN" sz="2000" dirty="0" smtClean="0"/>
              <a:t>traditional </a:t>
            </a:r>
            <a:r>
              <a:rPr lang="en-US" altLang="zh-CN" sz="2000" dirty="0"/>
              <a:t>relational </a:t>
            </a:r>
            <a:r>
              <a:rPr lang="en-US" altLang="zh-CN" sz="2000" dirty="0" smtClean="0"/>
              <a:t>data, there exists </a:t>
            </a:r>
            <a:r>
              <a:rPr lang="en-US" altLang="zh-CN" sz="2000" dirty="0" smtClean="0">
                <a:solidFill>
                  <a:srgbClr val="FF0000"/>
                </a:solidFill>
              </a:rPr>
              <a:t>data quality problems</a:t>
            </a:r>
            <a:r>
              <a:rPr lang="en-US" altLang="zh-CN" sz="2000" dirty="0" smtClean="0"/>
              <a:t> such as </a:t>
            </a:r>
            <a:r>
              <a:rPr lang="en-US" altLang="zh-CN" sz="2000" dirty="0" smtClean="0">
                <a:solidFill>
                  <a:srgbClr val="0066CC"/>
                </a:solidFill>
              </a:rPr>
              <a:t>data uncertainty</a:t>
            </a:r>
            <a:r>
              <a:rPr lang="en-US" altLang="zh-CN" sz="2000" dirty="0" smtClean="0"/>
              <a:t> and </a:t>
            </a:r>
            <a:r>
              <a:rPr lang="en-US" altLang="zh-CN" sz="2000" dirty="0" smtClean="0">
                <a:solidFill>
                  <a:srgbClr val="0066CC"/>
                </a:solidFill>
              </a:rPr>
              <a:t>data missing </a:t>
            </a:r>
            <a:r>
              <a:rPr lang="en-US" altLang="zh-CN" sz="2000" dirty="0" smtClean="0"/>
              <a:t>in the new applications</a:t>
            </a:r>
            <a:r>
              <a:rPr lang="en-US" altLang="zh-CN" sz="2000" dirty="0"/>
              <a:t>.</a:t>
            </a:r>
            <a:endParaRPr lang="en-US" altLang="zh-CN" sz="2000" dirty="0" smtClean="0">
              <a:sym typeface="Wingdings" pitchFamily="2" charset="2"/>
            </a:endParaRPr>
          </a:p>
          <a:p>
            <a:pPr lvl="1"/>
            <a:endParaRPr lang="en-US" altLang="zh-CN" sz="2000" dirty="0">
              <a:sym typeface="Wingdings" pitchFamily="2" charset="2"/>
            </a:endParaRPr>
          </a:p>
          <a:p>
            <a:pPr lvl="1"/>
            <a:endParaRPr lang="en-US" altLang="zh-CN" sz="2000" dirty="0" smtClean="0">
              <a:sym typeface="Wingdings" pitchFamily="2" charset="2"/>
            </a:endParaRPr>
          </a:p>
          <a:p>
            <a:pPr lvl="1"/>
            <a:endParaRPr lang="en-US" altLang="zh-CN" sz="2000" dirty="0">
              <a:sym typeface="Wingdings" pitchFamily="2" charset="2"/>
            </a:endParaRPr>
          </a:p>
          <a:p>
            <a:pPr lvl="1"/>
            <a:endParaRPr lang="en-US" altLang="zh-CN" sz="2000" dirty="0">
              <a:sym typeface="Wingdings" pitchFamily="2" charset="2"/>
            </a:endParaRP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1844824"/>
            <a:ext cx="806489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dirty="0" smtClean="0">
                <a:sym typeface="Wingdings" pitchFamily="2" charset="2"/>
              </a:rPr>
              <a:t>Graph search </a:t>
            </a:r>
            <a:r>
              <a:rPr lang="en-US" altLang="zh-CN" sz="2000" dirty="0">
                <a:sym typeface="Wingdings" pitchFamily="2" charset="2"/>
              </a:rPr>
              <a:t>with high </a:t>
            </a:r>
            <a:r>
              <a:rPr lang="en-US" altLang="zh-CN" sz="2000" dirty="0" smtClean="0">
                <a:sym typeface="Wingdings" pitchFamily="2" charset="2"/>
              </a:rPr>
              <a:t>efficiency, striking a balance </a:t>
            </a:r>
            <a:r>
              <a:rPr lang="en-US" altLang="zh-CN" sz="2000" dirty="0">
                <a:sym typeface="Wingdings" pitchFamily="2" charset="2"/>
              </a:rPr>
              <a:t>between </a:t>
            </a:r>
            <a:r>
              <a:rPr lang="en-US" altLang="zh-CN" sz="2000" dirty="0" smtClean="0">
                <a:sym typeface="Wingdings" pitchFamily="2" charset="2"/>
              </a:rPr>
              <a:t>its </a:t>
            </a:r>
            <a:r>
              <a:rPr lang="en-US" altLang="zh-CN" sz="2000" dirty="0">
                <a:sym typeface="Wingdings" pitchFamily="2" charset="2"/>
              </a:rPr>
              <a:t>performance and </a:t>
            </a:r>
            <a:r>
              <a:rPr lang="en-US" altLang="zh-CN" sz="2000" dirty="0" smtClean="0">
                <a:sym typeface="Wingdings" pitchFamily="2" charset="2"/>
              </a:rPr>
              <a:t>accuracy.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717032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000" dirty="0" smtClean="0"/>
              <a:t>Consider </a:t>
            </a:r>
            <a:r>
              <a:rPr lang="en-US" altLang="zh-CN" sz="2000" dirty="0"/>
              <a:t>the </a:t>
            </a:r>
            <a:r>
              <a:rPr lang="en-US" altLang="zh-CN" sz="2000" dirty="0" smtClean="0"/>
              <a:t>dynamic changes and </a:t>
            </a:r>
            <a:r>
              <a:rPr lang="en-US" altLang="zh-CN" sz="2000" dirty="0"/>
              <a:t>timing </a:t>
            </a:r>
            <a:r>
              <a:rPr lang="en-US" altLang="zh-CN" sz="2000" dirty="0" smtClean="0"/>
              <a:t>characteristics </a:t>
            </a:r>
            <a:r>
              <a:rPr lang="en-US" altLang="zh-CN" sz="2000" dirty="0"/>
              <a:t>of </a:t>
            </a:r>
            <a:r>
              <a:rPr lang="en-US" altLang="zh-CN" sz="2000" dirty="0" smtClean="0"/>
              <a:t>data.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5621178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000" dirty="0" smtClean="0"/>
              <a:t>Solve the data quality problems</a:t>
            </a:r>
            <a:r>
              <a:rPr lang="en-US" altLang="zh-CN" sz="2000" dirty="0"/>
              <a:t>.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8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36</a:t>
            </a:fld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86866" y="2740496"/>
            <a:ext cx="7829550" cy="760512"/>
          </a:xfrm>
        </p:spPr>
        <p:txBody>
          <a:bodyPr/>
          <a:lstStyle/>
          <a:p>
            <a:pPr algn="ctr">
              <a:defRPr/>
            </a:pPr>
            <a:r>
              <a:rPr lang="en-US" altLang="zh-CN" sz="3600" b="1" dirty="0" smtClean="0">
                <a:solidFill>
                  <a:srgbClr val="C00000"/>
                </a:solidFill>
              </a:rPr>
              <a:t>Related Techniques</a:t>
            </a:r>
          </a:p>
        </p:txBody>
      </p:sp>
    </p:spTree>
    <p:extLst>
      <p:ext uri="{BB962C8B-B14F-4D97-AF65-F5344CB8AC3E}">
        <p14:creationId xmlns:p14="http://schemas.microsoft.com/office/powerpoint/2010/main" xmlns="" val="35829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37</a:t>
            </a:fld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285720" y="1000108"/>
            <a:ext cx="8501122" cy="5429288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Real-life graphs </a:t>
            </a:r>
            <a:r>
              <a:rPr lang="en-US" altLang="zh-CN" sz="2400" dirty="0" smtClean="0"/>
              <a:t>are </a:t>
            </a:r>
            <a:r>
              <a:rPr lang="en-US" altLang="zh-CN" sz="2400" dirty="0" smtClean="0">
                <a:solidFill>
                  <a:srgbClr val="3366CC"/>
                </a:solidFill>
              </a:rPr>
              <a:t>typically way too large</a:t>
            </a:r>
            <a:r>
              <a:rPr lang="en-US" altLang="zh-CN" sz="2400" dirty="0" smtClean="0"/>
              <a:t>:</a:t>
            </a:r>
          </a:p>
          <a:p>
            <a:pPr lvl="1"/>
            <a:r>
              <a:rPr lang="de-DE" altLang="zh-CN" sz="2000" dirty="0" smtClean="0"/>
              <a:t>Yahoo! web graph: 14 billion nodes</a:t>
            </a:r>
          </a:p>
          <a:p>
            <a:pPr lvl="1"/>
            <a:r>
              <a:rPr lang="en-US" altLang="zh-CN" sz="2000" dirty="0" err="1" smtClean="0"/>
              <a:t>Facebook</a:t>
            </a:r>
            <a:r>
              <a:rPr lang="en-US" altLang="zh-CN" sz="2000" dirty="0" smtClean="0"/>
              <a:t>: over 0.8 billion users</a:t>
            </a:r>
            <a:endParaRPr lang="en-US" altLang="zh-CN" sz="5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Real-life graphs </a:t>
            </a:r>
            <a:r>
              <a:rPr lang="en-US" altLang="zh-CN" sz="2400" dirty="0" smtClean="0"/>
              <a:t>are </a:t>
            </a:r>
            <a:r>
              <a:rPr lang="en-US" altLang="zh-CN" sz="2400" dirty="0" smtClean="0">
                <a:solidFill>
                  <a:srgbClr val="3366CC"/>
                </a:solidFill>
              </a:rPr>
              <a:t>naturally distributed</a:t>
            </a:r>
            <a:r>
              <a:rPr lang="en-US" altLang="zh-CN" sz="2400" dirty="0" smtClean="0"/>
              <a:t>:</a:t>
            </a:r>
          </a:p>
          <a:p>
            <a:pPr lvl="1"/>
            <a:r>
              <a:rPr lang="en-US" altLang="zh-CN" sz="2000" dirty="0" smtClean="0"/>
              <a:t>Google, Yahoo! and </a:t>
            </a:r>
            <a:r>
              <a:rPr lang="en-US" altLang="zh-CN" sz="2000" dirty="0" err="1" smtClean="0"/>
              <a:t>Facebook</a:t>
            </a:r>
            <a:r>
              <a:rPr lang="en-US" altLang="zh-CN" sz="2000" dirty="0" smtClean="0"/>
              <a:t> have large-scale data centers</a:t>
            </a:r>
          </a:p>
        </p:txBody>
      </p:sp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323528" y="5517232"/>
            <a:ext cx="8568952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/>
              <a:t>It is nature to study “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distributed graph search</a:t>
            </a:r>
            <a:r>
              <a:rPr lang="en-US" altLang="zh-CN" sz="2000" b="1" dirty="0" smtClean="0"/>
              <a:t>”!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2420888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dirty="0" smtClean="0"/>
              <a:t>It is </a:t>
            </a:r>
            <a:r>
              <a:rPr lang="en-US" altLang="zh-CN" sz="2000" dirty="0" smtClean="0">
                <a:solidFill>
                  <a:srgbClr val="FF0000"/>
                </a:solidFill>
              </a:rPr>
              <a:t>NOT</a:t>
            </a:r>
            <a:r>
              <a:rPr lang="en-US" altLang="zh-CN" sz="2000" dirty="0" smtClean="0"/>
              <a:t> practical to handle large graphs on single machines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4109010"/>
            <a:ext cx="810039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dirty="0" smtClean="0"/>
              <a:t>Distributed graph processing is inevitable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358246" cy="796908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Distributed Processing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38</a:t>
            </a:fld>
            <a:endParaRPr lang="zh-CN" altLang="en-US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358246" cy="796908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Distributed Processing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285720" y="1412776"/>
            <a:ext cx="8501122" cy="1728192"/>
          </a:xfrm>
        </p:spPr>
        <p:txBody>
          <a:bodyPr/>
          <a:lstStyle/>
          <a:p>
            <a:r>
              <a:rPr lang="en-US" altLang="zh-CN" sz="2000" dirty="0" smtClean="0"/>
              <a:t>A cluster of </a:t>
            </a:r>
            <a:r>
              <a:rPr lang="en-US" altLang="zh-CN" sz="2000" dirty="0" smtClean="0">
                <a:solidFill>
                  <a:srgbClr val="FF0000"/>
                </a:solidFill>
              </a:rPr>
              <a:t>identical</a:t>
            </a:r>
            <a:r>
              <a:rPr lang="en-US" altLang="zh-CN" sz="2000" dirty="0" smtClean="0"/>
              <a:t> machines (with one acted as coordinator);</a:t>
            </a:r>
          </a:p>
          <a:p>
            <a:r>
              <a:rPr lang="en-US" altLang="zh-CN" sz="2000" dirty="0" smtClean="0"/>
              <a:t>Each machine can </a:t>
            </a:r>
            <a:r>
              <a:rPr lang="en-US" altLang="zh-CN" sz="2000" dirty="0" smtClean="0">
                <a:solidFill>
                  <a:srgbClr val="FF0000"/>
                </a:solidFill>
              </a:rPr>
              <a:t>directly</a:t>
            </a:r>
            <a:r>
              <a:rPr lang="en-US" altLang="zh-CN" sz="2000" dirty="0" smtClean="0"/>
              <a:t> send arbitrary number of </a:t>
            </a:r>
            <a:r>
              <a:rPr lang="en-US" altLang="zh-CN" sz="2000" dirty="0" smtClean="0">
                <a:solidFill>
                  <a:srgbClr val="FF0000"/>
                </a:solidFill>
              </a:rPr>
              <a:t>messages</a:t>
            </a:r>
            <a:r>
              <a:rPr lang="en-US" altLang="zh-CN" sz="2000" dirty="0" smtClean="0"/>
              <a:t> to another one;</a:t>
            </a:r>
          </a:p>
          <a:p>
            <a:r>
              <a:rPr lang="en-US" altLang="zh-CN" sz="2000" dirty="0" smtClean="0"/>
              <a:t>All machines </a:t>
            </a:r>
            <a:r>
              <a:rPr lang="en-US" altLang="zh-CN" sz="2000" dirty="0" smtClean="0">
                <a:solidFill>
                  <a:srgbClr val="FF0000"/>
                </a:solidFill>
              </a:rPr>
              <a:t>co-work</a:t>
            </a:r>
            <a:r>
              <a:rPr lang="en-US" altLang="zh-CN" sz="2000" dirty="0" smtClean="0"/>
              <a:t> with each other by </a:t>
            </a:r>
            <a:r>
              <a:rPr lang="en-US" altLang="zh-CN" sz="2000" dirty="0" smtClean="0">
                <a:solidFill>
                  <a:srgbClr val="FF0000"/>
                </a:solidFill>
              </a:rPr>
              <a:t>local computations</a:t>
            </a:r>
            <a:r>
              <a:rPr lang="en-US" altLang="zh-CN" sz="2000" dirty="0" smtClean="0"/>
              <a:t> and </a:t>
            </a:r>
            <a:r>
              <a:rPr lang="en-US" altLang="zh-CN" sz="2000" dirty="0" smtClean="0">
                <a:solidFill>
                  <a:srgbClr val="FF0000"/>
                </a:solidFill>
              </a:rPr>
              <a:t>message-passing</a:t>
            </a:r>
            <a:r>
              <a:rPr lang="en-US" altLang="zh-CN" sz="2000" dirty="0" smtClean="0"/>
              <a:t>.</a:t>
            </a:r>
            <a:endParaRPr lang="zh-CN" altLang="en-US" sz="2000" b="1" dirty="0"/>
          </a:p>
        </p:txBody>
      </p:sp>
      <p:sp>
        <p:nvSpPr>
          <p:cNvPr id="13" name="灯片编号占位符 3"/>
          <p:cNvSpPr txBox="1">
            <a:spLocks/>
          </p:cNvSpPr>
          <p:nvPr/>
        </p:nvSpPr>
        <p:spPr>
          <a:xfrm>
            <a:off x="692943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D224E6-15A8-4E74-8987-281A30D56C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8032" y="908720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 smtClean="0">
                <a:solidFill>
                  <a:srgbClr val="3366CC"/>
                </a:solidFill>
              </a:rPr>
              <a:t>Model of Computation 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[15]</a:t>
            </a:r>
            <a:r>
              <a:rPr lang="en-US" altLang="zh-CN" sz="2000" dirty="0" smtClean="0">
                <a:solidFill>
                  <a:srgbClr val="3366CC"/>
                </a:solidFill>
              </a:rPr>
              <a:t>: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068960"/>
            <a:ext cx="4320480" cy="145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88032" y="4653136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 smtClean="0">
                <a:solidFill>
                  <a:srgbClr val="3366CC"/>
                </a:solidFill>
              </a:rPr>
              <a:t>Complexity measures: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7" name="内容占位符 2"/>
          <p:cNvSpPr txBox="1">
            <a:spLocks/>
          </p:cNvSpPr>
          <p:nvPr/>
        </p:nvSpPr>
        <p:spPr bwMode="auto">
          <a:xfrm>
            <a:off x="285720" y="5229200"/>
            <a:ext cx="850112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000" dirty="0" smtClean="0"/>
              <a:t>1.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Visit times</a:t>
            </a:r>
            <a:r>
              <a:rPr lang="en-US" altLang="zh-CN" sz="2000" dirty="0" smtClean="0"/>
              <a:t>: the maximum visiting times of a machine (</a:t>
            </a:r>
            <a:r>
              <a:rPr lang="en-US" altLang="zh-CN" sz="2000" b="1" dirty="0" smtClean="0">
                <a:solidFill>
                  <a:srgbClr val="3366CC"/>
                </a:solidFill>
              </a:rPr>
              <a:t>interactions</a:t>
            </a:r>
            <a:r>
              <a:rPr lang="en-US" altLang="zh-CN" sz="2000" dirty="0" smtClean="0"/>
              <a:t>)</a:t>
            </a:r>
          </a:p>
          <a:p>
            <a:r>
              <a:rPr lang="en-US" altLang="zh-CN" sz="2000" dirty="0" smtClean="0"/>
              <a:t>2.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Makespan</a:t>
            </a:r>
            <a:r>
              <a:rPr lang="en-US" altLang="zh-CN" sz="2000" dirty="0" smtClean="0"/>
              <a:t>: the evaluation completion time (</a:t>
            </a:r>
            <a:r>
              <a:rPr lang="en-US" altLang="zh-CN" sz="2000" b="1" dirty="0" smtClean="0">
                <a:solidFill>
                  <a:srgbClr val="3366CC"/>
                </a:solidFill>
              </a:rPr>
              <a:t>efficiency</a:t>
            </a:r>
            <a:r>
              <a:rPr lang="en-US" altLang="zh-CN" sz="2000" dirty="0" smtClean="0"/>
              <a:t>)</a:t>
            </a:r>
          </a:p>
          <a:p>
            <a:r>
              <a:rPr lang="en-US" altLang="zh-CN" sz="2000" dirty="0" smtClean="0"/>
              <a:t>3.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Data shipment</a:t>
            </a:r>
            <a:r>
              <a:rPr lang="en-US" altLang="zh-CN" sz="2000" dirty="0" smtClean="0"/>
              <a:t>: the size of the total messages shipped among distinct</a:t>
            </a:r>
          </a:p>
          <a:p>
            <a:r>
              <a:rPr lang="en-US" altLang="zh-CN" sz="2000" dirty="0" smtClean="0"/>
              <a:t>machines (</a:t>
            </a:r>
            <a:r>
              <a:rPr lang="en-US" altLang="zh-CN" sz="2000" b="1" dirty="0" smtClean="0">
                <a:solidFill>
                  <a:srgbClr val="3366CC"/>
                </a:solidFill>
              </a:rPr>
              <a:t>network band consumption</a:t>
            </a:r>
            <a:r>
              <a:rPr lang="en-US" altLang="zh-CN" sz="2000" dirty="0" smtClean="0"/>
              <a:t>)</a:t>
            </a:r>
            <a:endParaRPr kumimoji="0" lang="en-US" altLang="zh-CN" sz="200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sz="200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39</a:t>
            </a:fld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285720" y="1648180"/>
            <a:ext cx="8501122" cy="2500900"/>
          </a:xfrm>
        </p:spPr>
        <p:txBody>
          <a:bodyPr/>
          <a:lstStyle/>
          <a:p>
            <a:r>
              <a:rPr lang="en-US" altLang="zh-CN" sz="2400" dirty="0" smtClean="0"/>
              <a:t>Converting the indexing system to an </a:t>
            </a:r>
            <a:r>
              <a:rPr lang="en-US" altLang="zh-CN" sz="2400" dirty="0" smtClean="0">
                <a:solidFill>
                  <a:srgbClr val="FF0000"/>
                </a:solidFill>
              </a:rPr>
              <a:t>incremental</a:t>
            </a:r>
            <a:r>
              <a:rPr lang="en-US" altLang="zh-CN" sz="2400" dirty="0" smtClean="0"/>
              <a:t> system,</a:t>
            </a:r>
          </a:p>
          <a:p>
            <a:r>
              <a:rPr lang="en-US" altLang="zh-CN" sz="2400" dirty="0" smtClean="0"/>
              <a:t>Reduce the average document processing latency by </a:t>
            </a:r>
            <a:r>
              <a:rPr lang="en-US" altLang="zh-CN" sz="2400" dirty="0" smtClean="0">
                <a:solidFill>
                  <a:srgbClr val="FF0000"/>
                </a:solidFill>
              </a:rPr>
              <a:t>a factor of 100</a:t>
            </a:r>
          </a:p>
          <a:p>
            <a:r>
              <a:rPr lang="en-US" altLang="zh-CN" sz="2400" dirty="0" smtClean="0"/>
              <a:t>Process the same number of documents per day, while </a:t>
            </a:r>
            <a:r>
              <a:rPr lang="en-US" altLang="zh-CN" sz="2400" dirty="0" smtClean="0">
                <a:solidFill>
                  <a:srgbClr val="FF0000"/>
                </a:solidFill>
              </a:rPr>
              <a:t>reducing</a:t>
            </a:r>
            <a:r>
              <a:rPr lang="en-US" altLang="zh-CN" sz="2400" dirty="0" smtClean="0"/>
              <a:t> the average age of documents in Google search results </a:t>
            </a:r>
            <a:r>
              <a:rPr lang="en-US" altLang="zh-CN" sz="2400" dirty="0" smtClean="0">
                <a:solidFill>
                  <a:srgbClr val="FF0000"/>
                </a:solidFill>
              </a:rPr>
              <a:t>by 50%.</a:t>
            </a:r>
            <a:endParaRPr lang="en-US" altLang="zh-CN" sz="5400" dirty="0" smtClean="0">
              <a:solidFill>
                <a:srgbClr val="FF0000"/>
              </a:solidFill>
            </a:endParaRPr>
          </a:p>
        </p:txBody>
      </p:sp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251520" y="5517232"/>
            <a:ext cx="8568952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/>
              <a:t>It is a great waste to compute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everything from scratch</a:t>
            </a:r>
            <a:r>
              <a:rPr lang="en-US" altLang="zh-CN" sz="2000" b="1" dirty="0" smtClean="0"/>
              <a:t>!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358246" cy="796908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Incremental Techniques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048" y="1052736"/>
            <a:ext cx="838842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66CC"/>
                </a:solidFill>
              </a:rPr>
              <a:t>Google </a:t>
            </a:r>
            <a:r>
              <a:rPr lang="en-US" altLang="zh-CN" sz="2400" b="1" dirty="0" smtClean="0">
                <a:solidFill>
                  <a:srgbClr val="0066CC"/>
                </a:solidFill>
              </a:rPr>
              <a:t>Percolator 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 [21]</a:t>
            </a:r>
            <a:r>
              <a:rPr lang="en-US" altLang="zh-CN" sz="2400" dirty="0" smtClean="0">
                <a:solidFill>
                  <a:srgbClr val="0066CC"/>
                </a:solidFill>
              </a:rPr>
              <a:t>: </a:t>
            </a:r>
            <a:endParaRPr lang="en-US" altLang="zh-CN" sz="2400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Interesting Coincidence!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</a:t>
            </a:fld>
            <a:endParaRPr lang="zh-CN" altLang="en-US" dirty="0"/>
          </a:p>
        </p:txBody>
      </p:sp>
      <p:sp>
        <p:nvSpPr>
          <p:cNvPr id="22" name="Rectangle 14"/>
          <p:cNvSpPr txBox="1">
            <a:spLocks noChangeArrowheads="1"/>
          </p:cNvSpPr>
          <p:nvPr/>
        </p:nvSpPr>
        <p:spPr bwMode="auto">
          <a:xfrm>
            <a:off x="323528" y="6021288"/>
            <a:ext cx="8496944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DB people started working on graphs at 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around the same time</a:t>
            </a:r>
            <a:r>
              <a:rPr lang="zh-CN" altLang="en-US" sz="2000" b="1" dirty="0" smtClean="0">
                <a:ea typeface="黑体" pitchFamily="49" charset="-122"/>
                <a:sym typeface="Wingdings" pitchFamily="2" charset="2"/>
              </a:rPr>
              <a:t>！</a:t>
            </a:r>
            <a:endParaRPr lang="zh-CN" altLang="en-US" sz="2000" b="1" dirty="0">
              <a:ea typeface="黑体" pitchFamily="49" charset="-122"/>
              <a:sym typeface="Wingdings" pitchFamily="2" charset="2"/>
            </a:endParaRPr>
          </a:p>
        </p:txBody>
      </p:sp>
      <p:graphicFrame>
        <p:nvGraphicFramePr>
          <p:cNvPr id="6" name="内容占位符 4"/>
          <p:cNvGraphicFramePr/>
          <p:nvPr/>
        </p:nvGraphicFramePr>
        <p:xfrm>
          <a:off x="1187624" y="980728"/>
          <a:ext cx="684076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云形标注 7"/>
          <p:cNvSpPr/>
          <p:nvPr/>
        </p:nvSpPr>
        <p:spPr>
          <a:xfrm>
            <a:off x="35496" y="4725144"/>
            <a:ext cx="3240360" cy="1296144"/>
          </a:xfrm>
          <a:prstGeom prst="cloudCallout">
            <a:avLst>
              <a:gd name="adj1" fmla="val 2447"/>
              <a:gd name="adj2" fmla="val -107152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Social computing </a:t>
            </a: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&amp; </a:t>
            </a: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Web 2.0</a:t>
            </a: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1549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Data Preprocessing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40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908720"/>
            <a:ext cx="8712968" cy="5256584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Data sampling 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en-US" altLang="zh-CN" sz="2000" dirty="0"/>
              <a:t>Instead of dealing with the entire </a:t>
            </a:r>
            <a:r>
              <a:rPr lang="en-US" altLang="zh-CN" sz="2000" dirty="0" smtClean="0"/>
              <a:t>data graphs, it</a:t>
            </a:r>
            <a:r>
              <a:rPr lang="en-US" altLang="zh-CN" sz="2000" dirty="0" smtClean="0">
                <a:solidFill>
                  <a:srgbClr val="0066CC"/>
                </a:solidFill>
              </a:rPr>
              <a:t> reduces the size </a:t>
            </a:r>
            <a:r>
              <a:rPr lang="en-US" altLang="zh-CN" sz="2000" dirty="0" smtClean="0"/>
              <a:t>of data graphs by </a:t>
            </a:r>
            <a:r>
              <a:rPr lang="en-US" altLang="zh-CN" sz="2000" dirty="0"/>
              <a:t>sampling </a:t>
            </a:r>
            <a:r>
              <a:rPr lang="en-US" altLang="zh-CN" sz="2000" dirty="0" smtClean="0"/>
              <a:t>and allows </a:t>
            </a:r>
            <a:r>
              <a:rPr lang="en-US" altLang="zh-CN" sz="2000" dirty="0"/>
              <a:t>a certain loss of </a:t>
            </a:r>
            <a:r>
              <a:rPr lang="en-US" altLang="zh-CN" sz="2000" dirty="0" smtClean="0"/>
              <a:t>precision.</a:t>
            </a:r>
          </a:p>
          <a:p>
            <a:pPr lvl="1"/>
            <a:r>
              <a:rPr lang="en-US" altLang="zh-CN" sz="2000" dirty="0" smtClean="0"/>
              <a:t>In the sampling process, ensure that </a:t>
            </a:r>
            <a:r>
              <a:rPr lang="en-US" altLang="zh-CN" sz="2000" dirty="0"/>
              <a:t>the sampling data </a:t>
            </a:r>
            <a:r>
              <a:rPr lang="en-US" altLang="zh-CN" sz="2000" dirty="0" smtClean="0"/>
              <a:t>obtained can </a:t>
            </a:r>
            <a:r>
              <a:rPr lang="en-US" altLang="zh-CN" sz="2000" dirty="0">
                <a:solidFill>
                  <a:srgbClr val="0066CC"/>
                </a:solidFill>
              </a:rPr>
              <a:t>reflect </a:t>
            </a:r>
            <a:r>
              <a:rPr lang="en-US" altLang="zh-CN" sz="2000" dirty="0" smtClean="0">
                <a:solidFill>
                  <a:srgbClr val="0066CC"/>
                </a:solidFill>
              </a:rPr>
              <a:t>the</a:t>
            </a:r>
            <a:r>
              <a:rPr lang="en-US" altLang="zh-CN" sz="2000" dirty="0">
                <a:solidFill>
                  <a:srgbClr val="0066CC"/>
                </a:solidFill>
              </a:rPr>
              <a:t> </a:t>
            </a:r>
            <a:r>
              <a:rPr lang="en-US" altLang="zh-CN" sz="2000" dirty="0" smtClean="0">
                <a:solidFill>
                  <a:srgbClr val="0066CC"/>
                </a:solidFill>
              </a:rPr>
              <a:t>characteristics </a:t>
            </a:r>
            <a:r>
              <a:rPr lang="en-US" altLang="zh-CN" sz="2000" dirty="0">
                <a:solidFill>
                  <a:srgbClr val="0066CC"/>
                </a:solidFill>
              </a:rPr>
              <a:t>and </a:t>
            </a:r>
            <a:r>
              <a:rPr lang="en-US" altLang="zh-CN" sz="2000" dirty="0" smtClean="0">
                <a:solidFill>
                  <a:srgbClr val="0066CC"/>
                </a:solidFill>
              </a:rPr>
              <a:t>information </a:t>
            </a:r>
            <a:r>
              <a:rPr lang="en-US" altLang="zh-CN" sz="2000" dirty="0" smtClean="0"/>
              <a:t>of the original </a:t>
            </a:r>
            <a:r>
              <a:rPr lang="en-US" altLang="zh-CN" sz="2000" dirty="0"/>
              <a:t>data </a:t>
            </a:r>
            <a:r>
              <a:rPr lang="en-US" altLang="zh-CN" sz="2000" dirty="0" smtClean="0"/>
              <a:t>graphs as </a:t>
            </a:r>
            <a:r>
              <a:rPr lang="en-US" altLang="zh-CN" sz="2000" dirty="0"/>
              <a:t>much as </a:t>
            </a:r>
            <a:r>
              <a:rPr lang="en-US" altLang="zh-CN" sz="2000" dirty="0" smtClean="0"/>
              <a:t>possible.</a:t>
            </a:r>
          </a:p>
          <a:p>
            <a:pPr marL="342900" lvl="1" indent="-342900">
              <a:buFontTx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Data compression</a:t>
            </a:r>
          </a:p>
          <a:p>
            <a:pPr lvl="1"/>
            <a:r>
              <a:rPr lang="en-US" altLang="zh-CN" sz="2000" dirty="0" smtClean="0"/>
              <a:t>It </a:t>
            </a:r>
            <a:r>
              <a:rPr lang="en-US" altLang="zh-CN" sz="2000" dirty="0" smtClean="0">
                <a:solidFill>
                  <a:srgbClr val="0066CC"/>
                </a:solidFill>
              </a:rPr>
              <a:t>generates small graphs from original data graphs </a:t>
            </a:r>
            <a:r>
              <a:rPr lang="en-US" altLang="zh-CN" sz="2000" dirty="0" smtClean="0"/>
              <a:t>that preserve the information only relevant to queries.</a:t>
            </a:r>
          </a:p>
          <a:p>
            <a:pPr lvl="1"/>
            <a:r>
              <a:rPr lang="en-US" altLang="zh-CN" sz="2000" dirty="0" smtClean="0"/>
              <a:t>A specific compression method is applied to a specific query application, such that data graph compression is not universal for all query applications.</a:t>
            </a:r>
          </a:p>
          <a:p>
            <a:pPr lvl="1"/>
            <a:r>
              <a:rPr lang="en-US" altLang="zh-CN" sz="2000" dirty="0" err="1" smtClean="0"/>
              <a:t>Reachability</a:t>
            </a:r>
            <a:r>
              <a:rPr lang="en-US" altLang="zh-CN" sz="2000" dirty="0" smtClean="0"/>
              <a:t> query, Neighbor query</a:t>
            </a:r>
          </a:p>
        </p:txBody>
      </p:sp>
    </p:spTree>
    <p:extLst>
      <p:ext uri="{BB962C8B-B14F-4D97-AF65-F5344CB8AC3E}">
        <p14:creationId xmlns:p14="http://schemas.microsoft.com/office/powerpoint/2010/main" xmlns="" val="140531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Data Preprocessing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41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908720"/>
            <a:ext cx="8712968" cy="4997240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Indexing</a:t>
            </a:r>
          </a:p>
          <a:p>
            <a:pPr marL="342900" lvl="1" indent="-342900">
              <a:buFontTx/>
              <a:buChar char="•"/>
            </a:pPr>
            <a:r>
              <a:rPr lang="en-US" altLang="zh-CN" sz="2000" dirty="0" smtClean="0"/>
              <a:t>There are mainly </a:t>
            </a:r>
            <a:r>
              <a:rPr lang="en-US" altLang="zh-CN" sz="2000" dirty="0" smtClean="0">
                <a:solidFill>
                  <a:srgbClr val="FF0000"/>
                </a:solidFill>
              </a:rPr>
              <a:t>three standards </a:t>
            </a:r>
            <a:r>
              <a:rPr lang="en-US" altLang="zh-CN" sz="2000" dirty="0" smtClean="0"/>
              <a:t>for measuring the goodness of an indexing method.</a:t>
            </a:r>
          </a:p>
          <a:p>
            <a:pPr lvl="1"/>
            <a:r>
              <a:rPr lang="en-US" altLang="zh-CN" sz="2000" dirty="0" smtClean="0"/>
              <a:t>The</a:t>
            </a:r>
            <a:r>
              <a:rPr lang="en-US" altLang="zh-CN" sz="2000" dirty="0" smtClean="0">
                <a:solidFill>
                  <a:srgbClr val="0066CC"/>
                </a:solidFill>
              </a:rPr>
              <a:t> space </a:t>
            </a:r>
            <a:r>
              <a:rPr lang="en-US" altLang="zh-CN" sz="2000" dirty="0" smtClean="0"/>
              <a:t>of a graph index</a:t>
            </a:r>
          </a:p>
          <a:p>
            <a:pPr lvl="1"/>
            <a:r>
              <a:rPr lang="en-US" altLang="zh-CN" sz="2000" dirty="0" smtClean="0">
                <a:solidFill>
                  <a:srgbClr val="0066CC"/>
                </a:solidFill>
              </a:rPr>
              <a:t>Establishing time </a:t>
            </a:r>
            <a:r>
              <a:rPr lang="en-US" altLang="zh-CN" sz="2000" dirty="0" smtClean="0"/>
              <a:t>for a graph index</a:t>
            </a:r>
            <a:endParaRPr lang="en-US" altLang="zh-CN" sz="2000" dirty="0" smtClean="0">
              <a:solidFill>
                <a:srgbClr val="0066CC"/>
              </a:solidFill>
            </a:endParaRPr>
          </a:p>
          <a:p>
            <a:pPr lvl="1"/>
            <a:r>
              <a:rPr lang="en-US" altLang="zh-CN" sz="2000" dirty="0" smtClean="0">
                <a:solidFill>
                  <a:srgbClr val="0066CC"/>
                </a:solidFill>
              </a:rPr>
              <a:t>Query time </a:t>
            </a:r>
            <a:r>
              <a:rPr lang="en-US" altLang="zh-CN" sz="2000" dirty="0" smtClean="0"/>
              <a:t>with a graph index</a:t>
            </a:r>
          </a:p>
          <a:p>
            <a:pPr marL="342900" lvl="1" indent="-342900">
              <a:buFontTx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Data partitioning</a:t>
            </a:r>
          </a:p>
          <a:p>
            <a:pPr lvl="1"/>
            <a:r>
              <a:rPr lang="en-US" altLang="zh-CN" sz="2000" dirty="0" smtClean="0"/>
              <a:t>Partition a data graph to relatively “small” graphs</a:t>
            </a:r>
          </a:p>
          <a:p>
            <a:pPr lvl="1"/>
            <a:r>
              <a:rPr lang="en-US" altLang="zh-CN" sz="2000" dirty="0" smtClean="0"/>
              <a:t>Hash function is a simple approach for random partitioning.</a:t>
            </a:r>
          </a:p>
          <a:p>
            <a:pPr lvl="1"/>
            <a:r>
              <a:rPr lang="en-US" altLang="zh-CN" sz="2000" dirty="0" smtClean="0"/>
              <a:t>There are well established tools, e.g. </a:t>
            </a:r>
            <a:r>
              <a:rPr lang="en-US" altLang="zh-CN" sz="2000" dirty="0" err="1" smtClean="0"/>
              <a:t>Metis</a:t>
            </a:r>
            <a:r>
              <a:rPr lang="en-US" altLang="zh-CN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5897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42</a:t>
            </a:fld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85720" y="2776108"/>
            <a:ext cx="8358246" cy="796908"/>
          </a:xfrm>
        </p:spPr>
        <p:txBody>
          <a:bodyPr/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xmlns="" val="32303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43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052736"/>
            <a:ext cx="856895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We have introduced 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graph search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: a new paradigm for social computing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772816"/>
            <a:ext cx="856895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-342900" eaLnBrk="0" hangingPunct="0">
              <a:spcBef>
                <a:spcPts val="0"/>
              </a:spcBef>
            </a:pPr>
            <a:r>
              <a:rPr lang="en-US" altLang="zh-CN" sz="2000" kern="0" dirty="0" smtClean="0">
                <a:solidFill>
                  <a:srgbClr val="000000"/>
                </a:solidFill>
                <a:latin typeface="Arial Unicode MS" pitchFamily="34" charset="-122"/>
              </a:rPr>
              <a:t>We have discussed the </a:t>
            </a:r>
            <a:r>
              <a:rPr lang="en-US" altLang="zh-CN" sz="2000" kern="0" dirty="0" smtClean="0">
                <a:solidFill>
                  <a:srgbClr val="FF0000"/>
                </a:solidFill>
                <a:latin typeface="Arial Unicode MS" pitchFamily="34" charset="-122"/>
              </a:rPr>
              <a:t>history</a:t>
            </a:r>
            <a:r>
              <a:rPr lang="en-US" altLang="zh-CN" sz="2000" kern="0" dirty="0" smtClean="0">
                <a:solidFill>
                  <a:srgbClr val="000000"/>
                </a:solidFill>
                <a:latin typeface="Arial Unicode MS" pitchFamily="34" charset="-122"/>
              </a:rPr>
              <a:t> and </a:t>
            </a:r>
            <a:r>
              <a:rPr lang="en-US" altLang="zh-CN" sz="2000" kern="0" dirty="0" smtClean="0">
                <a:solidFill>
                  <a:srgbClr val="FF0000"/>
                </a:solidFill>
                <a:latin typeface="Arial Unicode MS" pitchFamily="34" charset="-122"/>
              </a:rPr>
              <a:t>applications</a:t>
            </a:r>
            <a:r>
              <a:rPr lang="en-US" altLang="zh-CN" sz="2000" kern="0" dirty="0" smtClean="0">
                <a:solidFill>
                  <a:srgbClr val="000000"/>
                </a:solidFill>
                <a:latin typeface="Arial Unicode MS" pitchFamily="34" charset="-122"/>
              </a:rPr>
              <a:t> of </a:t>
            </a:r>
            <a:r>
              <a:rPr lang="en-US" altLang="zh-CN" sz="2000" dirty="0">
                <a:solidFill>
                  <a:schemeClr val="tx1"/>
                </a:solidFill>
              </a:rPr>
              <a:t>graph </a:t>
            </a:r>
            <a:r>
              <a:rPr lang="en-US" altLang="zh-CN" sz="2000" dirty="0" smtClean="0">
                <a:solidFill>
                  <a:schemeClr val="tx1"/>
                </a:solidFill>
              </a:rPr>
              <a:t>search</a:t>
            </a:r>
            <a:endParaRPr lang="en-US" altLang="zh-CN" kern="0" dirty="0">
              <a:solidFill>
                <a:schemeClr val="tx1"/>
              </a:solidFill>
              <a:latin typeface="Arial Unicode MS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636912"/>
            <a:ext cx="8568952" cy="13973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We have 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introduced and analyzed 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three</a:t>
            </a:r>
            <a:r>
              <a:rPr lang="en-US" altLang="zh-CN" sz="2000" dirty="0" smtClean="0">
                <a:solidFill>
                  <a:srgbClr val="00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types of graph search</a:t>
            </a: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  <a:endParaRPr lang="en-US" altLang="zh-CN" sz="20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kern="0" dirty="0">
                <a:solidFill>
                  <a:srgbClr val="33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Cohesive </a:t>
            </a:r>
            <a:r>
              <a:rPr lang="en-US" altLang="zh-CN" kern="0" dirty="0" err="1">
                <a:solidFill>
                  <a:srgbClr val="33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subgraphs</a:t>
            </a:r>
            <a:endParaRPr lang="en-US" altLang="zh-CN" kern="0" dirty="0">
              <a:solidFill>
                <a:srgbClr val="3366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kern="0" dirty="0">
                <a:solidFill>
                  <a:srgbClr val="33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Keyword search on graphs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kern="0" dirty="0">
                <a:solidFill>
                  <a:srgbClr val="33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Graph pattern matching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4437112"/>
            <a:ext cx="856895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We have 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pointed out the 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problems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and 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challenges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5301208"/>
            <a:ext cx="856895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We have 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presented some 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useful techniques 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to solve the problems</a:t>
            </a:r>
          </a:p>
        </p:txBody>
      </p:sp>
    </p:spTree>
    <p:extLst>
      <p:ext uri="{BB962C8B-B14F-4D97-AF65-F5344CB8AC3E}">
        <p14:creationId xmlns:p14="http://schemas.microsoft.com/office/powerpoint/2010/main" xmlns="" val="298274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References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908720"/>
            <a:ext cx="8501122" cy="5429288"/>
          </a:xfrm>
        </p:spPr>
        <p:txBody>
          <a:bodyPr/>
          <a:lstStyle/>
          <a:p>
            <a:pPr>
              <a:buNone/>
            </a:pPr>
            <a:r>
              <a:rPr lang="en-US" altLang="zh-CN" sz="1600" dirty="0" smtClean="0"/>
              <a:t>[1] </a:t>
            </a:r>
            <a:r>
              <a:rPr lang="en-US" altLang="zh-CN" sz="1600" dirty="0" err="1" smtClean="0"/>
              <a:t>S.Wasserman</a:t>
            </a:r>
            <a:r>
              <a:rPr lang="en-US" altLang="zh-CN" sz="1600" dirty="0" smtClean="0"/>
              <a:t> and K. Faust. Social Network Analysis: Methods and Applications. Cambridge University Press, 1994.</a:t>
            </a:r>
          </a:p>
          <a:p>
            <a:pPr>
              <a:buNone/>
            </a:pPr>
            <a:r>
              <a:rPr lang="en-US" altLang="zh-CN" sz="1600" dirty="0" smtClean="0"/>
              <a:t>[2] C. C. </a:t>
            </a:r>
            <a:r>
              <a:rPr lang="en-US" altLang="zh-CN" sz="1600" dirty="0" err="1" smtClean="0"/>
              <a:t>Aggarwal</a:t>
            </a:r>
            <a:r>
              <a:rPr lang="en-US" altLang="zh-CN" sz="1600" dirty="0" smtClean="0"/>
              <a:t> and H. Wang. Managing and Mining Graph Data. Springer, 2010.</a:t>
            </a:r>
          </a:p>
          <a:p>
            <a:pPr>
              <a:buNone/>
            </a:pPr>
            <a:r>
              <a:rPr lang="en-US" altLang="zh-CN" sz="1600" dirty="0" smtClean="0"/>
              <a:t>[3]  </a:t>
            </a:r>
            <a:r>
              <a:rPr lang="en-US" altLang="zh-CN" sz="1600" dirty="0" err="1" smtClean="0"/>
              <a:t>Shuai</a:t>
            </a:r>
            <a:r>
              <a:rPr lang="en-US" altLang="zh-CN" sz="1600" dirty="0" smtClean="0"/>
              <a:t> Ma, Yang Cao, </a:t>
            </a:r>
            <a:r>
              <a:rPr lang="en-US" altLang="zh-CN" sz="1600" dirty="0" err="1" smtClean="0"/>
              <a:t>Tianyu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Wo</a:t>
            </a:r>
            <a:r>
              <a:rPr lang="en-US" altLang="zh-CN" sz="1600" dirty="0" smtClean="0"/>
              <a:t>, and </a:t>
            </a:r>
            <a:r>
              <a:rPr lang="en-US" altLang="zh-CN" sz="1600" dirty="0" err="1" smtClean="0"/>
              <a:t>Jinpeng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Huai</a:t>
            </a:r>
            <a:r>
              <a:rPr lang="en-US" altLang="zh-CN" sz="1600" dirty="0" smtClean="0"/>
              <a:t>, Social Networks and Graph Matching.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Communications of CCF, 2012.</a:t>
            </a:r>
          </a:p>
          <a:p>
            <a:pPr>
              <a:buNone/>
            </a:pPr>
            <a:r>
              <a:rPr lang="en-US" altLang="zh-CN" sz="1600" dirty="0" smtClean="0"/>
              <a:t>[4]  </a:t>
            </a:r>
            <a:r>
              <a:rPr lang="en-US" altLang="zh-CN" sz="1600" dirty="0" err="1" smtClean="0"/>
              <a:t>Shuai</a:t>
            </a:r>
            <a:r>
              <a:rPr lang="en-US" altLang="zh-CN" sz="1600" dirty="0" smtClean="0"/>
              <a:t> Ma, </a:t>
            </a:r>
            <a:r>
              <a:rPr lang="en-US" altLang="zh-CN" sz="1600" dirty="0" err="1" smtClean="0"/>
              <a:t>Jia</a:t>
            </a:r>
            <a:r>
              <a:rPr lang="en-US" altLang="zh-CN" sz="1600" dirty="0" smtClean="0"/>
              <a:t> Li, </a:t>
            </a:r>
            <a:r>
              <a:rPr lang="en-US" altLang="zh-CN" sz="1600" dirty="0" err="1" smtClean="0"/>
              <a:t>Xudong</a:t>
            </a:r>
            <a:r>
              <a:rPr lang="en-US" altLang="zh-CN" sz="1600" dirty="0" smtClean="0"/>
              <a:t> Liu, and </a:t>
            </a:r>
            <a:r>
              <a:rPr lang="en-US" altLang="zh-CN" sz="1600" dirty="0" err="1" smtClean="0"/>
              <a:t>Jinpeng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Huai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Graph Search: A New Searching Approach to the Social Computing Era .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Communications of CCF, 2012..</a:t>
            </a:r>
          </a:p>
          <a:p>
            <a:pPr>
              <a:buNone/>
            </a:pPr>
            <a:r>
              <a:rPr lang="en-US" altLang="zh-CN" sz="1600" dirty="0" smtClean="0"/>
              <a:t>[5]  </a:t>
            </a:r>
            <a:r>
              <a:rPr lang="en-US" altLang="zh-CN" sz="1600" dirty="0" err="1" smtClean="0"/>
              <a:t>Wenfei</a:t>
            </a:r>
            <a:r>
              <a:rPr lang="en-US" altLang="zh-CN" sz="1600" dirty="0" smtClean="0"/>
              <a:t> Fan, Graph Pattern Matching Revised for Social Network Analysis. ICDT 2012.</a:t>
            </a:r>
          </a:p>
          <a:p>
            <a:pPr>
              <a:buNone/>
            </a:pPr>
            <a:r>
              <a:rPr lang="en-US" altLang="zh-CN" sz="1600" dirty="0" smtClean="0"/>
              <a:t>[6]  </a:t>
            </a:r>
            <a:r>
              <a:rPr lang="en-US" altLang="zh-CN" sz="1600" dirty="0" err="1" smtClean="0"/>
              <a:t>Shuai</a:t>
            </a:r>
            <a:r>
              <a:rPr lang="en-US" altLang="zh-CN" sz="1600" dirty="0" smtClean="0"/>
              <a:t> Ma, Yang Cao, </a:t>
            </a:r>
            <a:r>
              <a:rPr lang="en-US" altLang="zh-CN" sz="1600" dirty="0" err="1" smtClean="0"/>
              <a:t>Wenfei</a:t>
            </a:r>
            <a:r>
              <a:rPr lang="en-US" altLang="zh-CN" sz="1600" dirty="0" smtClean="0"/>
              <a:t> Fan, </a:t>
            </a:r>
            <a:r>
              <a:rPr lang="en-US" altLang="zh-CN" sz="1600" dirty="0" err="1" smtClean="0"/>
              <a:t>Jinpeng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Huai</a:t>
            </a:r>
            <a:r>
              <a:rPr lang="en-US" altLang="zh-CN" sz="1600" dirty="0" smtClean="0"/>
              <a:t>, and </a:t>
            </a:r>
            <a:r>
              <a:rPr lang="en-US" altLang="zh-CN" sz="1600" dirty="0" err="1" smtClean="0"/>
              <a:t>Tianyu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Wo</a:t>
            </a:r>
            <a:r>
              <a:rPr lang="en-US" altLang="zh-CN" sz="1600" dirty="0" smtClean="0"/>
              <a:t>, Capturing Topology in Graph Pattern Matching. VLDB 2012.</a:t>
            </a:r>
          </a:p>
          <a:p>
            <a:pPr>
              <a:buNone/>
            </a:pPr>
            <a:r>
              <a:rPr lang="en-US" altLang="zh-CN" sz="1600" dirty="0" smtClean="0"/>
              <a:t>[7]  </a:t>
            </a:r>
            <a:r>
              <a:rPr lang="en-US" altLang="zh-CN" sz="1600" dirty="0" err="1" smtClean="0"/>
              <a:t>Wenfei</a:t>
            </a:r>
            <a:r>
              <a:rPr lang="en-US" altLang="zh-CN" sz="1600" dirty="0" smtClean="0"/>
              <a:t> Fan, Jianzhong Li, </a:t>
            </a:r>
            <a:r>
              <a:rPr lang="en-US" altLang="zh-CN" sz="1600" dirty="0" err="1" smtClean="0"/>
              <a:t>Shuai</a:t>
            </a:r>
            <a:r>
              <a:rPr lang="en-US" altLang="zh-CN" sz="1600" dirty="0" smtClean="0"/>
              <a:t> Ma, Nan Tang, and </a:t>
            </a:r>
            <a:r>
              <a:rPr lang="en-US" altLang="zh-CN" sz="1600" dirty="0" err="1" smtClean="0"/>
              <a:t>Yinghui</a:t>
            </a:r>
            <a:r>
              <a:rPr lang="en-US" altLang="zh-CN" sz="1600" dirty="0" smtClean="0"/>
              <a:t> Wu,  Adding Regular Expressions to Graph </a:t>
            </a:r>
            <a:r>
              <a:rPr lang="en-US" altLang="zh-CN" sz="1600" dirty="0" err="1" smtClean="0"/>
              <a:t>Reachability</a:t>
            </a:r>
            <a:r>
              <a:rPr lang="en-US" altLang="zh-CN" sz="1600" dirty="0" smtClean="0"/>
              <a:t> and Pattern Queries. ICDE 2011.</a:t>
            </a:r>
          </a:p>
          <a:p>
            <a:pPr>
              <a:buNone/>
            </a:pPr>
            <a:r>
              <a:rPr lang="en-US" altLang="zh-CN" sz="1600" dirty="0" smtClean="0"/>
              <a:t>[8]  </a:t>
            </a:r>
            <a:r>
              <a:rPr lang="en-US" altLang="zh-CN" sz="1600" dirty="0" err="1" smtClean="0"/>
              <a:t>Wenfei</a:t>
            </a:r>
            <a:r>
              <a:rPr lang="en-US" altLang="zh-CN" sz="1600" dirty="0" smtClean="0"/>
              <a:t> Fan, Jianzhong Li, </a:t>
            </a:r>
            <a:r>
              <a:rPr lang="en-US" altLang="zh-CN" sz="1600" dirty="0" err="1" smtClean="0"/>
              <a:t>Shuai</a:t>
            </a:r>
            <a:r>
              <a:rPr lang="en-US" altLang="zh-CN" sz="1600" dirty="0" smtClean="0"/>
              <a:t> Ma, Nan Tang, and </a:t>
            </a:r>
            <a:r>
              <a:rPr lang="en-US" altLang="zh-CN" sz="1600" dirty="0" err="1" smtClean="0"/>
              <a:t>Yinghui</a:t>
            </a:r>
            <a:r>
              <a:rPr lang="en-US" altLang="zh-CN" sz="1600" dirty="0" smtClean="0"/>
              <a:t> Wu, Graph Pattern Matching: From Intractable to Polynomial Time. VLDB 2010.</a:t>
            </a:r>
          </a:p>
          <a:p>
            <a:pPr>
              <a:buNone/>
            </a:pPr>
            <a:r>
              <a:rPr lang="en-US" altLang="zh-CN" sz="1600" dirty="0" smtClean="0"/>
              <a:t>[9]  </a:t>
            </a:r>
            <a:r>
              <a:rPr lang="en-US" altLang="zh-CN" sz="1600" dirty="0" err="1" smtClean="0"/>
              <a:t>Wenfei</a:t>
            </a:r>
            <a:r>
              <a:rPr lang="en-US" altLang="zh-CN" sz="1600" dirty="0" smtClean="0"/>
              <a:t> Fan, Jianzhong Li, </a:t>
            </a:r>
            <a:r>
              <a:rPr lang="en-US" altLang="zh-CN" sz="1600" dirty="0" err="1" smtClean="0"/>
              <a:t>Shuai</a:t>
            </a:r>
            <a:r>
              <a:rPr lang="en-US" altLang="zh-CN" sz="1600" dirty="0" smtClean="0"/>
              <a:t> Ma, Nan Tang, and </a:t>
            </a:r>
            <a:r>
              <a:rPr lang="en-US" altLang="zh-CN" sz="1600" dirty="0" err="1" smtClean="0"/>
              <a:t>Yinghui</a:t>
            </a:r>
            <a:r>
              <a:rPr lang="en-US" altLang="zh-CN" sz="1600" dirty="0" smtClean="0"/>
              <a:t> Wu, Graph Homomorphism Revisited for Graph Matching.  VLDB 2010.</a:t>
            </a:r>
          </a:p>
          <a:p>
            <a:pPr>
              <a:buNone/>
            </a:pPr>
            <a:r>
              <a:rPr lang="en-US" altLang="zh-CN" sz="1600" dirty="0" smtClean="0"/>
              <a:t>[10] </a:t>
            </a:r>
            <a:r>
              <a:rPr lang="en-US" altLang="zh-CN" sz="1600" dirty="0" err="1" smtClean="0"/>
              <a:t>Hossein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Maserrat</a:t>
            </a:r>
            <a:r>
              <a:rPr lang="en-US" altLang="zh-CN" sz="1600" dirty="0" smtClean="0"/>
              <a:t> and </a:t>
            </a:r>
            <a:r>
              <a:rPr lang="en-US" altLang="zh-CN" sz="1600" dirty="0" err="1" smtClean="0"/>
              <a:t>Jian</a:t>
            </a:r>
            <a:r>
              <a:rPr lang="en-US" altLang="zh-CN" sz="1600" dirty="0" smtClean="0"/>
              <a:t> Pei, Neighbor query friendly compression of social networks. KDD 2010.</a:t>
            </a:r>
          </a:p>
          <a:p>
            <a:pPr>
              <a:buNone/>
            </a:pPr>
            <a:r>
              <a:rPr lang="en-US" altLang="zh-CN" sz="1600" dirty="0" smtClean="0"/>
              <a:t>[11] Rice, M. and </a:t>
            </a:r>
            <a:r>
              <a:rPr lang="en-US" altLang="zh-CN" sz="1600" dirty="0" err="1" smtClean="0"/>
              <a:t>Tsotras</a:t>
            </a:r>
            <a:r>
              <a:rPr lang="en-US" altLang="zh-CN" sz="1600" dirty="0" smtClean="0"/>
              <a:t>, V.J., Graph indexing of road networks for shortest path queries with label restrictions. VLDB 2010.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44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References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908720"/>
            <a:ext cx="8501122" cy="5429288"/>
          </a:xfrm>
        </p:spPr>
        <p:txBody>
          <a:bodyPr/>
          <a:lstStyle/>
          <a:p>
            <a:pPr>
              <a:buNone/>
            </a:pPr>
            <a:r>
              <a:rPr lang="en-US" altLang="zh-CN" sz="1600" dirty="0" smtClean="0"/>
              <a:t>[12] Brian </a:t>
            </a:r>
            <a:r>
              <a:rPr lang="en-US" altLang="zh-CN" sz="1600" dirty="0" err="1" smtClean="0"/>
              <a:t>Gallaghe</a:t>
            </a:r>
            <a:r>
              <a:rPr lang="en-US" altLang="zh-CN" sz="1600" dirty="0" smtClean="0"/>
              <a:t>, Matching structure and semantics: A survey on graph-based pattern matching. AAAI FS. 2006.</a:t>
            </a:r>
          </a:p>
          <a:p>
            <a:pPr>
              <a:buNone/>
            </a:pPr>
            <a:r>
              <a:rPr lang="en-US" altLang="zh-CN" sz="1600" dirty="0" smtClean="0"/>
              <a:t>[13] Chao Liu, Chen </a:t>
            </a:r>
            <a:r>
              <a:rPr lang="en-US" altLang="zh-CN" sz="1600" dirty="0" err="1" smtClean="0"/>
              <a:t>Chen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Jiawei</a:t>
            </a:r>
            <a:r>
              <a:rPr lang="en-US" altLang="zh-CN" sz="1600" dirty="0" smtClean="0"/>
              <a:t> Han and Philip S. Yu, GPLAG: detection of software plagiarism by program dependence graph analysis. KDD 2006.</a:t>
            </a:r>
          </a:p>
          <a:p>
            <a:pPr>
              <a:buNone/>
            </a:pPr>
            <a:r>
              <a:rPr lang="en-US" altLang="zh-CN" sz="1600" dirty="0" smtClean="0"/>
              <a:t>[14] J. </a:t>
            </a:r>
            <a:r>
              <a:rPr lang="en-US" altLang="zh-CN" sz="1600" dirty="0" err="1" smtClean="0"/>
              <a:t>Ferrante</a:t>
            </a:r>
            <a:r>
              <a:rPr lang="en-US" altLang="zh-CN" sz="1600" dirty="0" smtClean="0"/>
              <a:t>, K. J. </a:t>
            </a:r>
            <a:r>
              <a:rPr lang="en-US" altLang="zh-CN" sz="1600" dirty="0" err="1" smtClean="0"/>
              <a:t>Ottenstein</a:t>
            </a:r>
            <a:r>
              <a:rPr lang="en-US" altLang="zh-CN" sz="1600" dirty="0" smtClean="0"/>
              <a:t>, and J. D. Warren. The program dependence graph and its use in optimization. ACM Trans. Program. Lang. Syst., 9(3):319–349, 1987.</a:t>
            </a:r>
          </a:p>
          <a:p>
            <a:pPr>
              <a:buNone/>
            </a:pPr>
            <a:r>
              <a:rPr lang="en-US" altLang="zh-CN" sz="1600" dirty="0" smtClean="0"/>
              <a:t>[15] </a:t>
            </a:r>
            <a:r>
              <a:rPr lang="en-US" altLang="zh-CN" sz="1600" dirty="0" err="1" smtClean="0"/>
              <a:t>Shuai</a:t>
            </a:r>
            <a:r>
              <a:rPr lang="en-US" altLang="zh-CN" sz="1600" dirty="0" smtClean="0"/>
              <a:t> Ma, Yang Cao, </a:t>
            </a:r>
            <a:r>
              <a:rPr lang="en-US" altLang="zh-CN" sz="1600" dirty="0" err="1" smtClean="0"/>
              <a:t>Jinpeng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Huai</a:t>
            </a:r>
            <a:r>
              <a:rPr lang="en-US" altLang="zh-CN" sz="1600" dirty="0" smtClean="0"/>
              <a:t>, and </a:t>
            </a:r>
            <a:r>
              <a:rPr lang="en-US" altLang="zh-CN" sz="1600" dirty="0" err="1" smtClean="0"/>
              <a:t>Tianyu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Wo</a:t>
            </a:r>
            <a:r>
              <a:rPr lang="en-US" altLang="zh-CN" sz="1600" dirty="0" smtClean="0"/>
              <a:t>, Distributed Graph Pattern Matching, WWW 2012.</a:t>
            </a:r>
          </a:p>
          <a:p>
            <a:pPr>
              <a:buNone/>
            </a:pPr>
            <a:r>
              <a:rPr lang="en-US" altLang="zh-CN" sz="1600" dirty="0" smtClean="0"/>
              <a:t>[16] Rice, M. and </a:t>
            </a:r>
            <a:r>
              <a:rPr lang="en-US" altLang="zh-CN" sz="1600" dirty="0" err="1" smtClean="0"/>
              <a:t>Tsotras</a:t>
            </a:r>
            <a:r>
              <a:rPr lang="en-US" altLang="zh-CN" sz="1600" dirty="0" smtClean="0"/>
              <a:t>, V.J., Graph indexing of road networks for shortest path queries with label </a:t>
            </a:r>
            <a:r>
              <a:rPr lang="en-US" altLang="zh-CN" sz="1600" dirty="0" err="1" smtClean="0"/>
              <a:t>restrictions,VLDB</a:t>
            </a:r>
            <a:r>
              <a:rPr lang="en-US" altLang="zh-CN" sz="1600" dirty="0" smtClean="0"/>
              <a:t> 2010.</a:t>
            </a:r>
          </a:p>
          <a:p>
            <a:pPr>
              <a:buNone/>
            </a:pPr>
            <a:r>
              <a:rPr lang="en-US" altLang="zh-CN" sz="1600" dirty="0" smtClean="0"/>
              <a:t>[17] David A. Bader and </a:t>
            </a:r>
            <a:r>
              <a:rPr lang="en-US" altLang="zh-CN" sz="1600" dirty="0" err="1" smtClean="0"/>
              <a:t>Kamesh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Madduri</a:t>
            </a:r>
            <a:r>
              <a:rPr lang="en-US" altLang="zh-CN" sz="1600" dirty="0" smtClean="0"/>
              <a:t>, A graph-theoretic analysis of the human protein-interaction network using </a:t>
            </a:r>
            <a:r>
              <a:rPr lang="en-US" altLang="zh-CN" sz="1600" dirty="0" err="1" smtClean="0"/>
              <a:t>multicore</a:t>
            </a:r>
            <a:r>
              <a:rPr lang="en-US" altLang="zh-CN" sz="1600" dirty="0" smtClean="0"/>
              <a:t> parallel algorithms. Parallel Computing 2008.</a:t>
            </a:r>
          </a:p>
          <a:p>
            <a:pPr>
              <a:buNone/>
            </a:pPr>
            <a:r>
              <a:rPr lang="en-US" altLang="zh-CN" sz="1600" dirty="0" smtClean="0"/>
              <a:t>[18] </a:t>
            </a:r>
            <a:r>
              <a:rPr lang="en-US" altLang="zh-CN" sz="1600" dirty="0" err="1" smtClean="0"/>
              <a:t>Mehdi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Kargar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Aijun</a:t>
            </a:r>
            <a:r>
              <a:rPr lang="en-US" altLang="zh-CN" sz="1600" dirty="0" smtClean="0"/>
              <a:t> An: Keyword Search in Graphs: Finding r-cliques. In VLDB Conference, 2011.</a:t>
            </a:r>
          </a:p>
          <a:p>
            <a:pPr>
              <a:buNone/>
            </a:pPr>
            <a:r>
              <a:rPr lang="en-US" altLang="zh-CN" sz="1600" dirty="0" smtClean="0"/>
              <a:t>[19] </a:t>
            </a:r>
            <a:r>
              <a:rPr lang="en-US" altLang="zh-CN" sz="1600" dirty="0" err="1" smtClean="0"/>
              <a:t>Eytan</a:t>
            </a:r>
            <a:r>
              <a:rPr lang="en-US" altLang="zh-CN" sz="1600" dirty="0" smtClean="0"/>
              <a:t> Adar and Christopher Re, Managing Uncertainty in Social Networks, IEEE Data Eng. Bull., pp.15-22, 30(2), 2007.</a:t>
            </a:r>
          </a:p>
          <a:p>
            <a:pPr>
              <a:buNone/>
            </a:pPr>
            <a:r>
              <a:rPr lang="en-US" altLang="zh-CN" sz="1600" dirty="0" smtClean="0"/>
              <a:t>[20] </a:t>
            </a:r>
            <a:r>
              <a:rPr lang="en-US" altLang="zh-CN" sz="1600" dirty="0" err="1" smtClean="0"/>
              <a:t>Gueorgi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Kossinets</a:t>
            </a:r>
            <a:r>
              <a:rPr lang="en-US" altLang="zh-CN" sz="1600" dirty="0" smtClean="0"/>
              <a:t>, Effects of missing data in social networks. Social Networks 28:247-268, 2006.</a:t>
            </a:r>
          </a:p>
          <a:p>
            <a:pPr>
              <a:buNone/>
            </a:pPr>
            <a:r>
              <a:rPr lang="en-US" altLang="zh-CN" sz="1600" dirty="0" smtClean="0"/>
              <a:t>[21] Daniel </a:t>
            </a:r>
            <a:r>
              <a:rPr lang="en-US" altLang="zh-CN" sz="1600" dirty="0" err="1" smtClean="0"/>
              <a:t>Peng</a:t>
            </a:r>
            <a:r>
              <a:rPr lang="en-US" altLang="zh-CN" sz="1600" dirty="0" smtClean="0"/>
              <a:t>, Frank </a:t>
            </a:r>
            <a:r>
              <a:rPr lang="en-US" altLang="zh-CN" sz="1600" dirty="0" err="1" smtClean="0"/>
              <a:t>Dabek</a:t>
            </a:r>
            <a:r>
              <a:rPr lang="en-US" altLang="zh-CN" sz="1600" dirty="0" smtClean="0"/>
              <a:t>: Large-scale Incremental Processing Using Distributed Transactions and Notifications. OSDI 2010.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3140968"/>
            <a:ext cx="8358246" cy="796908"/>
          </a:xfrm>
        </p:spPr>
        <p:txBody>
          <a:bodyPr/>
          <a:lstStyle/>
          <a:p>
            <a:pPr algn="ctr"/>
            <a:r>
              <a:rPr lang="en-US" altLang="zh-CN" b="1" dirty="0" smtClean="0">
                <a:solidFill>
                  <a:srgbClr val="C00000"/>
                </a:solidFill>
              </a:rPr>
              <a:t>Book Recommendation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46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Databases and Logic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47</a:t>
            </a:fld>
            <a:endParaRPr lang="zh-CN" altLang="en-US" dirty="0"/>
          </a:p>
        </p:txBody>
      </p:sp>
      <p:pic>
        <p:nvPicPr>
          <p:cNvPr id="5" name="图片 4" descr="log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839838"/>
            <a:ext cx="3893418" cy="3893418"/>
          </a:xfrm>
          <a:prstGeom prst="rect">
            <a:avLst/>
          </a:prstGeom>
        </p:spPr>
      </p:pic>
      <p:pic>
        <p:nvPicPr>
          <p:cNvPr id="6" name="图片 5" descr="d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839838"/>
            <a:ext cx="3888432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Computational Complexity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48</a:t>
            </a:fld>
            <a:endParaRPr lang="zh-CN" altLang="en-US" dirty="0"/>
          </a:p>
        </p:txBody>
      </p:sp>
      <p:pic>
        <p:nvPicPr>
          <p:cNvPr id="5" name="图片 4" descr="computational_complex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772816"/>
            <a:ext cx="3672408" cy="3672408"/>
          </a:xfrm>
          <a:prstGeom prst="rect">
            <a:avLst/>
          </a:prstGeom>
        </p:spPr>
      </p:pic>
      <p:pic>
        <p:nvPicPr>
          <p:cNvPr id="6" name="图片 5" descr="computers_and_intractabil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6120" y="1772816"/>
            <a:ext cx="2633086" cy="373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Algorithms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49</a:t>
            </a:fld>
            <a:endParaRPr lang="zh-CN" altLang="en-US" dirty="0"/>
          </a:p>
        </p:txBody>
      </p:sp>
      <p:pic>
        <p:nvPicPr>
          <p:cNvPr id="5" name="图片 4" descr="Probability_and_compu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1385" y="1844824"/>
            <a:ext cx="2657962" cy="3672408"/>
          </a:xfrm>
          <a:prstGeom prst="rect">
            <a:avLst/>
          </a:prstGeom>
        </p:spPr>
      </p:pic>
      <p:pic>
        <p:nvPicPr>
          <p:cNvPr id="7" name="图片 6" descr="Introduction_to_algorith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1844824"/>
            <a:ext cx="3247182" cy="3672408"/>
          </a:xfrm>
          <a:prstGeom prst="rect">
            <a:avLst/>
          </a:prstGeom>
        </p:spPr>
      </p:pic>
      <p:pic>
        <p:nvPicPr>
          <p:cNvPr id="8" name="图片 7" descr="approx-bo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1844824"/>
            <a:ext cx="2448272" cy="3698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Outline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5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980728"/>
            <a:ext cx="8501122" cy="5429288"/>
          </a:xfrm>
        </p:spPr>
        <p:txBody>
          <a:bodyPr/>
          <a:lstStyle/>
          <a:p>
            <a:r>
              <a:rPr lang="en-US" altLang="zh-CN" sz="2400" dirty="0" smtClean="0"/>
              <a:t>Application scenarios</a:t>
            </a:r>
          </a:p>
          <a:p>
            <a:r>
              <a:rPr lang="en-US" altLang="zh-CN" sz="2400" dirty="0" smtClean="0"/>
              <a:t>What is graph search?</a:t>
            </a:r>
          </a:p>
          <a:p>
            <a:r>
              <a:rPr lang="en-US" altLang="zh-CN" sz="2400" dirty="0" smtClean="0"/>
              <a:t>Three types of graph search</a:t>
            </a:r>
          </a:p>
          <a:p>
            <a:r>
              <a:rPr lang="en-US" altLang="zh-CN" sz="2400" dirty="0" smtClean="0"/>
              <a:t>Problems and challenges</a:t>
            </a:r>
          </a:p>
          <a:p>
            <a:r>
              <a:rPr lang="en-US" altLang="zh-CN" sz="2400" dirty="0" smtClean="0"/>
              <a:t>Related techniques</a:t>
            </a:r>
          </a:p>
          <a:p>
            <a:r>
              <a:rPr lang="en-US" altLang="zh-CN" sz="2400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xmlns="" val="4365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Formal Languages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50</a:t>
            </a:fld>
            <a:endParaRPr lang="zh-CN" altLang="en-US" dirty="0"/>
          </a:p>
        </p:txBody>
      </p:sp>
      <p:pic>
        <p:nvPicPr>
          <p:cNvPr id="6" name="图片 5" descr="forma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2943225" cy="4524375"/>
          </a:xfrm>
          <a:prstGeom prst="rect">
            <a:avLst/>
          </a:prstGeom>
        </p:spPr>
      </p:pic>
      <p:pic>
        <p:nvPicPr>
          <p:cNvPr id="9" name="图片 8" descr="forma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340768"/>
            <a:ext cx="4525094" cy="4525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Statistics and Social Networks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51</a:t>
            </a:fld>
            <a:endParaRPr lang="zh-CN" altLang="en-US" dirty="0"/>
          </a:p>
        </p:txBody>
      </p:sp>
      <p:pic>
        <p:nvPicPr>
          <p:cNvPr id="6" name="图片 5" descr="statist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2914650" cy="4524375"/>
          </a:xfrm>
          <a:prstGeom prst="rect">
            <a:avLst/>
          </a:prstGeom>
        </p:spPr>
      </p:pic>
      <p:pic>
        <p:nvPicPr>
          <p:cNvPr id="9" name="图片 8" descr="wasserman_faust-social_network_analysis_methods_and_applications-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124744"/>
            <a:ext cx="2885946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Theory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52</a:t>
            </a:fld>
            <a:endParaRPr lang="zh-CN" altLang="en-US" dirty="0"/>
          </a:p>
        </p:txBody>
      </p:sp>
      <p:pic>
        <p:nvPicPr>
          <p:cNvPr id="5" name="图片 4" descr="grap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2979967" cy="4509120"/>
          </a:xfrm>
          <a:prstGeom prst="rect">
            <a:avLst/>
          </a:prstGeom>
        </p:spPr>
      </p:pic>
      <p:pic>
        <p:nvPicPr>
          <p:cNvPr id="6" name="图片 5" descr="graph_theory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484784"/>
            <a:ext cx="4392488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2734419"/>
            <a:ext cx="5078938" cy="2016224"/>
          </a:xfrm>
        </p:spPr>
        <p:txBody>
          <a:bodyPr/>
          <a:lstStyle/>
          <a:p>
            <a:pPr>
              <a:buNone/>
            </a:pPr>
            <a:r>
              <a:rPr lang="en-US" altLang="zh-CN" sz="2000" b="1" dirty="0" smtClean="0">
                <a:solidFill>
                  <a:srgbClr val="000099"/>
                </a:solidFill>
              </a:rPr>
              <a:t>Homepage</a:t>
            </a:r>
            <a:r>
              <a:rPr lang="en-US" altLang="zh-CN" sz="2000" dirty="0" smtClean="0"/>
              <a:t>: </a:t>
            </a:r>
            <a:r>
              <a:rPr lang="en-US" altLang="zh-CN" sz="2000" dirty="0" smtClean="0">
                <a:hlinkClick r:id="rId2"/>
              </a:rPr>
              <a:t>http://mashuai.buaa.edu.cn</a:t>
            </a:r>
            <a:endParaRPr lang="en-US" altLang="zh-CN" sz="2000" dirty="0" smtClean="0"/>
          </a:p>
          <a:p>
            <a:pPr>
              <a:spcBef>
                <a:spcPts val="1200"/>
              </a:spcBef>
              <a:buNone/>
            </a:pPr>
            <a:r>
              <a:rPr lang="en-US" altLang="zh-CN" sz="2000" b="1" dirty="0" smtClean="0">
                <a:solidFill>
                  <a:srgbClr val="000099"/>
                </a:solidFill>
              </a:rPr>
              <a:t>Email</a:t>
            </a:r>
            <a:r>
              <a:rPr lang="en-US" altLang="zh-CN" sz="2000" dirty="0" smtClean="0"/>
              <a:t>: </a:t>
            </a:r>
            <a:r>
              <a:rPr lang="en-US" altLang="zh-CN" sz="2000" dirty="0" smtClean="0">
                <a:hlinkClick r:id="rId3"/>
              </a:rPr>
              <a:t>mashuai@buaa.edu.cn</a:t>
            </a:r>
            <a:endParaRPr lang="en-US" altLang="zh-CN" sz="2000" dirty="0" smtClean="0"/>
          </a:p>
          <a:p>
            <a:pPr>
              <a:spcBef>
                <a:spcPts val="1200"/>
              </a:spcBef>
              <a:buNone/>
            </a:pPr>
            <a:r>
              <a:rPr lang="en-US" altLang="zh-CN" sz="2000" b="1" dirty="0" smtClean="0">
                <a:solidFill>
                  <a:srgbClr val="000099"/>
                </a:solidFill>
              </a:rPr>
              <a:t>Address</a:t>
            </a:r>
            <a:r>
              <a:rPr lang="en-US" altLang="zh-CN" sz="2000" dirty="0" smtClean="0"/>
              <a:t>:   Room G1122, </a:t>
            </a:r>
          </a:p>
          <a:p>
            <a:pPr>
              <a:spcBef>
                <a:spcPts val="0"/>
              </a:spcBef>
              <a:buNone/>
            </a:pPr>
            <a:r>
              <a:rPr lang="en-US" altLang="zh-CN" sz="2000" dirty="0" smtClean="0"/>
              <a:t>		    New Main Building, </a:t>
            </a:r>
          </a:p>
          <a:p>
            <a:pPr>
              <a:spcBef>
                <a:spcPts val="0"/>
              </a:spcBef>
              <a:buNone/>
            </a:pPr>
            <a:r>
              <a:rPr lang="en-US" altLang="zh-CN" sz="2000" dirty="0" smtClean="0"/>
              <a:t>                 </a:t>
            </a:r>
            <a:r>
              <a:rPr lang="en-US" altLang="zh-CN" sz="2000" dirty="0" err="1" smtClean="0"/>
              <a:t>Beihang</a:t>
            </a:r>
            <a:r>
              <a:rPr lang="en-US" altLang="zh-CN" sz="2000" dirty="0" smtClean="0"/>
              <a:t> University</a:t>
            </a:r>
          </a:p>
          <a:p>
            <a:pPr>
              <a:buNone/>
            </a:pP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53</a:t>
            </a:fld>
            <a:endParaRPr lang="zh-CN" altLang="en-US" dirty="0"/>
          </a:p>
        </p:txBody>
      </p:sp>
      <p:pic>
        <p:nvPicPr>
          <p:cNvPr id="1026" name="Picture 2" descr="http://www.ccf.org.cn/resources/1190201776262/adl/12012-10-22-11_00_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806427"/>
            <a:ext cx="1524000" cy="1990725"/>
          </a:xfrm>
          <a:prstGeom prst="rect">
            <a:avLst/>
          </a:prstGeom>
          <a:noFill/>
        </p:spPr>
      </p:pic>
      <p:sp>
        <p:nvSpPr>
          <p:cNvPr id="5" name="内容占位符 2"/>
          <p:cNvSpPr txBox="1">
            <a:spLocks/>
          </p:cNvSpPr>
          <p:nvPr/>
        </p:nvSpPr>
        <p:spPr bwMode="auto">
          <a:xfrm>
            <a:off x="539552" y="980728"/>
            <a:ext cx="83529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1" lang="en-US" altLang="zh-CN" sz="2400" b="1" dirty="0" smtClean="0">
                <a:solidFill>
                  <a:srgbClr val="000099"/>
                </a:solidFill>
              </a:rPr>
              <a:t>Acknowledgement</a:t>
            </a:r>
            <a:r>
              <a:rPr kumimoji="1" lang="en-US" altLang="zh-CN" sz="2400" dirty="0" smtClean="0"/>
              <a:t>: </a:t>
            </a:r>
          </a:p>
          <a:p>
            <a:pPr>
              <a:spcBef>
                <a:spcPts val="600"/>
              </a:spcBef>
            </a:pPr>
            <a:r>
              <a:rPr kumimoji="1" lang="en-US" altLang="zh-CN" sz="2000" dirty="0" smtClean="0"/>
              <a:t>Yang Cao, </a:t>
            </a:r>
            <a:r>
              <a:rPr kumimoji="1" lang="en-US" altLang="zh-CN" sz="2000" dirty="0" err="1" smtClean="0">
                <a:solidFill>
                  <a:srgbClr val="000099"/>
                </a:solidFill>
              </a:rPr>
              <a:t>Wenfei</a:t>
            </a:r>
            <a:r>
              <a:rPr kumimoji="1" lang="en-US" altLang="zh-CN" sz="2000" dirty="0" smtClean="0">
                <a:solidFill>
                  <a:srgbClr val="000099"/>
                </a:solidFill>
              </a:rPr>
              <a:t> Fan</a:t>
            </a:r>
            <a:r>
              <a:rPr kumimoji="1" lang="en-US" altLang="zh-CN" sz="2000" dirty="0" smtClean="0"/>
              <a:t>, </a:t>
            </a:r>
            <a:r>
              <a:rPr kumimoji="1" lang="en-US" altLang="zh-CN" sz="2000" dirty="0" err="1" smtClean="0"/>
              <a:t>Kaiyu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Feng</a:t>
            </a:r>
            <a:r>
              <a:rPr kumimoji="1" lang="en-US" altLang="zh-CN" sz="2000" dirty="0" smtClean="0"/>
              <a:t>, </a:t>
            </a:r>
            <a:r>
              <a:rPr kumimoji="1" lang="en-US" altLang="zh-CN" sz="2000" dirty="0" err="1" smtClean="0"/>
              <a:t>Jinpeng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Huai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Jia</a:t>
            </a:r>
            <a:r>
              <a:rPr lang="en-US" altLang="zh-CN" sz="2000" dirty="0" smtClean="0"/>
              <a:t> Li, </a:t>
            </a:r>
            <a:r>
              <a:rPr lang="en-US" altLang="zh-CN" sz="2000" dirty="0" err="1" smtClean="0"/>
              <a:t>Jianzhong</a:t>
            </a:r>
            <a:r>
              <a:rPr lang="en-US" altLang="zh-CN" sz="2000" dirty="0" smtClean="0"/>
              <a:t> Li, </a:t>
            </a:r>
            <a:r>
              <a:rPr lang="en-US" altLang="zh-CN" sz="2000" dirty="0" err="1" smtClean="0"/>
              <a:t>Xudong</a:t>
            </a:r>
            <a:r>
              <a:rPr lang="en-US" altLang="zh-CN" sz="2000" dirty="0" smtClean="0"/>
              <a:t> Liu, </a:t>
            </a:r>
            <a:r>
              <a:rPr kumimoji="1" lang="en-US" altLang="zh-CN" sz="2000" dirty="0" smtClean="0"/>
              <a:t>Nan Tang, </a:t>
            </a:r>
            <a:r>
              <a:rPr kumimoji="1" lang="en-US" altLang="zh-CN" sz="2000" dirty="0" err="1" smtClean="0"/>
              <a:t>Tianyu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Wo</a:t>
            </a:r>
            <a:r>
              <a:rPr kumimoji="1" lang="en-US" altLang="zh-CN" sz="2000" dirty="0" smtClean="0"/>
              <a:t>, </a:t>
            </a:r>
            <a:r>
              <a:rPr kumimoji="1" lang="en-US" altLang="zh-CN" sz="2000" dirty="0" err="1" smtClean="0"/>
              <a:t>Yinghui</a:t>
            </a:r>
            <a:r>
              <a:rPr kumimoji="1" lang="en-US" altLang="zh-CN" sz="2000" dirty="0" smtClean="0"/>
              <a:t> Wu, 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6</a:t>
            </a:fld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85720" y="2416068"/>
            <a:ext cx="8358246" cy="796908"/>
          </a:xfrm>
        </p:spPr>
        <p:txBody>
          <a:bodyPr/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</a:rPr>
              <a:t>Application Scenarios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 descr="FoRRES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2245700"/>
            <a:ext cx="966664" cy="46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508724"/>
            <a:ext cx="8750776" cy="4656580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 smtClean="0">
                <a:solidFill>
                  <a:srgbClr val="0066CC"/>
                </a:solidFill>
              </a:rPr>
              <a:t>Data quality</a:t>
            </a:r>
          </a:p>
          <a:p>
            <a:pPr lvl="1"/>
            <a:r>
              <a:rPr lang="en-US" altLang="zh-CN" sz="2000" dirty="0" smtClean="0"/>
              <a:t>Real-life data is often dirty: </a:t>
            </a:r>
            <a:r>
              <a:rPr lang="en-US" altLang="zh-CN" sz="2000" dirty="0" smtClean="0">
                <a:solidFill>
                  <a:srgbClr val="FF0000"/>
                </a:solidFill>
              </a:rPr>
              <a:t>1%–5% </a:t>
            </a:r>
            <a:r>
              <a:rPr lang="en-US" altLang="zh-CN" sz="2000" dirty="0" smtClean="0"/>
              <a:t>of business data contains errors</a:t>
            </a:r>
          </a:p>
          <a:p>
            <a:pPr lvl="1"/>
            <a:r>
              <a:rPr lang="en-US" altLang="zh-CN" sz="2000" dirty="0" smtClean="0"/>
              <a:t>Dirty costs us businesses </a:t>
            </a:r>
            <a:r>
              <a:rPr lang="en-US" altLang="zh-CN" sz="2000" dirty="0" smtClean="0">
                <a:solidFill>
                  <a:srgbClr val="FF0000"/>
                </a:solidFill>
              </a:rPr>
              <a:t>600 billion dollars </a:t>
            </a:r>
            <a:r>
              <a:rPr lang="en-US" altLang="zh-CN" sz="2000" dirty="0" smtClean="0"/>
              <a:t>each year </a:t>
            </a:r>
          </a:p>
          <a:p>
            <a:pPr lvl="1"/>
            <a:r>
              <a:rPr lang="en-US" altLang="zh-CN" sz="2000" dirty="0" smtClean="0"/>
              <a:t>Wrong price data in retail databases alone costs US consumers </a:t>
            </a:r>
            <a:r>
              <a:rPr lang="en-US" altLang="zh-CN" sz="2000" dirty="0" smtClean="0">
                <a:solidFill>
                  <a:srgbClr val="FF0000"/>
                </a:solidFill>
              </a:rPr>
              <a:t>$2.5 billion</a:t>
            </a:r>
            <a:r>
              <a:rPr lang="en-US" altLang="zh-CN" sz="2000" dirty="0" smtClean="0"/>
              <a:t> annually</a:t>
            </a:r>
          </a:p>
          <a:p>
            <a:pPr lvl="1"/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Data cleaning tools </a:t>
            </a: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deliver an overall business value of more than ‘‘</a:t>
            </a:r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600 million GBP</a:t>
            </a: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’’ each year at BT.</a:t>
            </a:r>
            <a:endParaRPr lang="en-US" altLang="zh-CN" sz="1800" dirty="0" smtClean="0"/>
          </a:p>
          <a:p>
            <a:pPr marL="342900" lvl="1" indent="-342900">
              <a:buChar char="•"/>
            </a:pPr>
            <a:r>
              <a:rPr lang="en-US" altLang="zh-CN" sz="2800" dirty="0" smtClean="0">
                <a:solidFill>
                  <a:srgbClr val="3366CC"/>
                </a:solidFill>
                <a:ea typeface="Arial Unicode MS" pitchFamily="34" charset="-122"/>
                <a:cs typeface="Arial Unicode MS" pitchFamily="34" charset="-122"/>
              </a:rPr>
              <a:t>Data cleaning</a:t>
            </a:r>
          </a:p>
          <a:p>
            <a:pPr lvl="1"/>
            <a:r>
              <a:rPr lang="en-US" altLang="zh-CN" sz="2000" dirty="0" smtClean="0"/>
              <a:t>Data repairing</a:t>
            </a:r>
          </a:p>
          <a:p>
            <a:pPr lvl="1"/>
            <a:r>
              <a:rPr lang="en-US" altLang="zh-CN" sz="2000" dirty="0" smtClean="0"/>
              <a:t>Record matching (aka. object identification, entity resolution, data </a:t>
            </a:r>
            <a:r>
              <a:rPr lang="en-US" altLang="zh-CN" sz="2000" dirty="0" err="1" smtClean="0"/>
              <a:t>deduplication</a:t>
            </a:r>
            <a:r>
              <a:rPr lang="en-US" altLang="zh-CN" sz="2000" dirty="0" smtClean="0"/>
              <a:t>)</a:t>
            </a:r>
          </a:p>
          <a:p>
            <a:r>
              <a:rPr lang="en-US" altLang="zh-CN" sz="2800" dirty="0" smtClean="0">
                <a:solidFill>
                  <a:srgbClr val="0066CC"/>
                </a:solidFill>
              </a:rPr>
              <a:t>Complex object identification</a:t>
            </a:r>
          </a:p>
          <a:p>
            <a:pPr lvl="1"/>
            <a:r>
              <a:rPr lang="en-US" altLang="zh-CN" sz="2000" dirty="0" smtClean="0"/>
              <a:t>Modeling complex objects as graphs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Application Scenarios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7</a:t>
            </a:fld>
            <a:endParaRPr lang="zh-CN" altLang="en-US" dirty="0"/>
          </a:p>
        </p:txBody>
      </p:sp>
      <p:pic>
        <p:nvPicPr>
          <p:cNvPr id="6" name="图片 8" descr="Gartn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3717032"/>
            <a:ext cx="13350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5536" y="908720"/>
            <a:ext cx="82809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66CC"/>
                </a:solidFill>
              </a:rPr>
              <a:t>Complex object identification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Application Scenarios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8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5536" y="1484784"/>
            <a:ext cx="8429114" cy="4896544"/>
          </a:xfrm>
        </p:spPr>
        <p:txBody>
          <a:bodyPr/>
          <a:lstStyle/>
          <a:p>
            <a:pPr marL="342900" lvl="1" indent="-342900">
              <a:buChar char="•"/>
            </a:pP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Traditional plagiarism detection tools may not be applicable for </a:t>
            </a:r>
            <a:r>
              <a:rPr lang="en-US" altLang="zh-CN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serious</a:t>
            </a: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dirty="0" smtClean="0">
                <a:solidFill>
                  <a:srgbClr val="0066CC"/>
                </a:solidFill>
                <a:ea typeface="Arial Unicode MS" pitchFamily="34" charset="-122"/>
                <a:cs typeface="Arial Unicode MS" pitchFamily="34" charset="-122"/>
              </a:rPr>
              <a:t>software plagiarism problems.</a:t>
            </a:r>
            <a:endParaRPr lang="en-US" altLang="zh-CN" dirty="0" smtClean="0">
              <a:ea typeface="Arial Unicode MS" pitchFamily="34" charset="-122"/>
              <a:cs typeface="Arial Unicode MS" pitchFamily="34" charset="-122"/>
            </a:endParaRPr>
          </a:p>
          <a:p>
            <a:pPr marL="342900" lvl="1" indent="-342900">
              <a:buChar char="•"/>
            </a:pP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A </a:t>
            </a:r>
            <a:r>
              <a:rPr lang="en-US" altLang="zh-CN" dirty="0">
                <a:ea typeface="Arial Unicode MS" pitchFamily="34" charset="-122"/>
                <a:cs typeface="Arial Unicode MS" pitchFamily="34" charset="-122"/>
              </a:rPr>
              <a:t>new </a:t>
            </a: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tool </a:t>
            </a:r>
            <a:r>
              <a:rPr lang="en-US" altLang="zh-CN" dirty="0">
                <a:ea typeface="Arial Unicode MS" pitchFamily="34" charset="-122"/>
                <a:cs typeface="Arial Unicode MS" pitchFamily="34" charset="-122"/>
              </a:rPr>
              <a:t>based on </a:t>
            </a:r>
            <a:r>
              <a:rPr lang="en-US" altLang="zh-CN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graph pattern matching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sz="2000" dirty="0" smtClean="0"/>
              <a:t>Represent </a:t>
            </a:r>
            <a:r>
              <a:rPr lang="en-US" altLang="zh-CN" sz="2000" dirty="0"/>
              <a:t>the </a:t>
            </a:r>
            <a:r>
              <a:rPr lang="en-US" altLang="zh-CN" sz="2000" dirty="0" smtClean="0"/>
              <a:t>source codes as </a:t>
            </a:r>
            <a:r>
              <a:rPr lang="en-US" altLang="zh-CN" sz="2000" dirty="0" smtClean="0">
                <a:solidFill>
                  <a:srgbClr val="FF0000"/>
                </a:solidFill>
              </a:rPr>
              <a:t>program </a:t>
            </a:r>
            <a:r>
              <a:rPr lang="en-US" altLang="zh-CN" sz="2000" dirty="0">
                <a:solidFill>
                  <a:srgbClr val="FF0000"/>
                </a:solidFill>
              </a:rPr>
              <a:t>dependence </a:t>
            </a:r>
            <a:r>
              <a:rPr lang="en-US" altLang="zh-CN" sz="2000" dirty="0" smtClean="0">
                <a:solidFill>
                  <a:srgbClr val="FF0000"/>
                </a:solidFill>
              </a:rPr>
              <a:t>graphs 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[14]</a:t>
            </a:r>
            <a:r>
              <a:rPr lang="en-US" altLang="zh-CN" sz="2000" dirty="0" smtClean="0"/>
              <a:t>. </a:t>
            </a:r>
            <a:endParaRPr lang="en-US" altLang="zh-CN" sz="2000" dirty="0"/>
          </a:p>
          <a:p>
            <a:pPr lvl="1"/>
            <a:r>
              <a:rPr lang="en-US" altLang="zh-CN" sz="2000" dirty="0" smtClean="0"/>
              <a:t>Use </a:t>
            </a:r>
            <a:r>
              <a:rPr lang="en-US" altLang="zh-CN" sz="2000" dirty="0" smtClean="0">
                <a:solidFill>
                  <a:srgbClr val="FF0000"/>
                </a:solidFill>
              </a:rPr>
              <a:t>graph pattern </a:t>
            </a:r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matching </a:t>
            </a:r>
            <a:r>
              <a:rPr lang="en-US" altLang="zh-CN" sz="2000" dirty="0" smtClean="0">
                <a:cs typeface="Arial Unicode MS" pitchFamily="34" charset="-122"/>
              </a:rPr>
              <a:t>to detect </a:t>
            </a: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plagiarism</a:t>
            </a:r>
            <a:r>
              <a:rPr lang="en-US" altLang="zh-CN" sz="2000" dirty="0" smtClean="0"/>
              <a:t>.</a:t>
            </a:r>
            <a:endParaRPr lang="en-US" altLang="zh-CN" sz="2000" dirty="0"/>
          </a:p>
          <a:p>
            <a:pPr lvl="1"/>
            <a:endParaRPr lang="en-US" altLang="zh-CN" sz="2000" dirty="0"/>
          </a:p>
          <a:p>
            <a:pPr marL="457200" lvl="1" indent="0">
              <a:buNone/>
            </a:pPr>
            <a:endParaRPr lang="en-US" altLang="zh-CN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5536" y="908720"/>
            <a:ext cx="83884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66CC"/>
                </a:solidFill>
              </a:rPr>
              <a:t>Software plagiarism </a:t>
            </a:r>
            <a:r>
              <a:rPr lang="en-US" altLang="zh-CN" sz="2400" dirty="0" smtClean="0">
                <a:solidFill>
                  <a:srgbClr val="0066CC"/>
                </a:solidFill>
              </a:rPr>
              <a:t>detection 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[13]</a:t>
            </a:r>
            <a:endParaRPr lang="en-US" altLang="zh-CN" sz="2400" baseline="300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74356"/>
            <a:ext cx="8136904" cy="31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429000"/>
            <a:ext cx="291370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6389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857576"/>
            <a:ext cx="3328046" cy="273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Application Scenarios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9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664296"/>
          </a:xfrm>
        </p:spPr>
        <p:txBody>
          <a:bodyPr/>
          <a:lstStyle/>
          <a:p>
            <a:pPr marL="342900" lvl="1" indent="-342900">
              <a:buChar char="•"/>
            </a:pP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Graph search </a:t>
            </a:r>
            <a:r>
              <a:rPr lang="en-US" altLang="zh-CN" sz="2000" dirty="0">
                <a:ea typeface="Arial Unicode MS" pitchFamily="34" charset="-122"/>
                <a:cs typeface="Arial Unicode MS" pitchFamily="34" charset="-122"/>
              </a:rPr>
              <a:t>is </a:t>
            </a: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a common practice in </a:t>
            </a:r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transportation networks, </a:t>
            </a: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due to the wide application </a:t>
            </a:r>
            <a:r>
              <a:rPr lang="en-US" altLang="zh-CN" sz="2000" dirty="0">
                <a:ea typeface="Arial Unicode MS" pitchFamily="34" charset="-122"/>
                <a:cs typeface="Arial Unicode MS" pitchFamily="34" charset="-122"/>
              </a:rPr>
              <a:t>of </a:t>
            </a:r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Location-Based </a:t>
            </a:r>
            <a:r>
              <a:rPr lang="en-US" altLang="zh-CN" sz="2000" dirty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S</a:t>
            </a:r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ervices</a:t>
            </a: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.</a:t>
            </a:r>
          </a:p>
          <a:p>
            <a:pPr marL="342900" lvl="1" indent="-342900">
              <a:buChar char="•"/>
            </a:pPr>
            <a:r>
              <a:rPr lang="en-US" altLang="zh-CN" sz="2000" b="1" dirty="0" smtClean="0">
                <a:solidFill>
                  <a:srgbClr val="0066CC"/>
                </a:solidFill>
                <a:ea typeface="Arial Unicode MS" pitchFamily="34" charset="-122"/>
                <a:cs typeface="Arial Unicode MS" pitchFamily="34" charset="-122"/>
              </a:rPr>
              <a:t>Example</a:t>
            </a: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: Mark, a driver in the U.S. who wants to go from Irvine to Riverside in California. </a:t>
            </a:r>
          </a:p>
          <a:p>
            <a:pPr lvl="1">
              <a:spcBef>
                <a:spcPts val="1200"/>
              </a:spcBef>
            </a:pPr>
            <a:r>
              <a:rPr lang="en-US" altLang="zh-CN" sz="1800" kern="1200" dirty="0" smtClean="0">
                <a:cs typeface="+mn-cs"/>
              </a:rPr>
              <a:t>If </a:t>
            </a:r>
            <a:r>
              <a:rPr lang="en-US" altLang="zh-CN" sz="1800" kern="1200" dirty="0">
                <a:cs typeface="+mn-cs"/>
              </a:rPr>
              <a:t>Mark wants to reach </a:t>
            </a:r>
            <a:r>
              <a:rPr lang="en-US" altLang="zh-CN" sz="1800" kern="1200" dirty="0" smtClean="0">
                <a:cs typeface="+mn-cs"/>
              </a:rPr>
              <a:t>Riverside </a:t>
            </a:r>
            <a:r>
              <a:rPr lang="en-US" altLang="zh-CN" sz="1800" kern="1200" dirty="0" smtClean="0">
                <a:solidFill>
                  <a:srgbClr val="FF0000"/>
                </a:solidFill>
                <a:cs typeface="+mn-cs"/>
              </a:rPr>
              <a:t>by </a:t>
            </a:r>
            <a:r>
              <a:rPr lang="en-US" altLang="zh-CN" sz="1800" kern="1200" dirty="0">
                <a:solidFill>
                  <a:srgbClr val="FF0000"/>
                </a:solidFill>
                <a:cs typeface="+mn-cs"/>
              </a:rPr>
              <a:t>his </a:t>
            </a:r>
            <a:r>
              <a:rPr lang="en-US" altLang="zh-CN" sz="1800" b="1" kern="1200" dirty="0">
                <a:solidFill>
                  <a:srgbClr val="FF0000"/>
                </a:solidFill>
                <a:cs typeface="+mn-cs"/>
              </a:rPr>
              <a:t>car</a:t>
            </a:r>
            <a:r>
              <a:rPr lang="en-US" altLang="zh-CN" sz="1800" kern="12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altLang="zh-CN" sz="1800" kern="1200" dirty="0">
                <a:solidFill>
                  <a:srgbClr val="3366CC"/>
                </a:solidFill>
                <a:cs typeface="+mn-cs"/>
              </a:rPr>
              <a:t>in the shortest time</a:t>
            </a:r>
            <a:r>
              <a:rPr lang="en-US" altLang="zh-CN" sz="1800" kern="1200" dirty="0">
                <a:cs typeface="+mn-cs"/>
              </a:rPr>
              <a:t>, the problem can be expressed as </a:t>
            </a:r>
            <a:r>
              <a:rPr lang="en-US" altLang="zh-CN" sz="1800" kern="1200" dirty="0" smtClean="0">
                <a:cs typeface="+mn-cs"/>
              </a:rPr>
              <a:t>the </a:t>
            </a:r>
            <a:r>
              <a:rPr lang="en-US" altLang="zh-CN" sz="1800" kern="1200" dirty="0" smtClean="0">
                <a:solidFill>
                  <a:srgbClr val="FF0000"/>
                </a:solidFill>
                <a:cs typeface="+mn-cs"/>
              </a:rPr>
              <a:t>shortest </a:t>
            </a:r>
            <a:r>
              <a:rPr lang="en-US" altLang="zh-CN" sz="1800" kern="1200" dirty="0">
                <a:solidFill>
                  <a:srgbClr val="FF0000"/>
                </a:solidFill>
                <a:cs typeface="+mn-cs"/>
              </a:rPr>
              <a:t>path </a:t>
            </a:r>
            <a:r>
              <a:rPr lang="en-US" altLang="zh-CN" sz="1800" kern="1200" dirty="0" smtClean="0">
                <a:solidFill>
                  <a:srgbClr val="FF0000"/>
                </a:solidFill>
                <a:cs typeface="+mn-cs"/>
              </a:rPr>
              <a:t>problem</a:t>
            </a:r>
            <a:r>
              <a:rPr lang="en-US" altLang="zh-CN" sz="1800" kern="1200" dirty="0" smtClean="0">
                <a:cs typeface="+mn-cs"/>
              </a:rPr>
              <a:t>. Then </a:t>
            </a:r>
            <a:r>
              <a:rPr lang="en-US" altLang="zh-CN" sz="1800" kern="1200" dirty="0">
                <a:cs typeface="+mn-cs"/>
              </a:rPr>
              <a:t>by using existing methods, we can get the shortest path from </a:t>
            </a:r>
            <a:r>
              <a:rPr lang="en-US" altLang="zh-CN" sz="1800" i="1" kern="1200" dirty="0">
                <a:solidFill>
                  <a:srgbClr val="0066CC"/>
                </a:solidFill>
                <a:cs typeface="+mn-cs"/>
              </a:rPr>
              <a:t>Irvine, CA </a:t>
            </a:r>
            <a:r>
              <a:rPr lang="en-US" altLang="zh-CN" sz="1800" kern="1200" dirty="0">
                <a:cs typeface="+mn-cs"/>
              </a:rPr>
              <a:t>to </a:t>
            </a:r>
            <a:r>
              <a:rPr lang="en-US" altLang="zh-CN" sz="1800" i="1" kern="1200" dirty="0">
                <a:solidFill>
                  <a:srgbClr val="0066CC"/>
                </a:solidFill>
                <a:cs typeface="+mn-cs"/>
              </a:rPr>
              <a:t>Riverside, CA </a:t>
            </a:r>
            <a:r>
              <a:rPr lang="en-US" altLang="zh-CN" sz="1800" kern="1200" dirty="0" smtClean="0">
                <a:cs typeface="+mn-cs"/>
              </a:rPr>
              <a:t>traveling </a:t>
            </a:r>
            <a:r>
              <a:rPr lang="en-US" altLang="zh-CN" sz="1800" kern="1200" dirty="0">
                <a:cs typeface="+mn-cs"/>
              </a:rPr>
              <a:t>along State Route 261</a:t>
            </a:r>
            <a:r>
              <a:rPr lang="en-US" altLang="zh-CN" sz="1800" kern="1200" dirty="0" smtClean="0">
                <a:cs typeface="+mn-cs"/>
              </a:rPr>
              <a:t>.</a:t>
            </a:r>
          </a:p>
          <a:p>
            <a:pPr lvl="1"/>
            <a:endParaRPr lang="en-US" altLang="zh-CN" sz="2000" kern="1200" dirty="0"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099" y="908720"/>
            <a:ext cx="83884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66CC"/>
                </a:solidFill>
              </a:rPr>
              <a:t>Transport routing 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[16]</a:t>
            </a:r>
            <a:endParaRPr lang="en-US" altLang="zh-CN" sz="2400" dirty="0">
              <a:solidFill>
                <a:srgbClr val="0066CC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520" y="4194954"/>
            <a:ext cx="5400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0" hangingPunct="0">
              <a:spcBef>
                <a:spcPct val="20000"/>
              </a:spcBef>
              <a:buChar char="–"/>
            </a:pPr>
            <a:r>
              <a:rPr lang="en-US" altLang="zh-CN" dirty="0" smtClean="0">
                <a:latin typeface="Arial Unicode MS" pitchFamily="34" charset="-122"/>
                <a:ea typeface="+mn-ea"/>
              </a:rPr>
              <a:t>If Mark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drives a </a:t>
            </a:r>
            <a:r>
              <a:rPr lang="en-US" altLang="zh-CN" b="1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truck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 </a:t>
            </a:r>
            <a:r>
              <a:rPr lang="en-US" altLang="zh-CN" dirty="0" smtClean="0">
                <a:latin typeface="Arial Unicode MS" pitchFamily="34" charset="-122"/>
                <a:ea typeface="+mn-ea"/>
              </a:rPr>
              <a:t>delivering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hazardous materials </a:t>
            </a:r>
            <a:r>
              <a:rPr lang="en-US" altLang="zh-CN" dirty="0" smtClean="0">
                <a:latin typeface="Arial Unicode MS" pitchFamily="34" charset="-122"/>
                <a:ea typeface="+mn-ea"/>
              </a:rPr>
              <a:t>may not be allowed  to cross over some bridges or railroad crossings. This time we can use a </a:t>
            </a:r>
            <a:r>
              <a:rPr lang="en-US" altLang="zh-CN" dirty="0" smtClean="0">
                <a:solidFill>
                  <a:srgbClr val="0066CC"/>
                </a:solidFill>
                <a:latin typeface="Arial Unicode MS" pitchFamily="34" charset="-122"/>
                <a:ea typeface="+mn-ea"/>
              </a:rPr>
              <a:t>pattern graph containing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specific route constraints </a:t>
            </a:r>
            <a:r>
              <a:rPr lang="en-US" altLang="zh-CN" dirty="0" smtClean="0">
                <a:latin typeface="Arial Unicode MS" pitchFamily="34" charset="-122"/>
                <a:ea typeface="+mn-ea"/>
              </a:rPr>
              <a:t>(such as regular expressions) to find the optimal transport routes.</a:t>
            </a:r>
            <a:endParaRPr lang="en-US" altLang="zh-CN" dirty="0">
              <a:latin typeface="Arial Unicode MS" pitchFamily="34" charset="-122"/>
              <a:ea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084168" y="6093296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386476" y="3933056"/>
            <a:ext cx="432048" cy="432048"/>
          </a:xfrm>
          <a:prstGeom prst="ellipse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9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26172</TotalTime>
  <Words>2922</Words>
  <Application>Microsoft Office PowerPoint</Application>
  <PresentationFormat>全屏显示(4:3)</PresentationFormat>
  <Paragraphs>503</Paragraphs>
  <Slides>53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54" baseType="lpstr">
      <vt:lpstr>默认设计模板</vt:lpstr>
      <vt:lpstr>幻灯片 1</vt:lpstr>
      <vt:lpstr>幻灯片 2</vt:lpstr>
      <vt:lpstr>Graph Search - Why Bother? </vt:lpstr>
      <vt:lpstr>Interesting Coincidence!</vt:lpstr>
      <vt:lpstr>Outline</vt:lpstr>
      <vt:lpstr>Application Scenarios</vt:lpstr>
      <vt:lpstr>Application Scenarios</vt:lpstr>
      <vt:lpstr>Application Scenarios</vt:lpstr>
      <vt:lpstr>Application Scenarios</vt:lpstr>
      <vt:lpstr>Application Scenarios</vt:lpstr>
      <vt:lpstr>Application Scenarios</vt:lpstr>
      <vt:lpstr>What is Graph Search?</vt:lpstr>
      <vt:lpstr>What is Graph Search?</vt:lpstr>
      <vt:lpstr>What is Graph Search?</vt:lpstr>
      <vt:lpstr>Three Types of Graph Search</vt:lpstr>
      <vt:lpstr>Cohesive Subgraphs</vt:lpstr>
      <vt:lpstr>Cohesive Subgraphs</vt:lpstr>
      <vt:lpstr>Cohesive Subgraphs</vt:lpstr>
      <vt:lpstr>Keyword Search on Graphs</vt:lpstr>
      <vt:lpstr>Keyword Search on Graphs</vt:lpstr>
      <vt:lpstr>Keyword Search on Graphs</vt:lpstr>
      <vt:lpstr>Graph Pattern Matching</vt:lpstr>
      <vt:lpstr>Subgraph Isomorphism</vt:lpstr>
      <vt:lpstr>Graph Simulation</vt:lpstr>
      <vt:lpstr>Subgraph Isomorphism</vt:lpstr>
      <vt:lpstr>Terrorist Collaboration Network</vt:lpstr>
      <vt:lpstr>Strong Simulation[6]</vt:lpstr>
      <vt:lpstr>Strong Simulation</vt:lpstr>
      <vt:lpstr>Strong Simulation</vt:lpstr>
      <vt:lpstr>Strong Simulation</vt:lpstr>
      <vt:lpstr>Strong Simulation</vt:lpstr>
      <vt:lpstr>Problems and Challenges</vt:lpstr>
      <vt:lpstr>Problems</vt:lpstr>
      <vt:lpstr>Challenges</vt:lpstr>
      <vt:lpstr>Challenges</vt:lpstr>
      <vt:lpstr>Related Techniques</vt:lpstr>
      <vt:lpstr>Distributed Processing</vt:lpstr>
      <vt:lpstr>Distributed Processing</vt:lpstr>
      <vt:lpstr>Incremental Techniques</vt:lpstr>
      <vt:lpstr>Data Preprocessing</vt:lpstr>
      <vt:lpstr>Data Preprocessing</vt:lpstr>
      <vt:lpstr>Summary</vt:lpstr>
      <vt:lpstr>幻灯片 43</vt:lpstr>
      <vt:lpstr>References</vt:lpstr>
      <vt:lpstr>References</vt:lpstr>
      <vt:lpstr>Book Recommendation</vt:lpstr>
      <vt:lpstr>Databases and Logic</vt:lpstr>
      <vt:lpstr>Computational Complexity </vt:lpstr>
      <vt:lpstr>Algorithms</vt:lpstr>
      <vt:lpstr>Formal Languages</vt:lpstr>
      <vt:lpstr>Statistics and Social Networks</vt:lpstr>
      <vt:lpstr>Graph Theory</vt:lpstr>
      <vt:lpstr>幻灯片 53</vt:lpstr>
    </vt:vector>
  </TitlesOfParts>
  <Company>CUG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Mask</dc:creator>
  <cp:lastModifiedBy>Lenovo User</cp:lastModifiedBy>
  <cp:revision>2747</cp:revision>
  <dcterms:created xsi:type="dcterms:W3CDTF">2010-07-14T15:56:11Z</dcterms:created>
  <dcterms:modified xsi:type="dcterms:W3CDTF">2012-11-20T08:08:20Z</dcterms:modified>
</cp:coreProperties>
</file>