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9"/>
  </p:notesMasterIdLst>
  <p:sldIdLst>
    <p:sldId id="319" r:id="rId2"/>
    <p:sldId id="349" r:id="rId3"/>
    <p:sldId id="353" r:id="rId4"/>
    <p:sldId id="288" r:id="rId5"/>
    <p:sldId id="360" r:id="rId6"/>
    <p:sldId id="365" r:id="rId7"/>
    <p:sldId id="364" r:id="rId8"/>
    <p:sldId id="331" r:id="rId9"/>
    <p:sldId id="332" r:id="rId10"/>
    <p:sldId id="366" r:id="rId11"/>
    <p:sldId id="345" r:id="rId12"/>
    <p:sldId id="336" r:id="rId13"/>
    <p:sldId id="346" r:id="rId14"/>
    <p:sldId id="370" r:id="rId15"/>
    <p:sldId id="333" r:id="rId16"/>
    <p:sldId id="367" r:id="rId17"/>
    <p:sldId id="357" r:id="rId18"/>
    <p:sldId id="371" r:id="rId19"/>
    <p:sldId id="300" r:id="rId20"/>
    <p:sldId id="322" r:id="rId21"/>
    <p:sldId id="323" r:id="rId22"/>
    <p:sldId id="368" r:id="rId23"/>
    <p:sldId id="369" r:id="rId24"/>
    <p:sldId id="374" r:id="rId25"/>
    <p:sldId id="372" r:id="rId26"/>
    <p:sldId id="259" r:id="rId27"/>
    <p:sldId id="265" r:id="rId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4" userDrawn="1">
          <p15:clr>
            <a:srgbClr val="A4A3A4"/>
          </p15:clr>
        </p15:guide>
        <p15:guide id="2" pos="295" userDrawn="1">
          <p15:clr>
            <a:srgbClr val="A4A3A4"/>
          </p15:clr>
        </p15:guide>
        <p15:guide id="3" orient="horz" pos="482" userDrawn="1">
          <p15:clr>
            <a:srgbClr val="A4A3A4"/>
          </p15:clr>
        </p15:guide>
        <p15:guide id="4" pos="5488" userDrawn="1">
          <p15:clr>
            <a:srgbClr val="A4A3A4"/>
          </p15:clr>
        </p15:guide>
        <p15:guide id="5" orient="horz" pos="1230" userDrawn="1">
          <p15:clr>
            <a:srgbClr val="A4A3A4"/>
          </p15:clr>
        </p15:guide>
        <p15:guide id="6" pos="567" userDrawn="1">
          <p15:clr>
            <a:srgbClr val="A4A3A4"/>
          </p15:clr>
        </p15:guide>
        <p15:guide id="7" pos="4898" userDrawn="1">
          <p15:clr>
            <a:srgbClr val="A4A3A4"/>
          </p15:clr>
        </p15:guide>
        <p15:guide id="8" orient="horz" pos="2409" userDrawn="1">
          <p15:clr>
            <a:srgbClr val="A4A3A4"/>
          </p15:clr>
        </p15:guide>
        <p15:guide id="9" orient="horz" pos="2795"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B"/>
    <a:srgbClr val="000080"/>
    <a:srgbClr val="1919FF"/>
    <a:srgbClr val="FFFFCC"/>
    <a:srgbClr val="FEF2E2"/>
    <a:srgbClr val="000000"/>
    <a:srgbClr val="E9EBF5"/>
    <a:srgbClr val="F4F4F4"/>
    <a:srgbClr val="4472C4"/>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76799" autoAdjust="0"/>
  </p:normalViewPr>
  <p:slideViewPr>
    <p:cSldViewPr snapToGrid="0">
      <p:cViewPr varScale="1">
        <p:scale>
          <a:sx n="57" d="100"/>
          <a:sy n="57" d="100"/>
        </p:scale>
        <p:origin x="1764" y="42"/>
      </p:cViewPr>
      <p:guideLst>
        <p:guide orient="horz" pos="754"/>
        <p:guide pos="295"/>
        <p:guide orient="horz" pos="482"/>
        <p:guide pos="5488"/>
        <p:guide orient="horz" pos="1230"/>
        <p:guide pos="567"/>
        <p:guide pos="4898"/>
        <p:guide orient="horz" pos="2409"/>
        <p:guide orient="horz" pos="2795"/>
      </p:guideLst>
    </p:cSldViewPr>
  </p:slideViewPr>
  <p:notesTextViewPr>
    <p:cViewPr>
      <p:scale>
        <a:sx n="3" d="2"/>
        <a:sy n="3" d="2"/>
      </p:scale>
      <p:origin x="0" y="0"/>
    </p:cViewPr>
  </p:notesTextViewPr>
  <p:notesViewPr>
    <p:cSldViewPr snapToGrid="0" showGuides="1">
      <p:cViewPr varScale="1">
        <p:scale>
          <a:sx n="57" d="100"/>
          <a:sy n="57" d="100"/>
        </p:scale>
        <p:origin x="283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 Id="rId9"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32.wmf"/><Relationship Id="rId1"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3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314F10-8DC7-42CE-98B3-096A3760A598}" type="datetimeFigureOut">
              <a:rPr lang="zh-CN" altLang="en-US" smtClean="0"/>
              <a:t>2017/11/12</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6FD9CB-E453-4248-A283-C6F253474EFB}" type="slidenum">
              <a:rPr lang="zh-CN" altLang="en-US" smtClean="0"/>
              <a:t>‹#›</a:t>
            </a:fld>
            <a:endParaRPr lang="zh-CN" altLang="en-US"/>
          </a:p>
        </p:txBody>
      </p:sp>
    </p:spTree>
    <p:extLst>
      <p:ext uri="{BB962C8B-B14F-4D97-AF65-F5344CB8AC3E}">
        <p14:creationId xmlns:p14="http://schemas.microsoft.com/office/powerpoint/2010/main" val="3913383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aseline="0" dirty="0" smtClean="0"/>
              <a:t>My name is . Today I will be presenting our recent work on outlier detection in sparse data with factorization machines, joint with my supervisor ,      and other colleges from </a:t>
            </a:r>
            <a:r>
              <a:rPr lang="en-US" altLang="zh-CN" sz="1200" baseline="0" dirty="0" err="1" smtClean="0"/>
              <a:t>Beihang</a:t>
            </a:r>
            <a:r>
              <a:rPr lang="en-US" altLang="zh-CN" sz="1200" baseline="0" dirty="0" smtClean="0"/>
              <a:t> Univ.</a:t>
            </a:r>
            <a:endParaRPr lang="zh-CN" altLang="en-US" sz="1200" dirty="0" smtClean="0"/>
          </a:p>
          <a:p>
            <a:endParaRPr lang="zh-CN" altLang="en-US" dirty="0"/>
          </a:p>
        </p:txBody>
      </p:sp>
      <p:sp>
        <p:nvSpPr>
          <p:cNvPr id="4" name="灯片编号占位符 3"/>
          <p:cNvSpPr>
            <a:spLocks noGrp="1"/>
          </p:cNvSpPr>
          <p:nvPr>
            <p:ph type="sldNum" sz="quarter" idx="10"/>
          </p:nvPr>
        </p:nvSpPr>
        <p:spPr/>
        <p:txBody>
          <a:bodyPr/>
          <a:lstStyle/>
          <a:p>
            <a:fld id="{F46FD9CB-E453-4248-A283-C6F253474EFB}" type="slidenum">
              <a:rPr lang="zh-CN" altLang="en-US" smtClean="0"/>
              <a:t>1</a:t>
            </a:fld>
            <a:endParaRPr lang="zh-CN" altLang="en-US"/>
          </a:p>
        </p:txBody>
      </p:sp>
    </p:spTree>
    <p:extLst>
      <p:ext uri="{BB962C8B-B14F-4D97-AF65-F5344CB8AC3E}">
        <p14:creationId xmlns:p14="http://schemas.microsoft.com/office/powerpoint/2010/main" val="748211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Font typeface="+mj-lt"/>
              <a:buAutoNum type="arabicPeriod"/>
            </a:pPr>
            <a:r>
              <a:rPr lang="en-US" altLang="zh-CN" baseline="0" dirty="0" smtClean="0"/>
              <a:t>We assume that all points can be modeled to lie on a second-order non-linear manifold.  (Because we should learn the similarity between two attributes by examining their co-occurrence with other attribute values, this implies that we need to learn at least second-order interactions between attributes to model the manifold structure.)</a:t>
            </a:r>
          </a:p>
          <a:p>
            <a:pPr marL="228600" indent="-228600">
              <a:buFont typeface="+mj-lt"/>
              <a:buAutoNum type="arabicPeriod"/>
            </a:pPr>
            <a:r>
              <a:rPr lang="en-US" altLang="zh-CN" baseline="0" dirty="0" smtClean="0"/>
              <a:t>Here, g, b, and v are parameters, vi, </a:t>
            </a:r>
            <a:r>
              <a:rPr lang="en-US" altLang="zh-CN" baseline="0" dirty="0" err="1" smtClean="0"/>
              <a:t>vj</a:t>
            </a:r>
            <a:r>
              <a:rPr lang="en-US" altLang="zh-CN" baseline="0" dirty="0" smtClean="0"/>
              <a:t> are k-dimensional vector, these are the key to model interactions between attributes. We will give an example to explain this later</a:t>
            </a:r>
          </a:p>
          <a:p>
            <a:pPr marL="228600" indent="-228600">
              <a:buFont typeface="+mj-lt"/>
              <a:buAutoNum type="arabicPeriod"/>
            </a:pPr>
            <a:r>
              <a:rPr lang="en-US" altLang="zh-CN" baseline="0" dirty="0" smtClean="0"/>
              <a:t>Note that this is an unsupervised avatar of factorization machines used in recommender systems. The main difference is that the right-hand side of the equation is 0 (rather than the value of the rating in a recommender system). This is because our goal is to design a model of the normal data points under the assumption that the majority of the points show normal behavior.</a:t>
            </a:r>
          </a:p>
          <a:p>
            <a:pPr marL="228600" indent="-228600">
              <a:buFont typeface="+mj-lt"/>
              <a:buAutoNum type="arabicPeriod"/>
            </a:pPr>
            <a:endParaRPr lang="en-US" altLang="zh-CN" dirty="0" smtClean="0"/>
          </a:p>
        </p:txBody>
      </p:sp>
      <p:sp>
        <p:nvSpPr>
          <p:cNvPr id="4" name="灯片编号占位符 3"/>
          <p:cNvSpPr>
            <a:spLocks noGrp="1"/>
          </p:cNvSpPr>
          <p:nvPr>
            <p:ph type="sldNum" sz="quarter" idx="10"/>
          </p:nvPr>
        </p:nvSpPr>
        <p:spPr/>
        <p:txBody>
          <a:bodyPr/>
          <a:lstStyle/>
          <a:p>
            <a:fld id="{F46FD9CB-E453-4248-A283-C6F253474EFB}" type="slidenum">
              <a:rPr lang="zh-CN" altLang="en-US" smtClean="0"/>
              <a:t>10</a:t>
            </a:fld>
            <a:endParaRPr lang="zh-CN" altLang="en-US"/>
          </a:p>
        </p:txBody>
      </p:sp>
    </p:spTree>
    <p:extLst>
      <p:ext uri="{BB962C8B-B14F-4D97-AF65-F5344CB8AC3E}">
        <p14:creationId xmlns:p14="http://schemas.microsoft.com/office/powerpoint/2010/main" val="3223567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en-US" altLang="zh-CN" dirty="0" smtClean="0"/>
              <a:t>Here</a:t>
            </a:r>
            <a:r>
              <a:rPr lang="en-US" altLang="zh-CN" baseline="0" dirty="0" smtClean="0"/>
              <a:t> is the example , given the vector representation of movie information, estimate the interaction between </a:t>
            </a:r>
            <a:r>
              <a:rPr lang="en-US" altLang="zh-CN" baseline="0" dirty="0" err="1" smtClean="0"/>
              <a:t>alice</a:t>
            </a:r>
            <a:r>
              <a:rPr lang="en-US" altLang="zh-CN" baseline="0" dirty="0" smtClean="0"/>
              <a:t> and bob.</a:t>
            </a:r>
          </a:p>
          <a:p>
            <a:pPr marL="228600" indent="-228600">
              <a:buAutoNum type="arabicPeriod"/>
            </a:pPr>
            <a:r>
              <a:rPr lang="en-US" altLang="zh-CN" dirty="0" smtClean="0"/>
              <a:t>Because bob</a:t>
            </a:r>
            <a:r>
              <a:rPr lang="en-US" altLang="zh-CN" baseline="0" dirty="0" smtClean="0"/>
              <a:t> often co-occur  with drama, and so does </a:t>
            </a:r>
            <a:r>
              <a:rPr lang="en-US" altLang="zh-CN" baseline="0" dirty="0" err="1" smtClean="0"/>
              <a:t>alice</a:t>
            </a:r>
            <a:r>
              <a:rPr lang="en-US" altLang="zh-CN" baseline="0" dirty="0" smtClean="0"/>
              <a:t>, so their parameter vector </a:t>
            </a:r>
            <a:r>
              <a:rPr lang="en-US" altLang="zh-CN" baseline="0" dirty="0" err="1" smtClean="0"/>
              <a:t>valice</a:t>
            </a:r>
            <a:r>
              <a:rPr lang="en-US" altLang="zh-CN" baseline="0" dirty="0" smtClean="0"/>
              <a:t>, </a:t>
            </a:r>
            <a:r>
              <a:rPr lang="en-US" altLang="zh-CN" baseline="0" dirty="0" err="1" smtClean="0"/>
              <a:t>vbob</a:t>
            </a:r>
            <a:r>
              <a:rPr lang="en-US" altLang="zh-CN" baseline="0" dirty="0" smtClean="0"/>
              <a:t> is non-zero vector</a:t>
            </a:r>
          </a:p>
          <a:p>
            <a:pPr marL="228600" indent="-228600">
              <a:buAutoNum type="arabicPeriod"/>
            </a:pPr>
            <a:r>
              <a:rPr lang="en-US" altLang="zh-CN" baseline="0" dirty="0" smtClean="0"/>
              <a:t>Although bob and </a:t>
            </a:r>
            <a:r>
              <a:rPr lang="en-US" altLang="zh-CN" baseline="0" dirty="0" err="1" smtClean="0"/>
              <a:t>alice</a:t>
            </a:r>
            <a:r>
              <a:rPr lang="en-US" altLang="zh-CN" baseline="0" dirty="0" smtClean="0"/>
              <a:t> don’t co-occur before, the dot product of </a:t>
            </a:r>
            <a:r>
              <a:rPr lang="en-US" altLang="zh-CN" baseline="0" dirty="0" err="1" smtClean="0"/>
              <a:t>valice</a:t>
            </a:r>
            <a:r>
              <a:rPr lang="en-US" altLang="zh-CN" baseline="0" dirty="0" smtClean="0"/>
              <a:t> and </a:t>
            </a:r>
            <a:r>
              <a:rPr lang="en-US" altLang="zh-CN" baseline="0" dirty="0" err="1" smtClean="0"/>
              <a:t>vbob</a:t>
            </a:r>
            <a:r>
              <a:rPr lang="en-US" altLang="zh-CN" baseline="0" dirty="0" smtClean="0"/>
              <a:t> is non-zero. So , in this way, this model can capture the inherent similarity</a:t>
            </a:r>
            <a:endParaRPr lang="en-US" altLang="zh-CN" dirty="0" smtClean="0"/>
          </a:p>
        </p:txBody>
      </p:sp>
      <p:sp>
        <p:nvSpPr>
          <p:cNvPr id="4" name="灯片编号占位符 3"/>
          <p:cNvSpPr>
            <a:spLocks noGrp="1"/>
          </p:cNvSpPr>
          <p:nvPr>
            <p:ph type="sldNum" sz="quarter" idx="10"/>
          </p:nvPr>
        </p:nvSpPr>
        <p:spPr/>
        <p:txBody>
          <a:bodyPr/>
          <a:lstStyle/>
          <a:p>
            <a:fld id="{F46FD9CB-E453-4248-A283-C6F253474EFB}" type="slidenum">
              <a:rPr lang="zh-CN" altLang="en-US" smtClean="0"/>
              <a:t>11</a:t>
            </a:fld>
            <a:endParaRPr lang="zh-CN" altLang="en-US"/>
          </a:p>
        </p:txBody>
      </p:sp>
    </p:spTree>
    <p:extLst>
      <p:ext uri="{BB962C8B-B14F-4D97-AF65-F5344CB8AC3E}">
        <p14:creationId xmlns:p14="http://schemas.microsoft.com/office/powerpoint/2010/main" val="2264480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en-US" altLang="zh-CN" sz="1200" dirty="0" smtClean="0">
                <a:latin typeface="Arial" panose="020B0604020202020204" pitchFamily="34" charset="0"/>
              </a:rPr>
              <a:t>Then we define the outlier score. </a:t>
            </a:r>
            <a:r>
              <a:rPr lang="en-US" altLang="zh-CN" sz="1200" baseline="0" dirty="0" smtClean="0">
                <a:latin typeface="Arial" panose="020B0604020202020204" pitchFamily="34" charset="0"/>
              </a:rPr>
              <a:t>The distance of a point from the manifold as an outlier score, larger values of the score are more indicative of outlier-like behavior.</a:t>
            </a:r>
          </a:p>
          <a:p>
            <a:pPr marL="228600" indent="-228600">
              <a:buAutoNum type="arabicPeriod"/>
            </a:pPr>
            <a:r>
              <a:rPr lang="en-US" altLang="zh-CN" sz="1200" baseline="0" dirty="0" smtClean="0">
                <a:latin typeface="Arial" panose="020B0604020202020204" pitchFamily="34" charset="0"/>
              </a:rPr>
              <a:t>Here the reason to introduce LQ(</a:t>
            </a:r>
            <a:r>
              <a:rPr lang="en-US" altLang="zh-CN" sz="1200" baseline="0" dirty="0" err="1" smtClean="0">
                <a:latin typeface="Arial" panose="020B0604020202020204" pitchFamily="34" charset="0"/>
              </a:rPr>
              <a:t>Zp</a:t>
            </a:r>
            <a:r>
              <a:rPr lang="en-US" altLang="zh-CN" sz="1200" baseline="0" dirty="0" smtClean="0">
                <a:latin typeface="Arial" panose="020B0604020202020204" pitchFamily="34" charset="0"/>
              </a:rPr>
              <a:t>) for short text data is because the number of words in documents is often different. </a:t>
            </a:r>
            <a:endParaRPr lang="en-US" altLang="zh-CN" dirty="0" smtClean="0"/>
          </a:p>
        </p:txBody>
      </p:sp>
      <p:sp>
        <p:nvSpPr>
          <p:cNvPr id="4" name="灯片编号占位符 3"/>
          <p:cNvSpPr>
            <a:spLocks noGrp="1"/>
          </p:cNvSpPr>
          <p:nvPr>
            <p:ph type="sldNum" sz="quarter" idx="10"/>
          </p:nvPr>
        </p:nvSpPr>
        <p:spPr/>
        <p:txBody>
          <a:bodyPr/>
          <a:lstStyle/>
          <a:p>
            <a:fld id="{F46FD9CB-E453-4248-A283-C6F253474EFB}" type="slidenum">
              <a:rPr lang="zh-CN" altLang="en-US" smtClean="0"/>
              <a:t>12</a:t>
            </a:fld>
            <a:endParaRPr lang="zh-CN" altLang="en-US"/>
          </a:p>
        </p:txBody>
      </p:sp>
    </p:spTree>
    <p:extLst>
      <p:ext uri="{BB962C8B-B14F-4D97-AF65-F5344CB8AC3E}">
        <p14:creationId xmlns:p14="http://schemas.microsoft.com/office/powerpoint/2010/main" val="856650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en-US" altLang="zh-CN" dirty="0" smtClean="0"/>
              <a:t>In order to learn the model, we define the objective function. The parameters are determined</a:t>
            </a:r>
            <a:r>
              <a:rPr lang="en-US" altLang="zh-CN" baseline="0" dirty="0" smtClean="0"/>
              <a:t> by minimizing the mean-squared outlier scores of all the data points.</a:t>
            </a:r>
          </a:p>
          <a:p>
            <a:pPr marL="228600" indent="-228600">
              <a:buAutoNum type="arabicPeriod"/>
            </a:pPr>
            <a:r>
              <a:rPr lang="en-US" altLang="zh-CN" baseline="0" dirty="0" smtClean="0"/>
              <a:t>here, there are two issues need to be considered. First one is that it will lead to trivial solution in which each parameter is set to 0. however, this model involves a non-convex optimization problem, and it often obtains a non-trivial solution. Besides that, this model usually has a large number of model parameters, this make it prone to over-fitting. To overcome this, L2 regularization is applied.</a:t>
            </a:r>
            <a:endParaRPr lang="en-US" altLang="zh-CN" dirty="0" smtClean="0"/>
          </a:p>
        </p:txBody>
      </p:sp>
      <p:sp>
        <p:nvSpPr>
          <p:cNvPr id="4" name="灯片编号占位符 3"/>
          <p:cNvSpPr>
            <a:spLocks noGrp="1"/>
          </p:cNvSpPr>
          <p:nvPr>
            <p:ph type="sldNum" sz="quarter" idx="10"/>
          </p:nvPr>
        </p:nvSpPr>
        <p:spPr/>
        <p:txBody>
          <a:bodyPr/>
          <a:lstStyle/>
          <a:p>
            <a:fld id="{F46FD9CB-E453-4248-A283-C6F253474EFB}" type="slidenum">
              <a:rPr lang="zh-CN" altLang="en-US" smtClean="0"/>
              <a:t>13</a:t>
            </a:fld>
            <a:endParaRPr lang="zh-CN" altLang="en-US"/>
          </a:p>
        </p:txBody>
      </p:sp>
    </p:spTree>
    <p:extLst>
      <p:ext uri="{BB962C8B-B14F-4D97-AF65-F5344CB8AC3E}">
        <p14:creationId xmlns:p14="http://schemas.microsoft.com/office/powerpoint/2010/main" val="1787623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t>next we show the model computation</a:t>
            </a:r>
          </a:p>
        </p:txBody>
      </p:sp>
      <p:sp>
        <p:nvSpPr>
          <p:cNvPr id="4" name="灯片编号占位符 3"/>
          <p:cNvSpPr>
            <a:spLocks noGrp="1"/>
          </p:cNvSpPr>
          <p:nvPr>
            <p:ph type="sldNum" sz="quarter" idx="10"/>
          </p:nvPr>
        </p:nvSpPr>
        <p:spPr/>
        <p:txBody>
          <a:bodyPr/>
          <a:lstStyle/>
          <a:p>
            <a:fld id="{F46FD9CB-E453-4248-A283-C6F253474EFB}" type="slidenum">
              <a:rPr lang="zh-CN" altLang="en-US" smtClean="0"/>
              <a:t>14</a:t>
            </a:fld>
            <a:endParaRPr lang="zh-CN" altLang="en-US"/>
          </a:p>
        </p:txBody>
      </p:sp>
    </p:spTree>
    <p:extLst>
      <p:ext uri="{BB962C8B-B14F-4D97-AF65-F5344CB8AC3E}">
        <p14:creationId xmlns:p14="http://schemas.microsoft.com/office/powerpoint/2010/main" val="933186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en-US" altLang="zh-CN" baseline="0" dirty="0" smtClean="0"/>
              <a:t>the overall procedure works in three steps. It first perform feature engineering for three domains</a:t>
            </a:r>
          </a:p>
          <a:p>
            <a:pPr marL="228600" indent="-228600">
              <a:buAutoNum type="arabicPeriod"/>
            </a:pPr>
            <a:r>
              <a:rPr lang="en-US" altLang="zh-CN" dirty="0" smtClean="0"/>
              <a:t>After that, learn</a:t>
            </a:r>
            <a:r>
              <a:rPr lang="en-US" altLang="zh-CN" baseline="0" dirty="0" smtClean="0"/>
              <a:t> each parameter in the model by solving optimization model defined before</a:t>
            </a:r>
          </a:p>
          <a:p>
            <a:pPr marL="228600" indent="-228600">
              <a:buAutoNum type="arabicPeriod"/>
            </a:pPr>
            <a:r>
              <a:rPr lang="en-US" altLang="zh-CN" baseline="0" dirty="0" smtClean="0"/>
              <a:t>At last, compute outlier score for each data point</a:t>
            </a:r>
          </a:p>
          <a:p>
            <a:pPr marL="0" indent="0">
              <a:buNone/>
            </a:pPr>
            <a:r>
              <a:rPr lang="en-US" altLang="zh-CN" baseline="0" dirty="0" smtClean="0"/>
              <a:t> Here, the second step has not been introduced</a:t>
            </a:r>
            <a:endParaRPr lang="en-US" altLang="zh-CN" dirty="0" smtClean="0"/>
          </a:p>
        </p:txBody>
      </p:sp>
      <p:sp>
        <p:nvSpPr>
          <p:cNvPr id="4" name="灯片编号占位符 3"/>
          <p:cNvSpPr>
            <a:spLocks noGrp="1"/>
          </p:cNvSpPr>
          <p:nvPr>
            <p:ph type="sldNum" sz="quarter" idx="10"/>
          </p:nvPr>
        </p:nvSpPr>
        <p:spPr/>
        <p:txBody>
          <a:bodyPr/>
          <a:lstStyle/>
          <a:p>
            <a:fld id="{F46FD9CB-E453-4248-A283-C6F253474EFB}" type="slidenum">
              <a:rPr lang="zh-CN" altLang="en-US" smtClean="0"/>
              <a:t>15</a:t>
            </a:fld>
            <a:endParaRPr lang="zh-CN" altLang="en-US"/>
          </a:p>
        </p:txBody>
      </p:sp>
    </p:spTree>
    <p:extLst>
      <p:ext uri="{BB962C8B-B14F-4D97-AF65-F5344CB8AC3E}">
        <p14:creationId xmlns:p14="http://schemas.microsoft.com/office/powerpoint/2010/main" val="3971846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en-US" altLang="zh-CN" dirty="0" smtClean="0"/>
              <a:t>A natural approach</a:t>
            </a:r>
            <a:r>
              <a:rPr lang="en-US" altLang="zh-CN" baseline="0" dirty="0" smtClean="0"/>
              <a:t> is gradient descent. And the update step is as follows,</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baseline="0" dirty="0" smtClean="0"/>
              <a:t>But this process is inefficient, because </a:t>
            </a:r>
            <a:r>
              <a:rPr lang="en-US" altLang="zh-CN" sz="2000" dirty="0" smtClean="0">
                <a:latin typeface="Arial" panose="020B0604020202020204" pitchFamily="34" charset="0"/>
              </a:rPr>
              <a:t>each data point contributes to the partial derivative, one must compute a summation over a large number of data points</a:t>
            </a:r>
          </a:p>
          <a:p>
            <a:pPr marL="228600" indent="-228600">
              <a:buAutoNum type="arabicPeriod"/>
            </a:pPr>
            <a:endParaRPr lang="en-US" altLang="zh-CN" dirty="0" smtClean="0"/>
          </a:p>
        </p:txBody>
      </p:sp>
      <p:sp>
        <p:nvSpPr>
          <p:cNvPr id="4" name="灯片编号占位符 3"/>
          <p:cNvSpPr>
            <a:spLocks noGrp="1"/>
          </p:cNvSpPr>
          <p:nvPr>
            <p:ph type="sldNum" sz="quarter" idx="10"/>
          </p:nvPr>
        </p:nvSpPr>
        <p:spPr/>
        <p:txBody>
          <a:bodyPr/>
          <a:lstStyle/>
          <a:p>
            <a:fld id="{F46FD9CB-E453-4248-A283-C6F253474EFB}" type="slidenum">
              <a:rPr lang="zh-CN" altLang="en-US" smtClean="0"/>
              <a:t>16</a:t>
            </a:fld>
            <a:endParaRPr lang="zh-CN" altLang="en-US"/>
          </a:p>
        </p:txBody>
      </p:sp>
    </p:spTree>
    <p:extLst>
      <p:ext uri="{BB962C8B-B14F-4D97-AF65-F5344CB8AC3E}">
        <p14:creationId xmlns:p14="http://schemas.microsoft.com/office/powerpoint/2010/main" val="3213051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lang="en-US" altLang="zh-CN" dirty="0" smtClean="0"/>
              <a:t>So we use the stochastic gradient descent</a:t>
            </a:r>
            <a:r>
              <a:rPr lang="en-US" altLang="zh-CN" baseline="0" dirty="0" smtClean="0"/>
              <a:t>, the idea is to perform the updates based on the contribution of a single randomly chosen point in the data. </a:t>
            </a:r>
          </a:p>
          <a:p>
            <a:pPr marL="0" indent="0">
              <a:buNone/>
            </a:pPr>
            <a:r>
              <a:rPr lang="en-US" altLang="zh-CN" baseline="0" dirty="0" smtClean="0"/>
              <a:t>Note that, in the process, we need to update only those bi, </a:t>
            </a:r>
            <a:r>
              <a:rPr lang="en-US" altLang="zh-CN" baseline="0" dirty="0" err="1" smtClean="0"/>
              <a:t>vis</a:t>
            </a:r>
            <a:r>
              <a:rPr lang="en-US" altLang="zh-CN" baseline="0" dirty="0" smtClean="0"/>
              <a:t> for which </a:t>
            </a:r>
            <a:r>
              <a:rPr lang="en-US" altLang="zh-CN" baseline="0" dirty="0" err="1" smtClean="0"/>
              <a:t>zpi</a:t>
            </a:r>
            <a:r>
              <a:rPr lang="en-US" altLang="zh-CN" baseline="0" dirty="0" smtClean="0"/>
              <a:t> is non-zero. (This is important in the sparse setting, because it leads to improved computational efficiency).</a:t>
            </a:r>
          </a:p>
          <a:p>
            <a:pPr marL="0" indent="0">
              <a:buNone/>
            </a:pPr>
            <a:r>
              <a:rPr lang="en-US" altLang="zh-CN" baseline="0" dirty="0" smtClean="0"/>
              <a:t>So our approach is very efficient and the overall computational complexity is approximately k times the number of non-zero entries in the entire data set.</a:t>
            </a:r>
          </a:p>
        </p:txBody>
      </p:sp>
      <p:sp>
        <p:nvSpPr>
          <p:cNvPr id="4" name="灯片编号占位符 3"/>
          <p:cNvSpPr>
            <a:spLocks noGrp="1"/>
          </p:cNvSpPr>
          <p:nvPr>
            <p:ph type="sldNum" sz="quarter" idx="10"/>
          </p:nvPr>
        </p:nvSpPr>
        <p:spPr/>
        <p:txBody>
          <a:bodyPr/>
          <a:lstStyle/>
          <a:p>
            <a:fld id="{F46FD9CB-E453-4248-A283-C6F253474EFB}" type="slidenum">
              <a:rPr lang="zh-CN" altLang="en-US" smtClean="0"/>
              <a:t>17</a:t>
            </a:fld>
            <a:endParaRPr lang="zh-CN" altLang="en-US"/>
          </a:p>
        </p:txBody>
      </p:sp>
    </p:spTree>
    <p:extLst>
      <p:ext uri="{BB962C8B-B14F-4D97-AF65-F5344CB8AC3E}">
        <p14:creationId xmlns:p14="http://schemas.microsoft.com/office/powerpoint/2010/main" val="1040367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t>The experimental study</a:t>
            </a:r>
          </a:p>
        </p:txBody>
      </p:sp>
      <p:sp>
        <p:nvSpPr>
          <p:cNvPr id="4" name="灯片编号占位符 3"/>
          <p:cNvSpPr>
            <a:spLocks noGrp="1"/>
          </p:cNvSpPr>
          <p:nvPr>
            <p:ph type="sldNum" sz="quarter" idx="10"/>
          </p:nvPr>
        </p:nvSpPr>
        <p:spPr/>
        <p:txBody>
          <a:bodyPr/>
          <a:lstStyle/>
          <a:p>
            <a:fld id="{F46FD9CB-E453-4248-A283-C6F253474EFB}" type="slidenum">
              <a:rPr lang="zh-CN" altLang="en-US" smtClean="0"/>
              <a:t>18</a:t>
            </a:fld>
            <a:endParaRPr lang="zh-CN" altLang="en-US"/>
          </a:p>
        </p:txBody>
      </p:sp>
    </p:spTree>
    <p:extLst>
      <p:ext uri="{BB962C8B-B14F-4D97-AF65-F5344CB8AC3E}">
        <p14:creationId xmlns:p14="http://schemas.microsoft.com/office/powerpoint/2010/main" val="24337129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lang="en-US" altLang="zh-CN" dirty="0" smtClean="0"/>
              <a:t>All experiments are conducted on three</a:t>
            </a:r>
            <a:r>
              <a:rPr lang="en-US" altLang="zh-CN" baseline="0" dirty="0" smtClean="0"/>
              <a:t> kinds of data sets. Note that we should perform outlier injection for ground-truth of outliers.</a:t>
            </a:r>
            <a:endParaRPr lang="zh-CN" altLang="en-US" dirty="0"/>
          </a:p>
        </p:txBody>
      </p:sp>
      <p:sp>
        <p:nvSpPr>
          <p:cNvPr id="4" name="灯片编号占位符 3"/>
          <p:cNvSpPr>
            <a:spLocks noGrp="1"/>
          </p:cNvSpPr>
          <p:nvPr>
            <p:ph type="sldNum" sz="quarter" idx="10"/>
          </p:nvPr>
        </p:nvSpPr>
        <p:spPr/>
        <p:txBody>
          <a:bodyPr/>
          <a:lstStyle/>
          <a:p>
            <a:fld id="{F46FD9CB-E453-4248-A283-C6F253474EFB}" type="slidenum">
              <a:rPr lang="zh-CN" altLang="en-US" smtClean="0"/>
              <a:t>19</a:t>
            </a:fld>
            <a:endParaRPr lang="zh-CN" altLang="en-US"/>
          </a:p>
        </p:txBody>
      </p:sp>
    </p:spTree>
    <p:extLst>
      <p:ext uri="{BB962C8B-B14F-4D97-AF65-F5344CB8AC3E}">
        <p14:creationId xmlns:p14="http://schemas.microsoft.com/office/powerpoint/2010/main" val="1330876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zh-CN" dirty="0" smtClean="0"/>
              <a:t>As we know,</a:t>
            </a:r>
            <a:r>
              <a:rPr lang="en-US" altLang="zh-CN" baseline="0" dirty="0" smtClean="0"/>
              <a:t> outlier detection has numerous applications in various domains, such as fraud detection, spam detection and intrusion detection. Therefore, the problem has been widely studied in conventional data, such as distance-based, pattern-based methods and so on.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zh-CN" baseline="0" dirty="0" smtClean="0"/>
              <a:t>However, in many cases, the data is extremely sparse, such as binary data, sparse numerical data, and even short text data. Furthermore, many categorical domains have a massive-domain property, that means the number of distinct values of an attribute is very large; (this is an indirect form of </a:t>
            </a:r>
            <a:r>
              <a:rPr lang="en-US" altLang="zh-CN" baseline="0" dirty="0" err="1" smtClean="0"/>
              <a:t>sparsity</a:t>
            </a:r>
            <a:r>
              <a:rPr lang="en-US" altLang="zh-CN" baseline="0" dirty="0" smtClean="0"/>
              <a:t> when the data is converted to binary form).</a:t>
            </a:r>
          </a:p>
        </p:txBody>
      </p:sp>
      <p:sp>
        <p:nvSpPr>
          <p:cNvPr id="4" name="灯片编号占位符 3"/>
          <p:cNvSpPr>
            <a:spLocks noGrp="1"/>
          </p:cNvSpPr>
          <p:nvPr>
            <p:ph type="sldNum" sz="quarter" idx="10"/>
          </p:nvPr>
        </p:nvSpPr>
        <p:spPr/>
        <p:txBody>
          <a:bodyPr/>
          <a:lstStyle/>
          <a:p>
            <a:fld id="{F46FD9CB-E453-4248-A283-C6F253474EFB}" type="slidenum">
              <a:rPr lang="zh-CN" altLang="en-US" smtClean="0"/>
              <a:t>2</a:t>
            </a:fld>
            <a:endParaRPr lang="zh-CN" altLang="en-US"/>
          </a:p>
        </p:txBody>
      </p:sp>
    </p:spTree>
    <p:extLst>
      <p:ext uri="{BB962C8B-B14F-4D97-AF65-F5344CB8AC3E}">
        <p14:creationId xmlns:p14="http://schemas.microsoft.com/office/powerpoint/2010/main" val="2486645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lang="en-US" altLang="zh-CN" dirty="0" smtClean="0"/>
              <a:t>We compare our approach with the</a:t>
            </a:r>
            <a:r>
              <a:rPr lang="en-US" altLang="zh-CN" baseline="0" dirty="0" smtClean="0"/>
              <a:t> popular and the state-of-the art solutions. </a:t>
            </a:r>
          </a:p>
          <a:p>
            <a:pPr marL="0" indent="0">
              <a:buNone/>
            </a:pPr>
            <a:r>
              <a:rPr lang="en-US" altLang="zh-CN" baseline="0" dirty="0" smtClean="0"/>
              <a:t>And we set different values of parameters for each kind of data sets.</a:t>
            </a:r>
          </a:p>
          <a:p>
            <a:pPr marL="0" indent="0">
              <a:buNone/>
            </a:pPr>
            <a:endParaRPr lang="zh-CN" altLang="en-US" dirty="0"/>
          </a:p>
        </p:txBody>
      </p:sp>
      <p:sp>
        <p:nvSpPr>
          <p:cNvPr id="4" name="灯片编号占位符 3"/>
          <p:cNvSpPr>
            <a:spLocks noGrp="1"/>
          </p:cNvSpPr>
          <p:nvPr>
            <p:ph type="sldNum" sz="quarter" idx="10"/>
          </p:nvPr>
        </p:nvSpPr>
        <p:spPr/>
        <p:txBody>
          <a:bodyPr/>
          <a:lstStyle/>
          <a:p>
            <a:fld id="{F46FD9CB-E453-4248-A283-C6F253474EFB}" type="slidenum">
              <a:rPr lang="zh-CN" altLang="en-US" smtClean="0"/>
              <a:t>20</a:t>
            </a:fld>
            <a:endParaRPr lang="zh-CN" altLang="en-US"/>
          </a:p>
        </p:txBody>
      </p:sp>
    </p:spTree>
    <p:extLst>
      <p:ext uri="{BB962C8B-B14F-4D97-AF65-F5344CB8AC3E}">
        <p14:creationId xmlns:p14="http://schemas.microsoft.com/office/powerpoint/2010/main" val="1478555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lang="en-US" altLang="zh-CN" dirty="0" smtClean="0"/>
              <a:t>For effectiveness, we use average</a:t>
            </a:r>
            <a:r>
              <a:rPr lang="en-US" altLang="zh-CN" baseline="0" dirty="0" smtClean="0"/>
              <a:t> precision to measure. </a:t>
            </a:r>
          </a:p>
          <a:p>
            <a:r>
              <a:rPr lang="en-US" altLang="zh-CN" baseline="0" dirty="0" smtClean="0"/>
              <a:t>In sparse data, KNN-OF performs best, however, </a:t>
            </a:r>
            <a:r>
              <a:rPr lang="en-US" altLang="zh-CN" baseline="0" dirty="0" err="1" smtClean="0"/>
              <a:t>FMOutlier</a:t>
            </a:r>
            <a:r>
              <a:rPr lang="en-US" altLang="zh-CN" baseline="0" dirty="0" smtClean="0"/>
              <a:t> improves over it by 3.88%. </a:t>
            </a:r>
            <a:endParaRPr lang="zh-CN" altLang="en-US" dirty="0">
              <a:latin typeface="Arial" panose="020B0604020202020204" pitchFamily="34" charset="0"/>
              <a:cs typeface="Arial" panose="020B0604020202020204" pitchFamily="34" charset="0"/>
            </a:endParaRPr>
          </a:p>
        </p:txBody>
      </p:sp>
      <p:sp>
        <p:nvSpPr>
          <p:cNvPr id="4" name="灯片编号占位符 3"/>
          <p:cNvSpPr>
            <a:spLocks noGrp="1"/>
          </p:cNvSpPr>
          <p:nvPr>
            <p:ph type="sldNum" sz="quarter" idx="10"/>
          </p:nvPr>
        </p:nvSpPr>
        <p:spPr/>
        <p:txBody>
          <a:bodyPr/>
          <a:lstStyle/>
          <a:p>
            <a:fld id="{F46FD9CB-E453-4248-A283-C6F253474EFB}" type="slidenum">
              <a:rPr lang="zh-CN" altLang="en-US" smtClean="0"/>
              <a:t>21</a:t>
            </a:fld>
            <a:endParaRPr lang="zh-CN" altLang="en-US"/>
          </a:p>
        </p:txBody>
      </p:sp>
    </p:spTree>
    <p:extLst>
      <p:ext uri="{BB962C8B-B14F-4D97-AF65-F5344CB8AC3E}">
        <p14:creationId xmlns:p14="http://schemas.microsoft.com/office/powerpoint/2010/main" val="39920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t>In short text data, KNN-text performs best, however, </a:t>
            </a:r>
            <a:r>
              <a:rPr lang="en-US" altLang="zh-CN" baseline="0" dirty="0" err="1" smtClean="0"/>
              <a:t>FMOutlier</a:t>
            </a:r>
            <a:r>
              <a:rPr lang="en-US" altLang="zh-CN" baseline="0" dirty="0" smtClean="0"/>
              <a:t> improves over it by 12.97%. </a:t>
            </a:r>
            <a:endParaRPr lang="zh-CN" altLang="en-US" dirty="0">
              <a:latin typeface="Arial" panose="020B0604020202020204" pitchFamily="34" charset="0"/>
              <a:cs typeface="Arial" panose="020B0604020202020204" pitchFamily="34" charset="0"/>
            </a:endParaRPr>
          </a:p>
        </p:txBody>
      </p:sp>
      <p:sp>
        <p:nvSpPr>
          <p:cNvPr id="4" name="灯片编号占位符 3"/>
          <p:cNvSpPr>
            <a:spLocks noGrp="1"/>
          </p:cNvSpPr>
          <p:nvPr>
            <p:ph type="sldNum" sz="quarter" idx="10"/>
          </p:nvPr>
        </p:nvSpPr>
        <p:spPr/>
        <p:txBody>
          <a:bodyPr/>
          <a:lstStyle/>
          <a:p>
            <a:fld id="{F46FD9CB-E453-4248-A283-C6F253474EFB}" type="slidenum">
              <a:rPr lang="zh-CN" altLang="en-US" smtClean="0"/>
              <a:t>22</a:t>
            </a:fld>
            <a:endParaRPr lang="zh-CN" altLang="en-US"/>
          </a:p>
        </p:txBody>
      </p:sp>
    </p:spTree>
    <p:extLst>
      <p:ext uri="{BB962C8B-B14F-4D97-AF65-F5344CB8AC3E}">
        <p14:creationId xmlns:p14="http://schemas.microsoft.com/office/powerpoint/2010/main" val="2837875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lang="en-US" altLang="zh-CN" dirty="0" smtClean="0"/>
              <a:t>In conventional</a:t>
            </a:r>
            <a:r>
              <a:rPr lang="en-US" altLang="zh-CN" baseline="0" dirty="0" smtClean="0"/>
              <a:t> numerical data, </a:t>
            </a:r>
            <a:r>
              <a:rPr lang="en-US" altLang="zh-CN" baseline="0" dirty="0" err="1" smtClean="0"/>
              <a:t>FMOutlir</a:t>
            </a:r>
            <a:r>
              <a:rPr lang="en-US" altLang="zh-CN" baseline="0" dirty="0" smtClean="0"/>
              <a:t> improves over LOF by 25.06%.</a:t>
            </a:r>
          </a:p>
          <a:p>
            <a:endParaRPr lang="zh-CN" altLang="en-US" dirty="0">
              <a:latin typeface="Arial" panose="020B0604020202020204" pitchFamily="34" charset="0"/>
              <a:cs typeface="Arial" panose="020B0604020202020204" pitchFamily="34" charset="0"/>
            </a:endParaRPr>
          </a:p>
        </p:txBody>
      </p:sp>
      <p:sp>
        <p:nvSpPr>
          <p:cNvPr id="4" name="灯片编号占位符 3"/>
          <p:cNvSpPr>
            <a:spLocks noGrp="1"/>
          </p:cNvSpPr>
          <p:nvPr>
            <p:ph type="sldNum" sz="quarter" idx="10"/>
          </p:nvPr>
        </p:nvSpPr>
        <p:spPr/>
        <p:txBody>
          <a:bodyPr/>
          <a:lstStyle/>
          <a:p>
            <a:fld id="{F46FD9CB-E453-4248-A283-C6F253474EFB}" type="slidenum">
              <a:rPr lang="zh-CN" altLang="en-US" smtClean="0"/>
              <a:t>23</a:t>
            </a:fld>
            <a:endParaRPr lang="zh-CN" altLang="en-US"/>
          </a:p>
        </p:txBody>
      </p:sp>
    </p:spTree>
    <p:extLst>
      <p:ext uri="{BB962C8B-B14F-4D97-AF65-F5344CB8AC3E}">
        <p14:creationId xmlns:p14="http://schemas.microsoft.com/office/powerpoint/2010/main" val="13814481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lang="en-US" altLang="zh-CN" dirty="0" smtClean="0"/>
              <a:t>For efficiency,</a:t>
            </a:r>
            <a:r>
              <a:rPr lang="en-US" altLang="zh-CN" baseline="0" dirty="0" smtClean="0"/>
              <a:t> we use the running time to measure.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When varying the number of records, we find that </a:t>
            </a:r>
            <a:r>
              <a:rPr lang="en-US" altLang="zh-CN" kern="0" dirty="0" err="1" smtClean="0">
                <a:solidFill>
                  <a:srgbClr val="000000"/>
                </a:solidFill>
                <a:latin typeface="Arial" panose="020B0604020202020204" pitchFamily="34" charset="0"/>
                <a:ea typeface="黑体" pitchFamily="49" charset="-122"/>
                <a:cs typeface="Arial" panose="020B0604020202020204" pitchFamily="34" charset="0"/>
              </a:rPr>
              <a:t>FMOutlier</a:t>
            </a:r>
            <a:r>
              <a:rPr lang="en-US" altLang="zh-CN" kern="0" dirty="0" smtClean="0">
                <a:solidFill>
                  <a:srgbClr val="000000"/>
                </a:solidFill>
                <a:latin typeface="Arial" panose="020B0604020202020204" pitchFamily="34" charset="0"/>
                <a:ea typeface="黑体" pitchFamily="49" charset="-122"/>
                <a:cs typeface="Arial" panose="020B0604020202020204" pitchFamily="34" charset="0"/>
              </a:rPr>
              <a:t> is very efficient</a:t>
            </a:r>
            <a:r>
              <a:rPr lang="en-US" altLang="zh-CN" kern="0" baseline="0" dirty="0" smtClean="0">
                <a:solidFill>
                  <a:srgbClr val="000000"/>
                </a:solidFill>
                <a:latin typeface="Arial" panose="020B0604020202020204" pitchFamily="34" charset="0"/>
                <a:ea typeface="黑体" pitchFamily="49" charset="-122"/>
                <a:cs typeface="Arial" panose="020B0604020202020204" pitchFamily="34" charset="0"/>
              </a:rPr>
              <a:t> and much </a:t>
            </a:r>
            <a:r>
              <a:rPr lang="en-US" altLang="zh-CN" kern="0" dirty="0" smtClean="0">
                <a:solidFill>
                  <a:srgbClr val="000000"/>
                </a:solidFill>
                <a:latin typeface="Arial" panose="020B0604020202020204" pitchFamily="34" charset="0"/>
                <a:ea typeface="黑体" pitchFamily="49" charset="-122"/>
                <a:cs typeface="Arial" panose="020B0604020202020204" pitchFamily="34" charset="0"/>
              </a:rPr>
              <a:t>faster than</a:t>
            </a:r>
            <a:r>
              <a:rPr lang="en-US" altLang="zh-CN" kern="0" baseline="0" dirty="0" smtClean="0">
                <a:solidFill>
                  <a:srgbClr val="000000"/>
                </a:solidFill>
                <a:latin typeface="Arial" panose="020B0604020202020204" pitchFamily="34" charset="0"/>
                <a:ea typeface="黑体" pitchFamily="49" charset="-122"/>
                <a:cs typeface="Arial" panose="020B0604020202020204" pitchFamily="34" charset="0"/>
              </a:rPr>
              <a:t> traditional methods.</a:t>
            </a:r>
            <a:endParaRPr lang="en-US" altLang="zh-CN" kern="0" dirty="0" smtClean="0">
              <a:solidFill>
                <a:srgbClr val="000000"/>
              </a:solidFill>
              <a:latin typeface="Arial" panose="020B0604020202020204" pitchFamily="34" charset="0"/>
              <a:ea typeface="黑体" pitchFamily="49" charset="-122"/>
              <a:cs typeface="Arial" panose="020B0604020202020204" pitchFamily="34" charset="0"/>
            </a:endParaRPr>
          </a:p>
          <a:p>
            <a:pPr marL="0" indent="0">
              <a:buNone/>
            </a:pPr>
            <a:endParaRPr lang="zh-CN" altLang="en-US" dirty="0"/>
          </a:p>
        </p:txBody>
      </p:sp>
      <p:sp>
        <p:nvSpPr>
          <p:cNvPr id="4" name="灯片编号占位符 3"/>
          <p:cNvSpPr>
            <a:spLocks noGrp="1"/>
          </p:cNvSpPr>
          <p:nvPr>
            <p:ph type="sldNum" sz="quarter" idx="10"/>
          </p:nvPr>
        </p:nvSpPr>
        <p:spPr/>
        <p:txBody>
          <a:bodyPr/>
          <a:lstStyle/>
          <a:p>
            <a:fld id="{F46FD9CB-E453-4248-A283-C6F253474EFB}" type="slidenum">
              <a:rPr lang="zh-CN" altLang="en-US" smtClean="0"/>
              <a:t>24</a:t>
            </a:fld>
            <a:endParaRPr lang="zh-CN" altLang="en-US"/>
          </a:p>
        </p:txBody>
      </p:sp>
    </p:spTree>
    <p:extLst>
      <p:ext uri="{BB962C8B-B14F-4D97-AF65-F5344CB8AC3E}">
        <p14:creationId xmlns:p14="http://schemas.microsoft.com/office/powerpoint/2010/main" val="33344524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t>To briefly summarize</a:t>
            </a:r>
          </a:p>
        </p:txBody>
      </p:sp>
      <p:sp>
        <p:nvSpPr>
          <p:cNvPr id="4" name="灯片编号占位符 3"/>
          <p:cNvSpPr>
            <a:spLocks noGrp="1"/>
          </p:cNvSpPr>
          <p:nvPr>
            <p:ph type="sldNum" sz="quarter" idx="10"/>
          </p:nvPr>
        </p:nvSpPr>
        <p:spPr/>
        <p:txBody>
          <a:bodyPr/>
          <a:lstStyle/>
          <a:p>
            <a:fld id="{F46FD9CB-E453-4248-A283-C6F253474EFB}" type="slidenum">
              <a:rPr lang="zh-CN" altLang="en-US" smtClean="0"/>
              <a:t>25</a:t>
            </a:fld>
            <a:endParaRPr lang="zh-CN" altLang="en-US"/>
          </a:p>
        </p:txBody>
      </p:sp>
    </p:spTree>
    <p:extLst>
      <p:ext uri="{BB962C8B-B14F-4D97-AF65-F5344CB8AC3E}">
        <p14:creationId xmlns:p14="http://schemas.microsoft.com/office/powerpoint/2010/main" val="21492694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en-US" altLang="zh-CN" baseline="0" dirty="0" smtClean="0"/>
              <a:t>In this work, we introduce an FM based approach to outlier detection;</a:t>
            </a:r>
          </a:p>
          <a:p>
            <a:pPr marL="228600" indent="-228600">
              <a:buAutoNum type="arabicPeriod"/>
            </a:pPr>
            <a:r>
              <a:rPr lang="en-US" altLang="zh-CN" baseline="0" dirty="0" smtClean="0"/>
              <a:t>And when perform outlier detection, we use feature engineering for three domains, build an unsupervised model with FM;</a:t>
            </a:r>
          </a:p>
          <a:p>
            <a:pPr marL="228600" indent="-228600">
              <a:buAutoNum type="arabicPeriod"/>
            </a:pPr>
            <a:r>
              <a:rPr lang="en-US" altLang="zh-CN" baseline="0" dirty="0" smtClean="0"/>
              <a:t>The experimental study shows that our approach has the dual advantages of effectiveness and efficiency.</a:t>
            </a:r>
          </a:p>
        </p:txBody>
      </p:sp>
      <p:sp>
        <p:nvSpPr>
          <p:cNvPr id="4" name="灯片编号占位符 3"/>
          <p:cNvSpPr>
            <a:spLocks noGrp="1"/>
          </p:cNvSpPr>
          <p:nvPr>
            <p:ph type="sldNum" sz="quarter" idx="10"/>
          </p:nvPr>
        </p:nvSpPr>
        <p:spPr/>
        <p:txBody>
          <a:bodyPr/>
          <a:lstStyle/>
          <a:p>
            <a:fld id="{F46FD9CB-E453-4248-A283-C6F253474EFB}" type="slidenum">
              <a:rPr lang="zh-CN" altLang="en-US" smtClean="0"/>
              <a:t>26</a:t>
            </a:fld>
            <a:endParaRPr lang="zh-CN" altLang="en-US"/>
          </a:p>
        </p:txBody>
      </p:sp>
    </p:spTree>
    <p:extLst>
      <p:ext uri="{BB962C8B-B14F-4D97-AF65-F5344CB8AC3E}">
        <p14:creationId xmlns:p14="http://schemas.microsoft.com/office/powerpoint/2010/main" val="30453792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6FD9CB-E453-4248-A283-C6F253474EFB}" type="slidenum">
              <a:rPr lang="zh-CN" altLang="en-US" smtClean="0"/>
              <a:t>27</a:t>
            </a:fld>
            <a:endParaRPr lang="zh-CN" altLang="en-US"/>
          </a:p>
        </p:txBody>
      </p:sp>
    </p:spTree>
    <p:extLst>
      <p:ext uri="{BB962C8B-B14F-4D97-AF65-F5344CB8AC3E}">
        <p14:creationId xmlns:p14="http://schemas.microsoft.com/office/powerpoint/2010/main" val="3435037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zh-CN" baseline="0" dirty="0" smtClean="0"/>
              <a:t>but, these domains are not very amenable to the use of traditional methods. The important challenge in sparse data is that how to capture true semantic distance as shown by an example.(because of underlying inter-attribute dependencies).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zh-CN" baseline="0" dirty="0" smtClean="0"/>
              <a:t>In the example, it may be the case that although actor bob and actress </a:t>
            </a:r>
            <a:r>
              <a:rPr lang="en-US" altLang="zh-CN" baseline="0" dirty="0" err="1" smtClean="0"/>
              <a:t>alice</a:t>
            </a:r>
            <a:r>
              <a:rPr lang="en-US" altLang="zh-CN" baseline="0" dirty="0" smtClean="0"/>
              <a:t> haven’ co-starred before, they often star in movies with the same type. So there is an inherent similarity between </a:t>
            </a:r>
            <a:r>
              <a:rPr lang="en-US" altLang="zh-CN" baseline="0" dirty="0" err="1" smtClean="0"/>
              <a:t>alice</a:t>
            </a:r>
            <a:r>
              <a:rPr lang="en-US" altLang="zh-CN" baseline="0" dirty="0" smtClean="0"/>
              <a:t> and bob..</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zh-CN" baseline="0" dirty="0" smtClean="0"/>
              <a:t>However, traditional methods will not be able to capture such similarities. For example, The hamming distance is to measure the distance between names, and the distance is always 2. in addition, pattern based method is to measure the number of their co-occurrence, while they don’t co-occur before.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zh-CN" baseline="0" dirty="0" smtClean="0"/>
              <a:t>So a new effective method which can capture true semantic distance in sparse data is needed</a:t>
            </a:r>
            <a:endParaRPr lang="zh-CN" altLang="en-US" dirty="0"/>
          </a:p>
        </p:txBody>
      </p:sp>
      <p:sp>
        <p:nvSpPr>
          <p:cNvPr id="4" name="灯片编号占位符 3"/>
          <p:cNvSpPr>
            <a:spLocks noGrp="1"/>
          </p:cNvSpPr>
          <p:nvPr>
            <p:ph type="sldNum" sz="quarter" idx="10"/>
          </p:nvPr>
        </p:nvSpPr>
        <p:spPr/>
        <p:txBody>
          <a:bodyPr/>
          <a:lstStyle/>
          <a:p>
            <a:fld id="{F46FD9CB-E453-4248-A283-C6F253474EFB}" type="slidenum">
              <a:rPr lang="zh-CN" altLang="en-US" smtClean="0"/>
              <a:t>3</a:t>
            </a:fld>
            <a:endParaRPr lang="zh-CN" altLang="en-US"/>
          </a:p>
        </p:txBody>
      </p:sp>
    </p:spTree>
    <p:extLst>
      <p:ext uri="{BB962C8B-B14F-4D97-AF65-F5344CB8AC3E}">
        <p14:creationId xmlns:p14="http://schemas.microsoft.com/office/powerpoint/2010/main" val="1998857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t>To this end, we propose a factorization machines based method to attach the problem</a:t>
            </a:r>
          </a:p>
        </p:txBody>
      </p:sp>
      <p:sp>
        <p:nvSpPr>
          <p:cNvPr id="4" name="灯片编号占位符 3"/>
          <p:cNvSpPr>
            <a:spLocks noGrp="1"/>
          </p:cNvSpPr>
          <p:nvPr>
            <p:ph type="sldNum" sz="quarter" idx="10"/>
          </p:nvPr>
        </p:nvSpPr>
        <p:spPr/>
        <p:txBody>
          <a:bodyPr/>
          <a:lstStyle/>
          <a:p>
            <a:fld id="{F46FD9CB-E453-4248-A283-C6F253474EFB}" type="slidenum">
              <a:rPr lang="zh-CN" altLang="en-US" smtClean="0"/>
              <a:t>4</a:t>
            </a:fld>
            <a:endParaRPr lang="zh-CN" altLang="en-US"/>
          </a:p>
        </p:txBody>
      </p:sp>
    </p:spTree>
    <p:extLst>
      <p:ext uri="{BB962C8B-B14F-4D97-AF65-F5344CB8AC3E}">
        <p14:creationId xmlns:p14="http://schemas.microsoft.com/office/powerpoint/2010/main" val="2051051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en-US" altLang="zh-CN" dirty="0" smtClean="0"/>
              <a:t>So, why we select factorization machines, one</a:t>
            </a:r>
            <a:r>
              <a:rPr lang="en-US" altLang="zh-CN" baseline="0" dirty="0" smtClean="0"/>
              <a:t> is that factorization machines is a </a:t>
            </a:r>
            <a:r>
              <a:rPr lang="en-US" altLang="zh-CN" baseline="0" dirty="0" err="1" smtClean="0"/>
              <a:t>a</a:t>
            </a:r>
            <a:r>
              <a:rPr lang="en-US" altLang="zh-CN" baseline="0" dirty="0" smtClean="0"/>
              <a:t> [new ….], and have been used earlier in the context of recommender systems. Then, FM have the ability to [capture….], and, [parameter…] are allowed, furthermore, factorization machines are also very efficient and can be done with a linear complexity. </a:t>
            </a:r>
          </a:p>
          <a:p>
            <a:pPr marL="228600" indent="-228600">
              <a:buAutoNum type="arabicPeriod"/>
            </a:pPr>
            <a:r>
              <a:rPr lang="en-US" altLang="zh-CN" baseline="0" dirty="0" smtClean="0"/>
              <a:t>However, there are some challenges of using factorization machines for outlier detection in sparse data. Because </a:t>
            </a:r>
            <a:r>
              <a:rPr lang="en-US" altLang="zh-CN" baseline="0" dirty="0" err="1" smtClean="0"/>
              <a:t>fm</a:t>
            </a:r>
            <a:r>
              <a:rPr lang="en-US" altLang="zh-CN" baseline="0" dirty="0" smtClean="0"/>
              <a:t> needs vectors as the inputs, so the first one is feature engineering for various domains, including massive-domain categorical data, short text data, and conventional numerical data, which provides a unified way to perform outlier detection; the second one is how to model and distinguish outliers from normal data</a:t>
            </a:r>
          </a:p>
          <a:p>
            <a:pPr marL="0" indent="0">
              <a:buNone/>
            </a:pPr>
            <a:endParaRPr lang="en-US" altLang="zh-CN" dirty="0" smtClean="0"/>
          </a:p>
        </p:txBody>
      </p:sp>
      <p:sp>
        <p:nvSpPr>
          <p:cNvPr id="4" name="灯片编号占位符 3"/>
          <p:cNvSpPr>
            <a:spLocks noGrp="1"/>
          </p:cNvSpPr>
          <p:nvPr>
            <p:ph type="sldNum" sz="quarter" idx="10"/>
          </p:nvPr>
        </p:nvSpPr>
        <p:spPr/>
        <p:txBody>
          <a:bodyPr/>
          <a:lstStyle/>
          <a:p>
            <a:fld id="{F46FD9CB-E453-4248-A283-C6F253474EFB}" type="slidenum">
              <a:rPr lang="zh-CN" altLang="en-US" smtClean="0"/>
              <a:t>5</a:t>
            </a:fld>
            <a:endParaRPr lang="zh-CN" altLang="en-US"/>
          </a:p>
        </p:txBody>
      </p:sp>
    </p:spTree>
    <p:extLst>
      <p:ext uri="{BB962C8B-B14F-4D97-AF65-F5344CB8AC3E}">
        <p14:creationId xmlns:p14="http://schemas.microsoft.com/office/powerpoint/2010/main" val="994085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dirty="0" smtClean="0"/>
              <a:t>In</a:t>
            </a:r>
            <a:r>
              <a:rPr lang="en-US" altLang="zh-CN" baseline="0" dirty="0" smtClean="0"/>
              <a:t> the following, we introduce the feature engineering. Which goal is to convert the data records to vectors, and this is needed for fm.</a:t>
            </a:r>
            <a:endParaRPr lang="en-US" altLang="zh-CN" dirty="0" smtClean="0"/>
          </a:p>
          <a:p>
            <a:pPr marL="228600" indent="-228600">
              <a:buAutoNum type="arabicPeriod"/>
            </a:pPr>
            <a:r>
              <a:rPr lang="en-US" altLang="zh-CN" dirty="0" smtClean="0"/>
              <a:t>For</a:t>
            </a:r>
            <a:r>
              <a:rPr lang="en-US" altLang="zh-CN" baseline="0" dirty="0" smtClean="0"/>
              <a:t> massive-domain categorical data, a simple approach is the process of </a:t>
            </a:r>
            <a:r>
              <a:rPr lang="en-US" altLang="zh-CN" baseline="0" dirty="0" err="1" smtClean="0"/>
              <a:t>binarization</a:t>
            </a:r>
            <a:endParaRPr lang="en-US" altLang="zh-CN" baseline="0" dirty="0" smtClean="0"/>
          </a:p>
          <a:p>
            <a:pPr marL="228600" indent="-228600">
              <a:buAutoNum type="arabicPeriod"/>
            </a:pPr>
            <a:r>
              <a:rPr lang="en-US" altLang="zh-CN" sz="2000" dirty="0" smtClean="0">
                <a:latin typeface="Arial" panose="020B0604020202020204" pitchFamily="34" charset="0"/>
              </a:rPr>
              <a:t>For each value of each attribute, a new binary attribute is created. The dimensionality is equal to the total number of the distinct values.</a:t>
            </a:r>
            <a:r>
              <a:rPr lang="en-US" altLang="zh-CN" sz="2000" baseline="0" dirty="0" smtClean="0">
                <a:latin typeface="Arial" panose="020B0604020202020204" pitchFamily="34" charset="0"/>
              </a:rPr>
              <a:t> </a:t>
            </a:r>
            <a:r>
              <a:rPr lang="en-US" altLang="zh-CN" sz="2000" dirty="0" smtClean="0">
                <a:latin typeface="Arial" panose="020B0604020202020204" pitchFamily="34" charset="0"/>
              </a:rPr>
              <a:t>The value of binary attribute is 0 or 1</a:t>
            </a:r>
          </a:p>
          <a:p>
            <a:pPr marL="228600" indent="-228600">
              <a:buAutoNum type="arabicPeriod"/>
            </a:pPr>
            <a:endParaRPr lang="en-US" altLang="zh-CN" dirty="0" smtClean="0"/>
          </a:p>
        </p:txBody>
      </p:sp>
      <p:sp>
        <p:nvSpPr>
          <p:cNvPr id="4" name="灯片编号占位符 3"/>
          <p:cNvSpPr>
            <a:spLocks noGrp="1"/>
          </p:cNvSpPr>
          <p:nvPr>
            <p:ph type="sldNum" sz="quarter" idx="10"/>
          </p:nvPr>
        </p:nvSpPr>
        <p:spPr/>
        <p:txBody>
          <a:bodyPr/>
          <a:lstStyle/>
          <a:p>
            <a:fld id="{F46FD9CB-E453-4248-A283-C6F253474EFB}" type="slidenum">
              <a:rPr lang="zh-CN" altLang="en-US" smtClean="0"/>
              <a:t>6</a:t>
            </a:fld>
            <a:endParaRPr lang="zh-CN" altLang="en-US"/>
          </a:p>
        </p:txBody>
      </p:sp>
    </p:spTree>
    <p:extLst>
      <p:ext uri="{BB962C8B-B14F-4D97-AF65-F5344CB8AC3E}">
        <p14:creationId xmlns:p14="http://schemas.microsoft.com/office/powerpoint/2010/main" val="1994776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en-US" altLang="zh-CN" dirty="0" smtClean="0"/>
              <a:t>Similar to the process of </a:t>
            </a:r>
            <a:r>
              <a:rPr lang="en-US" altLang="zh-CN" dirty="0" err="1" smtClean="0"/>
              <a:t>binarization</a:t>
            </a:r>
            <a:r>
              <a:rPr lang="en-US" altLang="zh-CN" dirty="0" smtClean="0"/>
              <a:t>, in short text data, for each keyword, a new attribute is created, and the dimensionality is equal</a:t>
            </a:r>
            <a:r>
              <a:rPr lang="en-US" altLang="zh-CN" baseline="0" dirty="0" smtClean="0"/>
              <a:t> to the total number of distinct keywords, however, </a:t>
            </a:r>
            <a:r>
              <a:rPr lang="en-US" altLang="zh-CN" dirty="0" smtClean="0"/>
              <a:t>because each text may contain a different</a:t>
            </a:r>
            <a:r>
              <a:rPr lang="en-US" altLang="zh-CN" baseline="0" dirty="0" smtClean="0"/>
              <a:t> number of keywords, therefore, the attribute values are normalized. (divide one by </a:t>
            </a:r>
            <a:r>
              <a:rPr lang="en-US" altLang="zh-CN" baseline="0" dirty="0" err="1" smtClean="0"/>
              <a:t>sqrt</a:t>
            </a:r>
            <a:r>
              <a:rPr lang="en-US" altLang="zh-CN" baseline="0" dirty="0" smtClean="0"/>
              <a:t> r.</a:t>
            </a:r>
          </a:p>
          <a:p>
            <a:pPr marL="228600" indent="-228600">
              <a:buAutoNum type="arabicPeriod"/>
            </a:pPr>
            <a:endParaRPr lang="en-US" altLang="zh-CN" dirty="0" smtClean="0"/>
          </a:p>
        </p:txBody>
      </p:sp>
      <p:sp>
        <p:nvSpPr>
          <p:cNvPr id="4" name="灯片编号占位符 3"/>
          <p:cNvSpPr>
            <a:spLocks noGrp="1"/>
          </p:cNvSpPr>
          <p:nvPr>
            <p:ph type="sldNum" sz="quarter" idx="10"/>
          </p:nvPr>
        </p:nvSpPr>
        <p:spPr/>
        <p:txBody>
          <a:bodyPr/>
          <a:lstStyle/>
          <a:p>
            <a:fld id="{F46FD9CB-E453-4248-A283-C6F253474EFB}" type="slidenum">
              <a:rPr lang="zh-CN" altLang="en-US" smtClean="0"/>
              <a:t>7</a:t>
            </a:fld>
            <a:endParaRPr lang="zh-CN" altLang="en-US"/>
          </a:p>
        </p:txBody>
      </p:sp>
    </p:spTree>
    <p:extLst>
      <p:ext uri="{BB962C8B-B14F-4D97-AF65-F5344CB8AC3E}">
        <p14:creationId xmlns:p14="http://schemas.microsoft.com/office/powerpoint/2010/main" val="3104120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zh-CN" dirty="0" smtClean="0"/>
              <a:t>In conventional numerical</a:t>
            </a:r>
            <a:r>
              <a:rPr lang="en-US" altLang="zh-CN" baseline="0" dirty="0" smtClean="0"/>
              <a:t> data sets, we use the process of discretization, let  (mu) be the mean of the </a:t>
            </a:r>
            <a:r>
              <a:rPr lang="en-US" altLang="zh-CN" baseline="0" dirty="0" err="1" smtClean="0"/>
              <a:t>ith</a:t>
            </a:r>
            <a:r>
              <a:rPr lang="en-US" altLang="zh-CN" baseline="0" dirty="0" smtClean="0"/>
              <a:t> attribute and (</a:t>
            </a:r>
            <a:r>
              <a:rPr lang="en-US" altLang="zh-CN" baseline="0" dirty="0" err="1" smtClean="0"/>
              <a:t>sgima</a:t>
            </a:r>
            <a:r>
              <a:rPr lang="en-US" altLang="zh-CN" baseline="0" dirty="0" smtClean="0"/>
              <a:t>) be the standard deviation.</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zh-CN" baseline="0" dirty="0" smtClean="0"/>
              <a:t>All data points in the range (mu </a:t>
            </a:r>
            <a:r>
              <a:rPr lang="en-US" altLang="zh-CN" baseline="0" dirty="0" err="1" smtClean="0"/>
              <a:t>i</a:t>
            </a:r>
            <a:r>
              <a:rPr lang="en-US" altLang="zh-CN" baseline="0" dirty="0" smtClean="0"/>
              <a:t> subtract sigma </a:t>
            </a:r>
            <a:r>
              <a:rPr lang="en-US" altLang="zh-CN" baseline="0" dirty="0" err="1" smtClean="0"/>
              <a:t>i</a:t>
            </a:r>
            <a:r>
              <a:rPr lang="en-US" altLang="zh-CN" baseline="0" dirty="0" smtClean="0"/>
              <a:t>, ) will be partitioned into  intervals, then the process in the rang is similar to the process of </a:t>
            </a:r>
            <a:r>
              <a:rPr lang="en-US" altLang="zh-CN" baseline="0" dirty="0" err="1" smtClean="0"/>
              <a:t>binarization</a:t>
            </a:r>
            <a:r>
              <a:rPr lang="en-US" altLang="zh-CN"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zh-CN" baseline="0" dirty="0" smtClean="0"/>
              <a:t>Further more, two attributes are created for marginal ranges individually.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zh-CN" baseline="0" dirty="0" smtClean="0"/>
              <a:t>In total at most () attributes are created for each numerical attribute. And the value of () is set depending on the size of the data</a:t>
            </a:r>
          </a:p>
        </p:txBody>
      </p:sp>
      <p:sp>
        <p:nvSpPr>
          <p:cNvPr id="4" name="灯片编号占位符 3"/>
          <p:cNvSpPr>
            <a:spLocks noGrp="1"/>
          </p:cNvSpPr>
          <p:nvPr>
            <p:ph type="sldNum" sz="quarter" idx="10"/>
          </p:nvPr>
        </p:nvSpPr>
        <p:spPr/>
        <p:txBody>
          <a:bodyPr/>
          <a:lstStyle/>
          <a:p>
            <a:fld id="{F46FD9CB-E453-4248-A283-C6F253474EFB}" type="slidenum">
              <a:rPr lang="zh-CN" altLang="en-US" smtClean="0"/>
              <a:t>8</a:t>
            </a:fld>
            <a:endParaRPr lang="zh-CN" altLang="en-US"/>
          </a:p>
        </p:txBody>
      </p:sp>
    </p:spTree>
    <p:extLst>
      <p:ext uri="{BB962C8B-B14F-4D97-AF65-F5344CB8AC3E}">
        <p14:creationId xmlns:p14="http://schemas.microsoft.com/office/powerpoint/2010/main" val="192331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lang="en-US" altLang="zh-CN" dirty="0" smtClean="0"/>
              <a:t>After</a:t>
            </a:r>
            <a:r>
              <a:rPr lang="en-US" altLang="zh-CN" baseline="0" dirty="0" smtClean="0"/>
              <a:t> feature engineering, we have an unified representation of data set, </a:t>
            </a:r>
            <a:r>
              <a:rPr lang="en-US" altLang="zh-CN" dirty="0" smtClean="0"/>
              <a:t>the next section is modeling with factorization machines using the sparse data set. The</a:t>
            </a:r>
            <a:r>
              <a:rPr lang="en-US" altLang="zh-CN" baseline="0" dirty="0" smtClean="0"/>
              <a:t> ideas of our model is that we first construct a non-linear manifold with factorization machines, and then define the outlier score based on the manifold, at last we define the objective function to learn the model. This is an example of the non-linear manifold and an outlier, deviations from the manifold are tagged as outliers. </a:t>
            </a:r>
          </a:p>
        </p:txBody>
      </p:sp>
      <p:sp>
        <p:nvSpPr>
          <p:cNvPr id="4" name="灯片编号占位符 3"/>
          <p:cNvSpPr>
            <a:spLocks noGrp="1"/>
          </p:cNvSpPr>
          <p:nvPr>
            <p:ph type="sldNum" sz="quarter" idx="10"/>
          </p:nvPr>
        </p:nvSpPr>
        <p:spPr/>
        <p:txBody>
          <a:bodyPr/>
          <a:lstStyle/>
          <a:p>
            <a:fld id="{F46FD9CB-E453-4248-A283-C6F253474EFB}" type="slidenum">
              <a:rPr lang="zh-CN" altLang="en-US" smtClean="0"/>
              <a:t>9</a:t>
            </a:fld>
            <a:endParaRPr lang="zh-CN" altLang="en-US"/>
          </a:p>
        </p:txBody>
      </p:sp>
    </p:spTree>
    <p:extLst>
      <p:ext uri="{BB962C8B-B14F-4D97-AF65-F5344CB8AC3E}">
        <p14:creationId xmlns:p14="http://schemas.microsoft.com/office/powerpoint/2010/main" val="1564128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5400">
                <a:solidFill>
                  <a:srgbClr val="000080"/>
                </a:solidFill>
                <a:latin typeface="+mj-lt"/>
              </a:defRPr>
            </a:lvl1pPr>
          </a:lstStyle>
          <a:p>
            <a:r>
              <a:rPr lang="zh-CN" altLang="en-US" dirty="0"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单击此处编辑母版副标题样式</a:t>
            </a:r>
            <a:endParaRPr lang="en-US" dirty="0"/>
          </a:p>
        </p:txBody>
      </p:sp>
      <p:sp>
        <p:nvSpPr>
          <p:cNvPr id="4" name="Date Placeholder 3"/>
          <p:cNvSpPr>
            <a:spLocks noGrp="1"/>
          </p:cNvSpPr>
          <p:nvPr>
            <p:ph type="dt" sz="half" idx="10"/>
          </p:nvPr>
        </p:nvSpPr>
        <p:spPr/>
        <p:txBody>
          <a:bodyPr/>
          <a:lstStyle/>
          <a:p>
            <a:fld id="{520AFE07-B4F1-4769-B8C8-B4A2E79893B5}" type="datetime1">
              <a:rPr lang="zh-CN" altLang="en-US" smtClean="0"/>
              <a:t>2017/11/12</a:t>
            </a:fld>
            <a:endParaRPr lang="zh-CN" altLang="en-US" dirty="0"/>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25865DF1-B9FC-415D-ABDE-15D6573A65C0}" type="slidenum">
              <a:rPr lang="zh-CN" altLang="en-US" smtClean="0"/>
              <a:pPr/>
              <a:t>‹#›</a:t>
            </a:fld>
            <a:endParaRPr lang="zh-CN" altLang="en-US" dirty="0"/>
          </a:p>
        </p:txBody>
      </p:sp>
    </p:spTree>
    <p:extLst>
      <p:ext uri="{BB962C8B-B14F-4D97-AF65-F5344CB8AC3E}">
        <p14:creationId xmlns:p14="http://schemas.microsoft.com/office/powerpoint/2010/main" val="36210285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A26EEED-E023-4400-A730-B0F4C9293F8B}" type="datetime1">
              <a:rPr lang="zh-CN" altLang="en-US" smtClean="0"/>
              <a:t>2017/11/12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5865DF1-B9FC-415D-ABDE-15D6573A65C0}" type="slidenum">
              <a:rPr lang="zh-CN" altLang="en-US" smtClean="0"/>
              <a:t>‹#›</a:t>
            </a:fld>
            <a:endParaRPr lang="zh-CN" altLang="en-US"/>
          </a:p>
        </p:txBody>
      </p:sp>
    </p:spTree>
    <p:extLst>
      <p:ext uri="{BB962C8B-B14F-4D97-AF65-F5344CB8AC3E}">
        <p14:creationId xmlns:p14="http://schemas.microsoft.com/office/powerpoint/2010/main" val="249645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61E7B3E0-2C9A-4757-8E54-874BB1FD8753}" type="datetime1">
              <a:rPr lang="zh-CN" altLang="en-US" smtClean="0"/>
              <a:t>2017/11/12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5865DF1-B9FC-415D-ABDE-15D6573A65C0}" type="slidenum">
              <a:rPr lang="zh-CN" altLang="en-US" smtClean="0"/>
              <a:t>‹#›</a:t>
            </a:fld>
            <a:endParaRPr lang="zh-CN" altLang="en-US"/>
          </a:p>
        </p:txBody>
      </p:sp>
    </p:spTree>
    <p:extLst>
      <p:ext uri="{BB962C8B-B14F-4D97-AF65-F5344CB8AC3E}">
        <p14:creationId xmlns:p14="http://schemas.microsoft.com/office/powerpoint/2010/main" val="2164969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374650" y="190469"/>
            <a:ext cx="8394700" cy="904874"/>
          </a:xfrm>
        </p:spPr>
        <p:txBody>
          <a:bodyPr>
            <a:normAutofit/>
          </a:bodyPr>
          <a:lstStyle>
            <a:lvl1pPr>
              <a:defRPr sz="3200" b="0">
                <a:solidFill>
                  <a:srgbClr val="000080"/>
                </a:solidFill>
                <a:latin typeface="Arial" panose="020B0604020202020204" pitchFamily="34" charset="0"/>
                <a:cs typeface="Arial" panose="020B0604020202020204" pitchFamily="34" charset="0"/>
              </a:defRPr>
            </a:lvl1pPr>
          </a:lstStyle>
          <a:p>
            <a:r>
              <a:rPr lang="zh-CN" altLang="en-US" dirty="0" smtClean="0"/>
              <a:t>单击此处编辑母版标题样式</a:t>
            </a:r>
            <a:endParaRPr lang="en-US" dirty="0"/>
          </a:p>
        </p:txBody>
      </p:sp>
      <p:sp>
        <p:nvSpPr>
          <p:cNvPr id="3" name="Content Placeholder 2"/>
          <p:cNvSpPr>
            <a:spLocks noGrp="1"/>
          </p:cNvSpPr>
          <p:nvPr>
            <p:ph idx="1"/>
          </p:nvPr>
        </p:nvSpPr>
        <p:spPr>
          <a:xfrm>
            <a:off x="374650" y="1095342"/>
            <a:ext cx="8394700" cy="5069151"/>
          </a:xfrm>
        </p:spPr>
        <p:txBody>
          <a:bodyPr/>
          <a:lstStyle>
            <a:lvl1pPr marL="324000" indent="-324000">
              <a:buClr>
                <a:srgbClr val="000080"/>
              </a:buClr>
              <a:buSzPct val="70000"/>
              <a:buFont typeface="Wingdings" panose="05000000000000000000" pitchFamily="2" charset="2"/>
              <a:buChar char="Ø"/>
              <a:defRPr sz="2600">
                <a:latin typeface="Arial" panose="020B0604020202020204" pitchFamily="34" charset="0"/>
                <a:cs typeface="Arial" panose="020B0604020202020204" pitchFamily="34" charset="0"/>
              </a:defRPr>
            </a:lvl1pPr>
            <a:lvl2pPr marL="540000" indent="-288000">
              <a:buClr>
                <a:srgbClr val="000080"/>
              </a:buClr>
              <a:defRPr sz="2200">
                <a:latin typeface="Arial" panose="020B0604020202020204" pitchFamily="34" charset="0"/>
                <a:cs typeface="Arial" panose="020B0604020202020204" pitchFamily="34" charset="0"/>
              </a:defRPr>
            </a:lvl2pPr>
            <a:lvl3pPr marL="792000" indent="-288000">
              <a:buClr>
                <a:srgbClr val="000080"/>
              </a:buClr>
              <a:buFont typeface="Wingdings" panose="05000000000000000000" pitchFamily="2" charset="2"/>
              <a:buChar char="ü"/>
              <a:defRPr sz="2200">
                <a:latin typeface="Arial" panose="020B0604020202020204" pitchFamily="34" charset="0"/>
                <a:cs typeface="Arial" panose="020B0604020202020204" pitchFamily="34" charset="0"/>
              </a:defRPr>
            </a:lvl3pPr>
            <a:lvl4pPr marL="1152000" indent="-288000">
              <a:buClr>
                <a:srgbClr val="000080"/>
              </a:buClr>
              <a:buSzPct val="50000"/>
              <a:buFont typeface="Wingdings" panose="05000000000000000000" pitchFamily="2" charset="2"/>
              <a:buChar char="n"/>
              <a:defRPr sz="2200">
                <a:latin typeface="Arial" panose="020B0604020202020204" pitchFamily="34" charset="0"/>
                <a:cs typeface="Arial" panose="020B0604020202020204" pitchFamily="34" charset="0"/>
              </a:defRPr>
            </a:lvl4pPr>
            <a:lvl5pPr marL="1152000" indent="-288000">
              <a:buClr>
                <a:srgbClr val="000080"/>
              </a:buClr>
              <a:buFont typeface="宋体" panose="02010600030101010101" pitchFamily="2" charset="-122"/>
              <a:buChar char="‐"/>
              <a:defRPr sz="2200">
                <a:latin typeface="Arial" panose="020B0604020202020204" pitchFamily="34" charset="0"/>
                <a:cs typeface="Arial" panose="020B0604020202020204" pitchFamily="34" charset="0"/>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4" name="Date Placeholder 3"/>
          <p:cNvSpPr>
            <a:spLocks noGrp="1"/>
          </p:cNvSpPr>
          <p:nvPr>
            <p:ph type="dt" sz="half" idx="10"/>
          </p:nvPr>
        </p:nvSpPr>
        <p:spPr/>
        <p:txBody>
          <a:bodyPr/>
          <a:lstStyle/>
          <a:p>
            <a:fld id="{EDF118C5-EEBE-4FB4-AB5E-562AB327789C}" type="datetime1">
              <a:rPr lang="zh-CN" altLang="en-US" smtClean="0"/>
              <a:t>2017/11/12</a:t>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a:xfrm>
            <a:off x="6951109" y="6489912"/>
            <a:ext cx="2057400" cy="365125"/>
          </a:xfrm>
        </p:spPr>
        <p:txBody>
          <a:bodyPr/>
          <a:lstStyle>
            <a:lvl1pPr>
              <a:defRPr sz="1600">
                <a:solidFill>
                  <a:schemeClr val="bg1">
                    <a:lumMod val="50000"/>
                  </a:schemeClr>
                </a:solidFill>
              </a:defRPr>
            </a:lvl1pPr>
          </a:lstStyle>
          <a:p>
            <a:fld id="{E3756F1F-84DF-4859-8AE8-4B3E0E674450}" type="slidenum">
              <a:rPr lang="zh-CN" altLang="en-US" smtClean="0"/>
              <a:pPr/>
              <a:t>‹#›</a:t>
            </a:fld>
            <a:endParaRPr lang="zh-CN" altLang="en-US" dirty="0"/>
          </a:p>
        </p:txBody>
      </p:sp>
    </p:spTree>
    <p:extLst>
      <p:ext uri="{BB962C8B-B14F-4D97-AF65-F5344CB8AC3E}">
        <p14:creationId xmlns:p14="http://schemas.microsoft.com/office/powerpoint/2010/main" val="34591629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dirty="0"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A6A9F77F-982D-4F78-ADE9-66BE32ABFB87}" type="datetime1">
              <a:rPr lang="zh-CN" altLang="en-US" smtClean="0"/>
              <a:t>2017/11/12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5865DF1-B9FC-415D-ABDE-15D6573A65C0}" type="slidenum">
              <a:rPr lang="zh-CN" altLang="en-US" smtClean="0"/>
              <a:t>‹#›</a:t>
            </a:fld>
            <a:endParaRPr lang="zh-CN" altLang="en-US"/>
          </a:p>
        </p:txBody>
      </p:sp>
    </p:spTree>
    <p:extLst>
      <p:ext uri="{BB962C8B-B14F-4D97-AF65-F5344CB8AC3E}">
        <p14:creationId xmlns:p14="http://schemas.microsoft.com/office/powerpoint/2010/main" val="3028895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264AF10B-D271-44BA-ABA8-1752DDE10E39}" type="datetime1">
              <a:rPr lang="zh-CN" altLang="en-US" smtClean="0"/>
              <a:t>2017/11/12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5865DF1-B9FC-415D-ABDE-15D6573A65C0}" type="slidenum">
              <a:rPr lang="zh-CN" altLang="en-US" smtClean="0"/>
              <a:t>‹#›</a:t>
            </a:fld>
            <a:endParaRPr lang="zh-CN" altLang="en-US"/>
          </a:p>
        </p:txBody>
      </p:sp>
    </p:spTree>
    <p:extLst>
      <p:ext uri="{BB962C8B-B14F-4D97-AF65-F5344CB8AC3E}">
        <p14:creationId xmlns:p14="http://schemas.microsoft.com/office/powerpoint/2010/main" val="324926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E1BC154-B2DD-41C9-B9D6-8DCFE1CBF107}" type="datetime1">
              <a:rPr lang="zh-CN" altLang="en-US" smtClean="0"/>
              <a:t>2017/11/12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5865DF1-B9FC-415D-ABDE-15D6573A65C0}" type="slidenum">
              <a:rPr lang="zh-CN" altLang="en-US" smtClean="0"/>
              <a:t>‹#›</a:t>
            </a:fld>
            <a:endParaRPr lang="zh-CN" altLang="en-US"/>
          </a:p>
        </p:txBody>
      </p:sp>
    </p:spTree>
    <p:extLst>
      <p:ext uri="{BB962C8B-B14F-4D97-AF65-F5344CB8AC3E}">
        <p14:creationId xmlns:p14="http://schemas.microsoft.com/office/powerpoint/2010/main" val="150661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8297903-BC12-4D4D-A4B4-A28E6E0FEFCE}" type="datetime1">
              <a:rPr lang="zh-CN" altLang="en-US" smtClean="0"/>
              <a:t>2017/11/12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5865DF1-B9FC-415D-ABDE-15D6573A65C0}" type="slidenum">
              <a:rPr lang="zh-CN" altLang="en-US" smtClean="0"/>
              <a:t>‹#›</a:t>
            </a:fld>
            <a:endParaRPr lang="zh-CN" altLang="en-US"/>
          </a:p>
        </p:txBody>
      </p:sp>
    </p:spTree>
    <p:extLst>
      <p:ext uri="{BB962C8B-B14F-4D97-AF65-F5344CB8AC3E}">
        <p14:creationId xmlns:p14="http://schemas.microsoft.com/office/powerpoint/2010/main" val="108544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FFE49-DE93-4249-B945-B613023F71B7}" type="datetime1">
              <a:rPr lang="zh-CN" altLang="en-US" smtClean="0"/>
              <a:t>2017/11/12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5865DF1-B9FC-415D-ABDE-15D6573A65C0}" type="slidenum">
              <a:rPr lang="zh-CN" altLang="en-US" smtClean="0"/>
              <a:t>‹#›</a:t>
            </a:fld>
            <a:endParaRPr lang="zh-CN" altLang="en-US"/>
          </a:p>
        </p:txBody>
      </p:sp>
    </p:spTree>
    <p:extLst>
      <p:ext uri="{BB962C8B-B14F-4D97-AF65-F5344CB8AC3E}">
        <p14:creationId xmlns:p14="http://schemas.microsoft.com/office/powerpoint/2010/main" val="160152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3E1CB21-A25D-4B7A-B9CC-E847742213FB}" type="datetime1">
              <a:rPr lang="zh-CN" altLang="en-US" smtClean="0"/>
              <a:t>2017/11/12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5865DF1-B9FC-415D-ABDE-15D6573A65C0}" type="slidenum">
              <a:rPr lang="zh-CN" altLang="en-US" smtClean="0"/>
              <a:t>‹#›</a:t>
            </a:fld>
            <a:endParaRPr lang="zh-CN" altLang="en-US"/>
          </a:p>
        </p:txBody>
      </p:sp>
    </p:spTree>
    <p:extLst>
      <p:ext uri="{BB962C8B-B14F-4D97-AF65-F5344CB8AC3E}">
        <p14:creationId xmlns:p14="http://schemas.microsoft.com/office/powerpoint/2010/main" val="2230518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A5977BF-88A2-4219-A7C6-7EFAAE9D7EED}" type="datetime1">
              <a:rPr lang="zh-CN" altLang="en-US" smtClean="0"/>
              <a:t>2017/11/12</a:t>
            </a:fld>
            <a:endParaRPr lang="zh-CN"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865DF1-B9FC-415D-ABDE-15D6573A65C0}" type="slidenum">
              <a:rPr lang="zh-CN" altLang="en-US" smtClean="0"/>
              <a:t>‹#›</a:t>
            </a:fld>
            <a:endParaRPr lang="zh-CN" altLang="en-US"/>
          </a:p>
        </p:txBody>
      </p:sp>
    </p:spTree>
    <p:extLst>
      <p:ext uri="{BB962C8B-B14F-4D97-AF65-F5344CB8AC3E}">
        <p14:creationId xmlns:p14="http://schemas.microsoft.com/office/powerpoint/2010/main" val="640825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CD54D-88BC-4ECF-A856-40A50DEA7032}" type="datetime1">
              <a:rPr lang="zh-CN" altLang="en-US" smtClean="0"/>
              <a:t>2017/11/12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65DF1-B9FC-415D-ABDE-15D6573A65C0}" type="slidenum">
              <a:rPr lang="zh-CN" altLang="en-US" smtClean="0"/>
              <a:t>‹#›</a:t>
            </a:fld>
            <a:endParaRPr lang="zh-CN" altLang="en-US"/>
          </a:p>
        </p:txBody>
      </p:sp>
    </p:spTree>
    <p:extLst>
      <p:ext uri="{BB962C8B-B14F-4D97-AF65-F5344CB8AC3E}">
        <p14:creationId xmlns:p14="http://schemas.microsoft.com/office/powerpoint/2010/main" val="1310920352"/>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24.wmf"/><Relationship Id="rId3" Type="http://schemas.openxmlformats.org/officeDocument/2006/relationships/notesSlide" Target="../notesSlides/notesSlide10.xml"/><Relationship Id="rId7" Type="http://schemas.openxmlformats.org/officeDocument/2006/relationships/image" Target="../media/image21.wmf"/><Relationship Id="rId12"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7.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22.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2.bin"/><Relationship Id="rId5" Type="http://schemas.openxmlformats.org/officeDocument/2006/relationships/image" Target="../media/image25.wmf"/><Relationship Id="rId4" Type="http://schemas.openxmlformats.org/officeDocument/2006/relationships/oleObject" Target="../embeddings/oleObject21.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12.xml"/><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4.bin"/><Relationship Id="rId5" Type="http://schemas.openxmlformats.org/officeDocument/2006/relationships/image" Target="../media/image27.wmf"/><Relationship Id="rId4" Type="http://schemas.openxmlformats.org/officeDocument/2006/relationships/oleObject" Target="../embeddings/oleObject2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7.bin"/><Relationship Id="rId5" Type="http://schemas.openxmlformats.org/officeDocument/2006/relationships/image" Target="../media/image29.wmf"/><Relationship Id="rId4" Type="http://schemas.openxmlformats.org/officeDocument/2006/relationships/oleObject" Target="../embeddings/oleObject26.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16.xml"/><Relationship Id="rId7"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9.bin"/><Relationship Id="rId5" Type="http://schemas.openxmlformats.org/officeDocument/2006/relationships/image" Target="../media/image31.wmf"/><Relationship Id="rId4" Type="http://schemas.openxmlformats.org/officeDocument/2006/relationships/oleObject" Target="../embeddings/oleObject28.bin"/><Relationship Id="rId9" Type="http://schemas.openxmlformats.org/officeDocument/2006/relationships/image" Target="../media/image30.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2.bin"/><Relationship Id="rId5" Type="http://schemas.openxmlformats.org/officeDocument/2006/relationships/image" Target="../media/image33.wmf"/><Relationship Id="rId4" Type="http://schemas.openxmlformats.org/officeDocument/2006/relationships/oleObject" Target="../embeddings/oleObject3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36.png"/><Relationship Id="rId4" Type="http://schemas.openxmlformats.org/officeDocument/2006/relationships/image" Target="../media/image35.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9.emf"/><Relationship Id="rId3" Type="http://schemas.openxmlformats.org/officeDocument/2006/relationships/notesSlide" Target="../notesSlides/notesSlide7.xml"/><Relationship Id="rId7" Type="http://schemas.openxmlformats.org/officeDocument/2006/relationships/image" Target="../media/image7.wmf"/><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5.bin"/><Relationship Id="rId5" Type="http://schemas.openxmlformats.org/officeDocument/2006/relationships/image" Target="../media/image6.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8.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4.wmf"/><Relationship Id="rId18" Type="http://schemas.openxmlformats.org/officeDocument/2006/relationships/oleObject" Target="../embeddings/oleObject14.bin"/><Relationship Id="rId3" Type="http://schemas.openxmlformats.org/officeDocument/2006/relationships/notesSlide" Target="../notesSlides/notesSlide8.xml"/><Relationship Id="rId21" Type="http://schemas.openxmlformats.org/officeDocument/2006/relationships/image" Target="../media/image18.wmf"/><Relationship Id="rId7" Type="http://schemas.openxmlformats.org/officeDocument/2006/relationships/image" Target="../media/image11.wmf"/><Relationship Id="rId12" Type="http://schemas.openxmlformats.org/officeDocument/2006/relationships/oleObject" Target="../embeddings/oleObject11.bin"/><Relationship Id="rId17" Type="http://schemas.openxmlformats.org/officeDocument/2006/relationships/image" Target="../media/image16.wmf"/><Relationship Id="rId2" Type="http://schemas.openxmlformats.org/officeDocument/2006/relationships/slideLayout" Target="../slideLayouts/slideLayout2.xml"/><Relationship Id="rId16" Type="http://schemas.openxmlformats.org/officeDocument/2006/relationships/oleObject" Target="../embeddings/oleObject13.bin"/><Relationship Id="rId20" Type="http://schemas.openxmlformats.org/officeDocument/2006/relationships/oleObject" Target="../embeddings/oleObject15.bin"/><Relationship Id="rId1" Type="http://schemas.openxmlformats.org/officeDocument/2006/relationships/vmlDrawing" Target="../drawings/vmlDrawing2.vml"/><Relationship Id="rId6" Type="http://schemas.openxmlformats.org/officeDocument/2006/relationships/oleObject" Target="../embeddings/oleObject8.bin"/><Relationship Id="rId11" Type="http://schemas.openxmlformats.org/officeDocument/2006/relationships/image" Target="../media/image13.wmf"/><Relationship Id="rId5" Type="http://schemas.openxmlformats.org/officeDocument/2006/relationships/image" Target="../media/image10.wmf"/><Relationship Id="rId15" Type="http://schemas.openxmlformats.org/officeDocument/2006/relationships/image" Target="../media/image15.wmf"/><Relationship Id="rId10" Type="http://schemas.openxmlformats.org/officeDocument/2006/relationships/oleObject" Target="../embeddings/oleObject10.bin"/><Relationship Id="rId19" Type="http://schemas.openxmlformats.org/officeDocument/2006/relationships/image" Target="../media/image17.wmf"/><Relationship Id="rId4" Type="http://schemas.openxmlformats.org/officeDocument/2006/relationships/oleObject" Target="../embeddings/oleObject7.bin"/><Relationship Id="rId9" Type="http://schemas.openxmlformats.org/officeDocument/2006/relationships/image" Target="../media/image12.wmf"/><Relationship Id="rId1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21024" y="1182415"/>
            <a:ext cx="8901953" cy="1012324"/>
          </a:xfrm>
        </p:spPr>
        <p:txBody>
          <a:bodyPr>
            <a:noAutofit/>
          </a:bodyPr>
          <a:lstStyle/>
          <a:p>
            <a:r>
              <a:rPr lang="en-US" altLang="zh-CN" sz="3600" b="1" dirty="0">
                <a:latin typeface="Arial" panose="020B0604020202020204" pitchFamily="34" charset="0"/>
                <a:ea typeface="Arial Unicode MS" panose="020B0604020202020204" pitchFamily="34" charset="-122"/>
                <a:cs typeface="Arial" panose="020B0604020202020204" pitchFamily="34" charset="0"/>
              </a:rPr>
              <a:t>Outlier Detection in Sparse Data with Factorization Machines</a:t>
            </a:r>
            <a:endParaRPr lang="zh-CN" altLang="en-US" sz="3600" b="1" dirty="0">
              <a:latin typeface="Arial" panose="020B0604020202020204" pitchFamily="34" charset="0"/>
              <a:ea typeface="Arial Unicode MS" panose="020B0604020202020204" pitchFamily="34" charset="-122"/>
              <a:cs typeface="Arial" panose="020B0604020202020204" pitchFamily="34" charset="0"/>
            </a:endParaRPr>
          </a:p>
        </p:txBody>
      </p:sp>
      <p:sp>
        <p:nvSpPr>
          <p:cNvPr id="3" name="副标题 2"/>
          <p:cNvSpPr>
            <a:spLocks noGrp="1"/>
          </p:cNvSpPr>
          <p:nvPr>
            <p:ph type="subTitle" idx="1"/>
          </p:nvPr>
        </p:nvSpPr>
        <p:spPr>
          <a:xfrm>
            <a:off x="183159" y="3066491"/>
            <a:ext cx="8812924" cy="1734207"/>
          </a:xfrm>
        </p:spPr>
        <p:txBody>
          <a:bodyPr>
            <a:normAutofit/>
          </a:bodyPr>
          <a:lstStyle/>
          <a:p>
            <a:r>
              <a:rPr lang="en-US" altLang="zh-CN" sz="2000" b="1" dirty="0" err="1" smtClean="0"/>
              <a:t>Mengxiao</a:t>
            </a:r>
            <a:r>
              <a:rPr lang="en-US" altLang="zh-CN" sz="2000" b="1" dirty="0" smtClean="0"/>
              <a:t> Zhu</a:t>
            </a:r>
            <a:r>
              <a:rPr lang="en-US" altLang="zh-CN" sz="2000" b="1" baseline="30000" dirty="0" smtClean="0"/>
              <a:t>1,2</a:t>
            </a:r>
            <a:r>
              <a:rPr lang="en-US" altLang="zh-CN" sz="2000" dirty="0" smtClean="0"/>
              <a:t>, </a:t>
            </a:r>
            <a:r>
              <a:rPr lang="en-US" altLang="zh-CN" sz="2000" dirty="0" err="1"/>
              <a:t>Charu</a:t>
            </a:r>
            <a:r>
              <a:rPr lang="en-US" altLang="zh-CN" sz="2000" dirty="0"/>
              <a:t> </a:t>
            </a:r>
            <a:r>
              <a:rPr lang="en-US" altLang="zh-CN" sz="2000" dirty="0" smtClean="0"/>
              <a:t>C. Aggarwal</a:t>
            </a:r>
            <a:r>
              <a:rPr lang="en-US" altLang="zh-CN" sz="2000" baseline="30000" dirty="0" smtClean="0"/>
              <a:t>3</a:t>
            </a:r>
            <a:r>
              <a:rPr lang="en-US" altLang="zh-CN" sz="2000" dirty="0" smtClean="0"/>
              <a:t>, </a:t>
            </a:r>
            <a:r>
              <a:rPr lang="en-US" altLang="zh-CN" sz="2000" dirty="0" err="1"/>
              <a:t>Shuai</a:t>
            </a:r>
            <a:r>
              <a:rPr lang="en-US" altLang="zh-CN" sz="2000" dirty="0"/>
              <a:t> </a:t>
            </a:r>
            <a:r>
              <a:rPr lang="en-US" altLang="zh-CN" sz="2000" dirty="0" smtClean="0"/>
              <a:t>Ma</a:t>
            </a:r>
            <a:r>
              <a:rPr lang="en-US" altLang="zh-CN" sz="2000" baseline="30000" dirty="0" smtClean="0"/>
              <a:t>1,2</a:t>
            </a:r>
            <a:r>
              <a:rPr lang="en-US" altLang="zh-CN" sz="2000" dirty="0" smtClean="0"/>
              <a:t>, </a:t>
            </a:r>
            <a:r>
              <a:rPr lang="en-US" altLang="zh-CN" sz="2000" dirty="0" err="1" smtClean="0"/>
              <a:t>Hui</a:t>
            </a:r>
            <a:r>
              <a:rPr lang="en-US" altLang="zh-CN" sz="2000" dirty="0" smtClean="0"/>
              <a:t> Zhang</a:t>
            </a:r>
            <a:r>
              <a:rPr lang="en-US" altLang="zh-CN" sz="2000" baseline="30000" dirty="0" smtClean="0"/>
              <a:t>1,2</a:t>
            </a:r>
            <a:r>
              <a:rPr lang="en-US" altLang="zh-CN" sz="2000" dirty="0" smtClean="0"/>
              <a:t> and </a:t>
            </a:r>
            <a:r>
              <a:rPr lang="en-US" altLang="zh-CN" sz="2000" dirty="0" err="1"/>
              <a:t>Jinpeng</a:t>
            </a:r>
            <a:r>
              <a:rPr lang="en-US" altLang="zh-CN" sz="2000" dirty="0"/>
              <a:t> </a:t>
            </a:r>
            <a:r>
              <a:rPr lang="en-US" altLang="zh-CN" sz="2000" dirty="0" smtClean="0"/>
              <a:t>Huai</a:t>
            </a:r>
            <a:r>
              <a:rPr lang="en-US" altLang="zh-CN" sz="2000" baseline="30000" dirty="0" smtClean="0"/>
              <a:t>1,2</a:t>
            </a:r>
            <a:endParaRPr lang="en-US" altLang="zh-CN" sz="2000" baseline="30000" dirty="0"/>
          </a:p>
          <a:p>
            <a:r>
              <a:rPr lang="en-US" altLang="zh-CN" sz="1800" baseline="30000" dirty="0"/>
              <a:t>1</a:t>
            </a:r>
            <a:r>
              <a:rPr lang="en-US" altLang="zh-CN" sz="1800" dirty="0"/>
              <a:t>SKLSDE Lab, </a:t>
            </a:r>
            <a:r>
              <a:rPr lang="en-US" altLang="zh-CN" sz="1800" dirty="0" err="1"/>
              <a:t>Beihang</a:t>
            </a:r>
            <a:r>
              <a:rPr lang="en-US" altLang="zh-CN" sz="1800" dirty="0"/>
              <a:t> University, </a:t>
            </a:r>
            <a:r>
              <a:rPr lang="en-US" altLang="zh-CN" sz="1800" dirty="0" smtClean="0"/>
              <a:t>China</a:t>
            </a:r>
          </a:p>
          <a:p>
            <a:r>
              <a:rPr lang="en-US" altLang="zh-CN" sz="1800" baseline="30000" dirty="0" smtClean="0"/>
              <a:t>2</a:t>
            </a:r>
            <a:r>
              <a:rPr lang="en-US" altLang="zh-CN" sz="1800" dirty="0" smtClean="0"/>
              <a:t>Beijing </a:t>
            </a:r>
            <a:r>
              <a:rPr lang="en-US" altLang="zh-CN" sz="1800" dirty="0"/>
              <a:t>Advanced Innovation Center for Big Data and Brain Computing     </a:t>
            </a:r>
          </a:p>
          <a:p>
            <a:r>
              <a:rPr lang="en-US" altLang="zh-CN" sz="1800" baseline="30000" dirty="0" smtClean="0"/>
              <a:t>3</a:t>
            </a:r>
            <a:r>
              <a:rPr lang="en-US" altLang="zh-CN" sz="1800" dirty="0" smtClean="0"/>
              <a:t>IBM </a:t>
            </a:r>
            <a:r>
              <a:rPr lang="en-US" altLang="zh-CN" sz="1800" dirty="0"/>
              <a:t>T. J. Watson Research Center, USA</a:t>
            </a:r>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079" y="5257799"/>
            <a:ext cx="4493259" cy="941381"/>
          </a:xfrm>
          <a:prstGeom prst="rect">
            <a:avLst/>
          </a:prstGeom>
        </p:spPr>
      </p:pic>
      <p:pic>
        <p:nvPicPr>
          <p:cNvPr id="5" name="图片 4" descr="ibm.jpg"/>
          <p:cNvPicPr>
            <a:picLocks noChangeAspect="1"/>
          </p:cNvPicPr>
          <p:nvPr/>
        </p:nvPicPr>
        <p:blipFill>
          <a:blip r:embed="rId4" cstate="print"/>
          <a:stretch>
            <a:fillRect/>
          </a:stretch>
        </p:blipFill>
        <p:spPr>
          <a:xfrm>
            <a:off x="5504948" y="5421206"/>
            <a:ext cx="3083083" cy="614568"/>
          </a:xfrm>
          <a:prstGeom prst="rect">
            <a:avLst/>
          </a:prstGeom>
        </p:spPr>
      </p:pic>
      <p:sp>
        <p:nvSpPr>
          <p:cNvPr id="6" name="灯片编号占位符 5"/>
          <p:cNvSpPr>
            <a:spLocks noGrp="1"/>
          </p:cNvSpPr>
          <p:nvPr>
            <p:ph type="sldNum" sz="quarter" idx="12"/>
          </p:nvPr>
        </p:nvSpPr>
        <p:spPr>
          <a:xfrm>
            <a:off x="6938683" y="6492875"/>
            <a:ext cx="2057400" cy="365125"/>
          </a:xfrm>
        </p:spPr>
        <p:txBody>
          <a:bodyPr/>
          <a:lstStyle/>
          <a:p>
            <a:fld id="{25865DF1-B9FC-415D-ABDE-15D6573A65C0}" type="slidenum">
              <a:rPr lang="zh-CN" altLang="en-US" sz="1600" smtClean="0">
                <a:solidFill>
                  <a:schemeClr val="bg1">
                    <a:lumMod val="50000"/>
                  </a:schemeClr>
                </a:solidFill>
              </a:rPr>
              <a:pPr/>
              <a:t>1</a:t>
            </a:fld>
            <a:endParaRPr lang="zh-CN" altLang="en-US" dirty="0">
              <a:solidFill>
                <a:schemeClr val="bg1">
                  <a:lumMod val="50000"/>
                </a:schemeClr>
              </a:solidFill>
            </a:endParaRPr>
          </a:p>
        </p:txBody>
      </p:sp>
    </p:spTree>
    <p:extLst>
      <p:ext uri="{BB962C8B-B14F-4D97-AF65-F5344CB8AC3E}">
        <p14:creationId xmlns:p14="http://schemas.microsoft.com/office/powerpoint/2010/main" val="2894082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6009" y="190469"/>
            <a:ext cx="8633859" cy="904874"/>
          </a:xfrm>
        </p:spPr>
        <p:txBody>
          <a:bodyPr>
            <a:normAutofit/>
          </a:bodyPr>
          <a:lstStyle/>
          <a:p>
            <a:pPr marL="378900" indent="-342900"/>
            <a:r>
              <a:rPr lang="en-US" altLang="zh-CN" b="1" dirty="0"/>
              <a:t>Modeling with F</a:t>
            </a:r>
            <a:r>
              <a:rPr lang="en-US" altLang="zh-CN" b="1" dirty="0" smtClean="0"/>
              <a:t>actorization Machines</a:t>
            </a:r>
            <a:endParaRPr lang="en-US" altLang="zh-CN" b="1" dirty="0"/>
          </a:p>
        </p:txBody>
      </p:sp>
      <p:sp>
        <p:nvSpPr>
          <p:cNvPr id="19" name="内容占位符 2"/>
          <p:cNvSpPr txBox="1">
            <a:spLocks/>
          </p:cNvSpPr>
          <p:nvPr/>
        </p:nvSpPr>
        <p:spPr>
          <a:xfrm>
            <a:off x="326009" y="1118564"/>
            <a:ext cx="8246838" cy="1142460"/>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Non-linear Manifold</a:t>
            </a:r>
          </a:p>
        </p:txBody>
      </p:sp>
      <p:sp>
        <p:nvSpPr>
          <p:cNvPr id="26" name="内容占位符 2"/>
          <p:cNvSpPr txBox="1">
            <a:spLocks/>
          </p:cNvSpPr>
          <p:nvPr/>
        </p:nvSpPr>
        <p:spPr>
          <a:xfrm>
            <a:off x="238458" y="3560350"/>
            <a:ext cx="8391981" cy="934404"/>
          </a:xfrm>
          <a:prstGeom prst="rect">
            <a:avLst/>
          </a:prstGeom>
          <a:ln w="19050">
            <a:noFill/>
          </a:ln>
        </p:spPr>
        <p:txBody>
          <a:bodyPr vert="horz" lIns="91440" tIns="45720" rIns="91440" bIns="45720" rtlCol="0">
            <a:normAutofit fontScale="92500" lnSpcReduction="20000"/>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2000" lvl="1" indent="0">
              <a:lnSpc>
                <a:spcPct val="150000"/>
              </a:lnSpc>
              <a:buNone/>
            </a:pPr>
            <a:r>
              <a:rPr lang="en-US" altLang="zh-CN" sz="2000" dirty="0" smtClean="0">
                <a:latin typeface="Arial" panose="020B0604020202020204" pitchFamily="34" charset="0"/>
              </a:rPr>
              <a:t>        </a:t>
            </a:r>
            <a:r>
              <a:rPr lang="zh-CN" altLang="en-US" sz="2000" dirty="0" smtClean="0">
                <a:latin typeface="Arial" panose="020B0604020202020204" pitchFamily="34" charset="0"/>
              </a:rPr>
              <a:t>：</a:t>
            </a:r>
            <a:r>
              <a:rPr lang="en-US" altLang="zh-CN" sz="2000" dirty="0" smtClean="0">
                <a:latin typeface="Arial" panose="020B0604020202020204" pitchFamily="34" charset="0"/>
              </a:rPr>
              <a:t>the global bias variable,             : dimension-specific biases,</a:t>
            </a:r>
          </a:p>
          <a:p>
            <a:pPr marL="252000" lvl="1" indent="0">
              <a:lnSpc>
                <a:spcPct val="150000"/>
              </a:lnSpc>
              <a:buNone/>
            </a:pPr>
            <a:r>
              <a:rPr lang="en-US" altLang="zh-CN" sz="2000" dirty="0" smtClean="0">
                <a:latin typeface="Arial" panose="020B0604020202020204" pitchFamily="34" charset="0"/>
              </a:rPr>
              <a:t>                : </a:t>
            </a:r>
            <a:r>
              <a:rPr lang="en-US" altLang="zh-CN" sz="2000" i="1" dirty="0" smtClean="0">
                <a:latin typeface="Arial" panose="020B0604020202020204" pitchFamily="34" charset="0"/>
              </a:rPr>
              <a:t>k</a:t>
            </a:r>
            <a:r>
              <a:rPr lang="en-US" altLang="zh-CN" sz="2000" dirty="0" smtClean="0">
                <a:latin typeface="Arial" panose="020B0604020202020204" pitchFamily="34" charset="0"/>
              </a:rPr>
              <a:t>-dimensional vector,  </a:t>
            </a:r>
            <a:r>
              <a:rPr lang="en-US" altLang="zh-CN" sz="2000" dirty="0" smtClean="0">
                <a:solidFill>
                  <a:srgbClr val="FF0000"/>
                </a:solidFill>
                <a:latin typeface="Arial" panose="020B0604020202020204" pitchFamily="34" charset="0"/>
              </a:rPr>
              <a:t>model interaction between attributes</a:t>
            </a:r>
            <a:endParaRPr lang="en-US" altLang="zh-CN" sz="2000" dirty="0">
              <a:solidFill>
                <a:srgbClr val="FF0000"/>
              </a:solidFill>
              <a:latin typeface="Arial" panose="020B0604020202020204" pitchFamily="34"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3306495376"/>
              </p:ext>
            </p:extLst>
          </p:nvPr>
        </p:nvGraphicFramePr>
        <p:xfrm>
          <a:off x="1260455" y="2638836"/>
          <a:ext cx="3838575" cy="747713"/>
        </p:xfrm>
        <a:graphic>
          <a:graphicData uri="http://schemas.openxmlformats.org/presentationml/2006/ole">
            <mc:AlternateContent xmlns:mc="http://schemas.openxmlformats.org/markup-compatibility/2006">
              <mc:Choice xmlns:v="urn:schemas-microsoft-com:vml" Requires="v">
                <p:oleObj spid="_x0000_s19813" name="Equation" r:id="rId4" imgW="2286000" imgH="444240" progId="Equation.DSMT4">
                  <p:embed/>
                </p:oleObj>
              </mc:Choice>
              <mc:Fallback>
                <p:oleObj name="Equation" r:id="rId4" imgW="2286000" imgH="444240" progId="Equation.DSMT4">
                  <p:embed/>
                  <p:pic>
                    <p:nvPicPr>
                      <p:cNvPr id="0" name=""/>
                      <p:cNvPicPr/>
                      <p:nvPr/>
                    </p:nvPicPr>
                    <p:blipFill>
                      <a:blip r:embed="rId5"/>
                      <a:stretch>
                        <a:fillRect/>
                      </a:stretch>
                    </p:blipFill>
                    <p:spPr>
                      <a:xfrm>
                        <a:off x="1260455" y="2638836"/>
                        <a:ext cx="3838575" cy="747713"/>
                      </a:xfrm>
                      <a:prstGeom prst="rect">
                        <a:avLst/>
                      </a:prstGeom>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3346662798"/>
              </p:ext>
            </p:extLst>
          </p:nvPr>
        </p:nvGraphicFramePr>
        <p:xfrm>
          <a:off x="882986" y="3689350"/>
          <a:ext cx="258763" cy="306388"/>
        </p:xfrm>
        <a:graphic>
          <a:graphicData uri="http://schemas.openxmlformats.org/presentationml/2006/ole">
            <mc:AlternateContent xmlns:mc="http://schemas.openxmlformats.org/markup-compatibility/2006">
              <mc:Choice xmlns:v="urn:schemas-microsoft-com:vml" Requires="v">
                <p:oleObj spid="_x0000_s19814" name="Equation" r:id="rId6" imgW="139680" imgH="164880" progId="Equation.DSMT4">
                  <p:embed/>
                </p:oleObj>
              </mc:Choice>
              <mc:Fallback>
                <p:oleObj name="Equation" r:id="rId6" imgW="139680" imgH="164880" progId="Equation.DSMT4">
                  <p:embed/>
                  <p:pic>
                    <p:nvPicPr>
                      <p:cNvPr id="0" name=""/>
                      <p:cNvPicPr/>
                      <p:nvPr/>
                    </p:nvPicPr>
                    <p:blipFill>
                      <a:blip r:embed="rId7"/>
                      <a:stretch>
                        <a:fillRect/>
                      </a:stretch>
                    </p:blipFill>
                    <p:spPr>
                      <a:xfrm>
                        <a:off x="882986" y="3689350"/>
                        <a:ext cx="258763" cy="306388"/>
                      </a:xfrm>
                      <a:prstGeom prst="rect">
                        <a:avLst/>
                      </a:prstGeom>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1087858742"/>
              </p:ext>
            </p:extLst>
          </p:nvPr>
        </p:nvGraphicFramePr>
        <p:xfrm>
          <a:off x="3999249" y="3587750"/>
          <a:ext cx="704850" cy="423863"/>
        </p:xfrm>
        <a:graphic>
          <a:graphicData uri="http://schemas.openxmlformats.org/presentationml/2006/ole">
            <mc:AlternateContent xmlns:mc="http://schemas.openxmlformats.org/markup-compatibility/2006">
              <mc:Choice xmlns:v="urn:schemas-microsoft-com:vml" Requires="v">
                <p:oleObj spid="_x0000_s19815" name="Equation" r:id="rId8" imgW="380880" imgH="228600" progId="Equation.DSMT4">
                  <p:embed/>
                </p:oleObj>
              </mc:Choice>
              <mc:Fallback>
                <p:oleObj name="Equation" r:id="rId8" imgW="380880" imgH="228600" progId="Equation.DSMT4">
                  <p:embed/>
                  <p:pic>
                    <p:nvPicPr>
                      <p:cNvPr id="0" name=""/>
                      <p:cNvPicPr/>
                      <p:nvPr/>
                    </p:nvPicPr>
                    <p:blipFill>
                      <a:blip r:embed="rId9"/>
                      <a:stretch>
                        <a:fillRect/>
                      </a:stretch>
                    </p:blipFill>
                    <p:spPr>
                      <a:xfrm>
                        <a:off x="3999249" y="3587750"/>
                        <a:ext cx="704850" cy="423863"/>
                      </a:xfrm>
                      <a:prstGeom prst="rect">
                        <a:avLst/>
                      </a:prstGeom>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330752498"/>
              </p:ext>
            </p:extLst>
          </p:nvPr>
        </p:nvGraphicFramePr>
        <p:xfrm>
          <a:off x="916896" y="3998913"/>
          <a:ext cx="631825" cy="495300"/>
        </p:xfrm>
        <a:graphic>
          <a:graphicData uri="http://schemas.openxmlformats.org/presentationml/2006/ole">
            <mc:AlternateContent xmlns:mc="http://schemas.openxmlformats.org/markup-compatibility/2006">
              <mc:Choice xmlns:v="urn:schemas-microsoft-com:vml" Requires="v">
                <p:oleObj spid="_x0000_s19816" name="Equation" r:id="rId10" imgW="342720" imgH="266400" progId="Equation.DSMT4">
                  <p:embed/>
                </p:oleObj>
              </mc:Choice>
              <mc:Fallback>
                <p:oleObj name="Equation" r:id="rId10" imgW="342720" imgH="266400" progId="Equation.DSMT4">
                  <p:embed/>
                  <p:pic>
                    <p:nvPicPr>
                      <p:cNvPr id="0" name=""/>
                      <p:cNvPicPr/>
                      <p:nvPr/>
                    </p:nvPicPr>
                    <p:blipFill>
                      <a:blip r:embed="rId11"/>
                      <a:stretch>
                        <a:fillRect/>
                      </a:stretch>
                    </p:blipFill>
                    <p:spPr>
                      <a:xfrm>
                        <a:off x="916896" y="3998913"/>
                        <a:ext cx="631825" cy="495300"/>
                      </a:xfrm>
                      <a:prstGeom prst="rect">
                        <a:avLst/>
                      </a:prstGeom>
                    </p:spPr>
                  </p:pic>
                </p:oleObj>
              </mc:Fallback>
            </mc:AlternateContent>
          </a:graphicData>
        </a:graphic>
      </p:graphicFrame>
      <p:sp>
        <p:nvSpPr>
          <p:cNvPr id="17" name="内容占位符 2"/>
          <p:cNvSpPr txBox="1">
            <a:spLocks/>
          </p:cNvSpPr>
          <p:nvPr/>
        </p:nvSpPr>
        <p:spPr>
          <a:xfrm>
            <a:off x="583658" y="4513476"/>
            <a:ext cx="7901639" cy="1566312"/>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2000" lvl="1" indent="0">
              <a:buNone/>
            </a:pPr>
            <a:r>
              <a:rPr lang="en-US" altLang="zh-CN" sz="2000" b="1" dirty="0" smtClean="0">
                <a:solidFill>
                  <a:srgbClr val="FF0000"/>
                </a:solidFill>
                <a:latin typeface="Arial" panose="020B0604020202020204" pitchFamily="34" charset="0"/>
              </a:rPr>
              <a:t>Note:</a:t>
            </a:r>
          </a:p>
          <a:p>
            <a:pPr lvl="1">
              <a:lnSpc>
                <a:spcPct val="130000"/>
              </a:lnSpc>
              <a:buFont typeface="Wingdings" panose="05000000000000000000" pitchFamily="2" charset="2"/>
              <a:buChar char="ü"/>
            </a:pPr>
            <a:r>
              <a:rPr lang="en-US" altLang="zh-CN" sz="1800" dirty="0" smtClean="0">
                <a:latin typeface="Arial" panose="020B0604020202020204" pitchFamily="34" charset="0"/>
              </a:rPr>
              <a:t>An unsupervised avatar of factorization machines used in recommender systems.</a:t>
            </a:r>
          </a:p>
        </p:txBody>
      </p:sp>
      <p:graphicFrame>
        <p:nvGraphicFramePr>
          <p:cNvPr id="18" name="对象 17"/>
          <p:cNvGraphicFramePr>
            <a:graphicFrameLocks noChangeAspect="1"/>
          </p:cNvGraphicFramePr>
          <p:nvPr>
            <p:extLst>
              <p:ext uri="{D42A27DB-BD31-4B8C-83A1-F6EECF244321}">
                <p14:modId xmlns:p14="http://schemas.microsoft.com/office/powerpoint/2010/main" val="3340966012"/>
              </p:ext>
            </p:extLst>
          </p:nvPr>
        </p:nvGraphicFramePr>
        <p:xfrm>
          <a:off x="5743317" y="2865354"/>
          <a:ext cx="969922" cy="405397"/>
        </p:xfrm>
        <a:graphic>
          <a:graphicData uri="http://schemas.openxmlformats.org/presentationml/2006/ole">
            <mc:AlternateContent xmlns:mc="http://schemas.openxmlformats.org/markup-compatibility/2006">
              <mc:Choice xmlns:v="urn:schemas-microsoft-com:vml" Requires="v">
                <p:oleObj spid="_x0000_s19817" name="Equation" r:id="rId12" imgW="583920" imgH="241200" progId="Equation.DSMT4">
                  <p:embed/>
                </p:oleObj>
              </mc:Choice>
              <mc:Fallback>
                <p:oleObj name="Equation" r:id="rId12" imgW="583920" imgH="241200" progId="Equation.DSMT4">
                  <p:embed/>
                  <p:pic>
                    <p:nvPicPr>
                      <p:cNvPr id="0" name=""/>
                      <p:cNvPicPr/>
                      <p:nvPr/>
                    </p:nvPicPr>
                    <p:blipFill>
                      <a:blip r:embed="rId13"/>
                      <a:stretch>
                        <a:fillRect/>
                      </a:stretch>
                    </p:blipFill>
                    <p:spPr>
                      <a:xfrm>
                        <a:off x="5743317" y="2865354"/>
                        <a:ext cx="969922" cy="405397"/>
                      </a:xfrm>
                      <a:prstGeom prst="rect">
                        <a:avLst/>
                      </a:prstGeom>
                    </p:spPr>
                  </p:pic>
                </p:oleObj>
              </mc:Fallback>
            </mc:AlternateContent>
          </a:graphicData>
        </a:graphic>
      </p:graphicFrame>
      <p:sp>
        <p:nvSpPr>
          <p:cNvPr id="13" name="内容占位符 2"/>
          <p:cNvSpPr txBox="1">
            <a:spLocks/>
          </p:cNvSpPr>
          <p:nvPr/>
        </p:nvSpPr>
        <p:spPr>
          <a:xfrm>
            <a:off x="519519" y="1602653"/>
            <a:ext cx="8246838" cy="811455"/>
          </a:xfrm>
          <a:prstGeom prst="rect">
            <a:avLst/>
          </a:prstGeom>
          <a:ln w="19050">
            <a:noFill/>
          </a:ln>
        </p:spPr>
        <p:txBody>
          <a:bodyPr vert="horz" lIns="91440" tIns="45720" rIns="91440" bIns="45720" rtlCol="0">
            <a:normAutofit lnSpcReduction="10000"/>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lvl="1" indent="-342900">
              <a:lnSpc>
                <a:spcPct val="100000"/>
              </a:lnSpc>
              <a:spcBef>
                <a:spcPts val="1000"/>
              </a:spcBef>
              <a:buSzPct val="70000"/>
            </a:pPr>
            <a:r>
              <a:rPr lang="en-US" altLang="zh-CN" dirty="0">
                <a:latin typeface="Arial" panose="020B0604020202020204" pitchFamily="34" charset="0"/>
              </a:rPr>
              <a:t>Assume all points can be modeled to lie on a </a:t>
            </a:r>
            <a:r>
              <a:rPr lang="en-US" altLang="zh-CN" dirty="0">
                <a:solidFill>
                  <a:srgbClr val="FF0000"/>
                </a:solidFill>
                <a:latin typeface="Arial" panose="020B0604020202020204" pitchFamily="34" charset="0"/>
              </a:rPr>
              <a:t>second-order</a:t>
            </a:r>
            <a:r>
              <a:rPr lang="en-US" altLang="zh-CN" dirty="0">
                <a:latin typeface="Arial" panose="020B0604020202020204" pitchFamily="34" charset="0"/>
              </a:rPr>
              <a:t> non-linear manifold</a:t>
            </a:r>
          </a:p>
          <a:p>
            <a:pPr marL="378900" indent="-342900"/>
            <a:endParaRPr lang="en-US" altLang="zh-CN" sz="2400" dirty="0" smtClean="0">
              <a:latin typeface="Arial" panose="020B0604020202020204" pitchFamily="34" charset="0"/>
            </a:endParaRPr>
          </a:p>
        </p:txBody>
      </p:sp>
      <p:sp>
        <p:nvSpPr>
          <p:cNvPr id="5" name="圆角矩形 4"/>
          <p:cNvSpPr/>
          <p:nvPr/>
        </p:nvSpPr>
        <p:spPr>
          <a:xfrm>
            <a:off x="4902664" y="2760858"/>
            <a:ext cx="330740" cy="45437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573756" y="2864286"/>
            <a:ext cx="1772058" cy="369332"/>
          </a:xfrm>
          <a:prstGeom prst="rect">
            <a:avLst/>
          </a:prstGeom>
          <a:noFill/>
        </p:spPr>
        <p:txBody>
          <a:bodyPr wrap="square" rtlCol="0">
            <a:spAutoFit/>
          </a:bodyPr>
          <a:lstStyle/>
          <a:p>
            <a:r>
              <a:rPr lang="en-US" altLang="zh-CN" dirty="0" smtClean="0"/>
              <a:t>: sparse data set</a:t>
            </a:r>
            <a:endParaRPr lang="zh-CN" altLang="en-US" dirty="0"/>
          </a:p>
        </p:txBody>
      </p:sp>
    </p:spTree>
    <p:extLst>
      <p:ext uri="{BB962C8B-B14F-4D97-AF65-F5344CB8AC3E}">
        <p14:creationId xmlns:p14="http://schemas.microsoft.com/office/powerpoint/2010/main" val="340345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内容占位符 2"/>
          <p:cNvSpPr txBox="1">
            <a:spLocks/>
          </p:cNvSpPr>
          <p:nvPr/>
        </p:nvSpPr>
        <p:spPr>
          <a:xfrm>
            <a:off x="897163" y="3712214"/>
            <a:ext cx="7535638" cy="1378855"/>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2000" lvl="1" indent="0">
              <a:lnSpc>
                <a:spcPct val="150000"/>
              </a:lnSpc>
              <a:buNone/>
            </a:pPr>
            <a:r>
              <a:rPr lang="en-US" altLang="zh-CN" sz="2000" dirty="0" smtClean="0">
                <a:latin typeface="Arial" panose="020B0604020202020204" pitchFamily="34" charset="0"/>
              </a:rPr>
              <a:t>              is non-zero vector because of their co-occurrence with Drama</a:t>
            </a:r>
          </a:p>
          <a:p>
            <a:pPr marL="252000" lvl="1" indent="0">
              <a:buNone/>
            </a:pPr>
            <a:r>
              <a:rPr lang="en-US" altLang="zh-CN" sz="2000" dirty="0" smtClean="0">
                <a:latin typeface="Arial" panose="020B0604020202020204" pitchFamily="34" charset="0"/>
              </a:rPr>
              <a:t>               is non-zero</a:t>
            </a:r>
            <a:endParaRPr lang="en-US" altLang="zh-CN" sz="2000" dirty="0">
              <a:latin typeface="Arial" panose="020B0604020202020204" pitchFamily="34" charset="0"/>
            </a:endParaRPr>
          </a:p>
        </p:txBody>
      </p:sp>
      <p:graphicFrame>
        <p:nvGraphicFramePr>
          <p:cNvPr id="14" name="表格 13"/>
          <p:cNvGraphicFramePr>
            <a:graphicFrameLocks noGrp="1"/>
          </p:cNvGraphicFramePr>
          <p:nvPr>
            <p:extLst>
              <p:ext uri="{D42A27DB-BD31-4B8C-83A1-F6EECF244321}">
                <p14:modId xmlns:p14="http://schemas.microsoft.com/office/powerpoint/2010/main" val="1591317449"/>
              </p:ext>
            </p:extLst>
          </p:nvPr>
        </p:nvGraphicFramePr>
        <p:xfrm>
          <a:off x="986972" y="1478702"/>
          <a:ext cx="7106442" cy="1850810"/>
        </p:xfrm>
        <a:graphic>
          <a:graphicData uri="http://schemas.openxmlformats.org/drawingml/2006/table">
            <a:tbl>
              <a:tblPr firstRow="1" bandRow="1">
                <a:tableStyleId>{B301B821-A1FF-4177-AEE7-76D212191A09}</a:tableStyleId>
              </a:tblPr>
              <a:tblGrid>
                <a:gridCol w="1507427"/>
                <a:gridCol w="1507427"/>
                <a:gridCol w="1392576"/>
                <a:gridCol w="1349506"/>
                <a:gridCol w="1349506"/>
              </a:tblGrid>
              <a:tr h="370162">
                <a:tc>
                  <a:txBody>
                    <a:bodyPr/>
                    <a:lstStyle/>
                    <a:p>
                      <a:r>
                        <a:rPr lang="en-US" altLang="zh-CN" dirty="0" smtClean="0"/>
                        <a:t>Bob</a:t>
                      </a:r>
                      <a:endParaRPr lang="zh-CN" altLang="en-US" dirty="0"/>
                    </a:p>
                  </a:txBody>
                  <a:tcPr/>
                </a:tc>
                <a:tc>
                  <a:txBody>
                    <a:bodyPr/>
                    <a:lstStyle/>
                    <a:p>
                      <a:r>
                        <a:rPr lang="en-US" altLang="zh-CN" dirty="0" smtClean="0"/>
                        <a:t>Cain</a:t>
                      </a:r>
                      <a:endParaRPr lang="zh-CN" altLang="en-US" dirty="0"/>
                    </a:p>
                  </a:txBody>
                  <a:tcPr/>
                </a:tc>
                <a:tc>
                  <a:txBody>
                    <a:bodyPr/>
                    <a:lstStyle/>
                    <a:p>
                      <a:r>
                        <a:rPr lang="en-US" altLang="zh-CN" dirty="0" smtClean="0"/>
                        <a:t>Carla</a:t>
                      </a:r>
                      <a:endParaRPr lang="zh-CN" altLang="en-US" dirty="0"/>
                    </a:p>
                  </a:txBody>
                  <a:tcPr/>
                </a:tc>
                <a:tc>
                  <a:txBody>
                    <a:bodyPr/>
                    <a:lstStyle/>
                    <a:p>
                      <a:r>
                        <a:rPr lang="en-US" altLang="zh-CN" dirty="0" smtClean="0"/>
                        <a:t>Alice</a:t>
                      </a:r>
                      <a:endParaRPr lang="zh-CN" altLang="en-US" dirty="0"/>
                    </a:p>
                  </a:txBody>
                  <a:tcPr/>
                </a:tc>
                <a:tc>
                  <a:txBody>
                    <a:bodyPr/>
                    <a:lstStyle/>
                    <a:p>
                      <a:r>
                        <a:rPr lang="en-US" altLang="zh-CN" dirty="0" smtClean="0"/>
                        <a:t>Drama</a:t>
                      </a:r>
                      <a:endParaRPr lang="zh-CN" altLang="en-US" dirty="0"/>
                    </a:p>
                  </a:txBody>
                  <a:tcPr/>
                </a:tc>
              </a:tr>
              <a:tr h="370162">
                <a:tc>
                  <a:txBody>
                    <a:bodyPr/>
                    <a:lstStyle/>
                    <a:p>
                      <a:r>
                        <a:rPr lang="en-US" altLang="zh-CN" dirty="0" smtClean="0">
                          <a:solidFill>
                            <a:srgbClr val="FF0000"/>
                          </a:solidFill>
                        </a:rPr>
                        <a:t>1</a:t>
                      </a:r>
                      <a:endParaRPr lang="zh-CN" altLang="en-US" dirty="0">
                        <a:solidFill>
                          <a:srgbClr val="FF0000"/>
                        </a:solidFill>
                      </a:endParaRPr>
                    </a:p>
                  </a:txBody>
                  <a:tcPr/>
                </a:tc>
                <a:tc>
                  <a:txBody>
                    <a:bodyPr/>
                    <a:lstStyle/>
                    <a:p>
                      <a:r>
                        <a:rPr lang="en-US" altLang="zh-CN" dirty="0" smtClean="0"/>
                        <a:t>0</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0</a:t>
                      </a:r>
                      <a:endParaRPr lang="zh-CN" altLang="en-US" dirty="0"/>
                    </a:p>
                  </a:txBody>
                  <a:tcPr/>
                </a:tc>
                <a:tc>
                  <a:txBody>
                    <a:bodyPr/>
                    <a:lstStyle/>
                    <a:p>
                      <a:r>
                        <a:rPr lang="en-US" altLang="zh-CN" dirty="0" smtClean="0">
                          <a:solidFill>
                            <a:srgbClr val="FF0000"/>
                          </a:solidFill>
                        </a:rPr>
                        <a:t>1</a:t>
                      </a:r>
                      <a:endParaRPr lang="zh-CN" altLang="en-US" dirty="0">
                        <a:solidFill>
                          <a:srgbClr val="FF0000"/>
                        </a:solidFill>
                      </a:endParaRPr>
                    </a:p>
                  </a:txBody>
                  <a:tcPr/>
                </a:tc>
              </a:tr>
              <a:tr h="370162">
                <a:tc>
                  <a:txBody>
                    <a:bodyPr/>
                    <a:lstStyle/>
                    <a:p>
                      <a:r>
                        <a:rPr lang="en-US" altLang="zh-CN" dirty="0" smtClean="0"/>
                        <a:t>0</a:t>
                      </a:r>
                      <a:endParaRPr lang="zh-CN" altLang="en-US" dirty="0"/>
                    </a:p>
                  </a:txBody>
                  <a:tcPr/>
                </a:tc>
                <a:tc>
                  <a:txBody>
                    <a:bodyPr/>
                    <a:lstStyle/>
                    <a:p>
                      <a:r>
                        <a:rPr lang="en-US" altLang="zh-CN" dirty="0" smtClean="0"/>
                        <a:t>1</a:t>
                      </a:r>
                      <a:endParaRPr lang="zh-CN" altLang="en-US" dirty="0"/>
                    </a:p>
                  </a:txBody>
                  <a:tcPr/>
                </a:tc>
                <a:tc>
                  <a:txBody>
                    <a:bodyPr/>
                    <a:lstStyle/>
                    <a:p>
                      <a:r>
                        <a:rPr lang="en-US" altLang="zh-CN" dirty="0" smtClean="0"/>
                        <a:t>0</a:t>
                      </a:r>
                      <a:endParaRPr lang="zh-CN" altLang="en-US" dirty="0"/>
                    </a:p>
                  </a:txBody>
                  <a:tcPr/>
                </a:tc>
                <a:tc>
                  <a:txBody>
                    <a:bodyPr/>
                    <a:lstStyle/>
                    <a:p>
                      <a:r>
                        <a:rPr lang="en-US" altLang="zh-CN" dirty="0" smtClean="0">
                          <a:solidFill>
                            <a:srgbClr val="FF0000"/>
                          </a:solidFill>
                        </a:rPr>
                        <a:t>1</a:t>
                      </a:r>
                      <a:endParaRPr lang="zh-CN" altLang="en-US" dirty="0">
                        <a:solidFill>
                          <a:srgbClr val="FF0000"/>
                        </a:solidFill>
                      </a:endParaRPr>
                    </a:p>
                  </a:txBody>
                  <a:tcPr/>
                </a:tc>
                <a:tc>
                  <a:txBody>
                    <a:bodyPr/>
                    <a:lstStyle/>
                    <a:p>
                      <a:r>
                        <a:rPr lang="en-US" altLang="zh-CN" dirty="0" smtClean="0">
                          <a:solidFill>
                            <a:srgbClr val="FF0000"/>
                          </a:solidFill>
                        </a:rPr>
                        <a:t>1</a:t>
                      </a:r>
                      <a:endParaRPr lang="zh-CN" altLang="en-US" dirty="0">
                        <a:solidFill>
                          <a:srgbClr val="FF0000"/>
                        </a:solidFill>
                      </a:endParaRPr>
                    </a:p>
                  </a:txBody>
                  <a:tcPr/>
                </a:tc>
              </a:tr>
              <a:tr h="370162">
                <a:tc>
                  <a:txBody>
                    <a:bodyPr/>
                    <a:lstStyle/>
                    <a:p>
                      <a:r>
                        <a:rPr lang="en-US" altLang="zh-CN" dirty="0" smtClean="0"/>
                        <a:t>…</a:t>
                      </a:r>
                      <a:endParaRPr lang="zh-CN" altLang="en-US" dirty="0"/>
                    </a:p>
                  </a:txBody>
                  <a:tcPr/>
                </a:tc>
                <a:tc>
                  <a:txBody>
                    <a:bodyPr/>
                    <a:lstStyle/>
                    <a:p>
                      <a:r>
                        <a:rPr lang="en-US" altLang="zh-CN" dirty="0" smtClean="0"/>
                        <a:t>…</a:t>
                      </a:r>
                      <a:endParaRPr lang="zh-CN" altLang="en-US" dirty="0"/>
                    </a:p>
                  </a:txBody>
                  <a:tcPr/>
                </a:tc>
                <a:tc>
                  <a:txBody>
                    <a:bodyPr/>
                    <a:lstStyle/>
                    <a:p>
                      <a:r>
                        <a:rPr lang="en-US" altLang="zh-CN" dirty="0" smtClean="0"/>
                        <a:t>…</a:t>
                      </a:r>
                      <a:endParaRPr lang="zh-CN" altLang="en-US" dirty="0"/>
                    </a:p>
                  </a:txBody>
                  <a:tcPr/>
                </a:tc>
                <a:tc>
                  <a:txBody>
                    <a:bodyPr/>
                    <a:lstStyle/>
                    <a:p>
                      <a:r>
                        <a:rPr lang="en-US" altLang="zh-CN" dirty="0" smtClean="0"/>
                        <a:t>…</a:t>
                      </a:r>
                      <a:endParaRPr lang="zh-CN" altLang="en-US" dirty="0"/>
                    </a:p>
                  </a:txBody>
                  <a:tcPr/>
                </a:tc>
                <a:tc>
                  <a:txBody>
                    <a:bodyPr/>
                    <a:lstStyle/>
                    <a:p>
                      <a:r>
                        <a:rPr lang="en-US" altLang="zh-CN" dirty="0" smtClean="0"/>
                        <a:t>…</a:t>
                      </a:r>
                      <a:endParaRPr lang="zh-CN" altLang="en-US" dirty="0"/>
                    </a:p>
                  </a:txBody>
                  <a:tcPr/>
                </a:tc>
              </a:tr>
              <a:tr h="370162">
                <a:tc>
                  <a:txBody>
                    <a:bodyPr/>
                    <a:lstStyle/>
                    <a:p>
                      <a:r>
                        <a:rPr lang="en-US" altLang="zh-CN" dirty="0" smtClean="0">
                          <a:solidFill>
                            <a:srgbClr val="FF0000"/>
                          </a:solidFill>
                        </a:rPr>
                        <a:t>1</a:t>
                      </a:r>
                      <a:endParaRPr lang="zh-CN" altLang="en-US" dirty="0">
                        <a:solidFill>
                          <a:srgbClr val="FF0000"/>
                        </a:solidFill>
                      </a:endParaRPr>
                    </a:p>
                  </a:txBody>
                  <a:tcPr/>
                </a:tc>
                <a:tc>
                  <a:txBody>
                    <a:bodyPr/>
                    <a:lstStyle/>
                    <a:p>
                      <a:r>
                        <a:rPr lang="en-US" altLang="zh-CN" dirty="0" smtClean="0">
                          <a:solidFill>
                            <a:schemeClr val="tx1"/>
                          </a:solidFill>
                        </a:rPr>
                        <a:t>0</a:t>
                      </a:r>
                      <a:endParaRPr lang="zh-CN" altLang="en-US" dirty="0">
                        <a:solidFill>
                          <a:schemeClr val="tx1"/>
                        </a:solidFill>
                      </a:endParaRPr>
                    </a:p>
                  </a:txBody>
                  <a:tcPr/>
                </a:tc>
                <a:tc>
                  <a:txBody>
                    <a:bodyPr/>
                    <a:lstStyle/>
                    <a:p>
                      <a:r>
                        <a:rPr lang="en-US" altLang="zh-CN" dirty="0" smtClean="0">
                          <a:solidFill>
                            <a:schemeClr val="tx1"/>
                          </a:solidFill>
                        </a:rPr>
                        <a:t>0</a:t>
                      </a:r>
                      <a:endParaRPr lang="zh-CN" altLang="en-US" dirty="0">
                        <a:solidFill>
                          <a:schemeClr val="tx1"/>
                        </a:solidFill>
                      </a:endParaRPr>
                    </a:p>
                  </a:txBody>
                  <a:tcPr/>
                </a:tc>
                <a:tc>
                  <a:txBody>
                    <a:bodyPr/>
                    <a:lstStyle/>
                    <a:p>
                      <a:r>
                        <a:rPr lang="en-US" altLang="zh-CN" dirty="0" smtClean="0">
                          <a:solidFill>
                            <a:srgbClr val="FF0000"/>
                          </a:solidFill>
                        </a:rPr>
                        <a:t>1</a:t>
                      </a:r>
                      <a:endParaRPr lang="zh-CN" altLang="en-US" dirty="0">
                        <a:solidFill>
                          <a:srgbClr val="FF0000"/>
                        </a:solidFill>
                      </a:endParaRPr>
                    </a:p>
                  </a:txBody>
                  <a:tcPr/>
                </a:tc>
                <a:tc>
                  <a:txBody>
                    <a:bodyPr/>
                    <a:lstStyle/>
                    <a:p>
                      <a:r>
                        <a:rPr lang="en-US" altLang="zh-CN" dirty="0" smtClean="0">
                          <a:solidFill>
                            <a:schemeClr val="tx1"/>
                          </a:solidFill>
                        </a:rPr>
                        <a:t>1</a:t>
                      </a:r>
                      <a:endParaRPr lang="zh-CN" altLang="en-US" dirty="0">
                        <a:solidFill>
                          <a:schemeClr val="tx1"/>
                        </a:solidFill>
                      </a:endParaRPr>
                    </a:p>
                  </a:txBody>
                  <a:tcPr/>
                </a:tc>
              </a:tr>
            </a:tbl>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4274026746"/>
              </p:ext>
            </p:extLst>
          </p:nvPr>
        </p:nvGraphicFramePr>
        <p:xfrm>
          <a:off x="1062038" y="3777980"/>
          <a:ext cx="974725" cy="407988"/>
        </p:xfrm>
        <a:graphic>
          <a:graphicData uri="http://schemas.openxmlformats.org/presentationml/2006/ole">
            <mc:AlternateContent xmlns:mc="http://schemas.openxmlformats.org/markup-compatibility/2006">
              <mc:Choice xmlns:v="urn:schemas-microsoft-com:vml" Requires="v">
                <p:oleObj spid="_x0000_s11542" name="Equation" r:id="rId4" imgW="609480" imgH="253800" progId="Equation.DSMT4">
                  <p:embed/>
                </p:oleObj>
              </mc:Choice>
              <mc:Fallback>
                <p:oleObj name="Equation" r:id="rId4" imgW="609480" imgH="253800" progId="Equation.DSMT4">
                  <p:embed/>
                  <p:pic>
                    <p:nvPicPr>
                      <p:cNvPr id="0" name=""/>
                      <p:cNvPicPr/>
                      <p:nvPr/>
                    </p:nvPicPr>
                    <p:blipFill>
                      <a:blip r:embed="rId5"/>
                      <a:stretch>
                        <a:fillRect/>
                      </a:stretch>
                    </p:blipFill>
                    <p:spPr>
                      <a:xfrm>
                        <a:off x="1062038" y="3777980"/>
                        <a:ext cx="974725" cy="407988"/>
                      </a:xfrm>
                      <a:prstGeom prst="rect">
                        <a:avLst/>
                      </a:prstGeom>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2680243847"/>
              </p:ext>
            </p:extLst>
          </p:nvPr>
        </p:nvGraphicFramePr>
        <p:xfrm>
          <a:off x="1071563" y="4681268"/>
          <a:ext cx="1062037" cy="409575"/>
        </p:xfrm>
        <a:graphic>
          <a:graphicData uri="http://schemas.openxmlformats.org/presentationml/2006/ole">
            <mc:AlternateContent xmlns:mc="http://schemas.openxmlformats.org/markup-compatibility/2006">
              <mc:Choice xmlns:v="urn:schemas-microsoft-com:vml" Requires="v">
                <p:oleObj spid="_x0000_s11543" name="Equation" r:id="rId6" imgW="660240" imgH="253800" progId="Equation.DSMT4">
                  <p:embed/>
                </p:oleObj>
              </mc:Choice>
              <mc:Fallback>
                <p:oleObj name="Equation" r:id="rId6" imgW="660240" imgH="253800" progId="Equation.DSMT4">
                  <p:embed/>
                  <p:pic>
                    <p:nvPicPr>
                      <p:cNvPr id="0" name=""/>
                      <p:cNvPicPr/>
                      <p:nvPr/>
                    </p:nvPicPr>
                    <p:blipFill>
                      <a:blip r:embed="rId7"/>
                      <a:stretch>
                        <a:fillRect/>
                      </a:stretch>
                    </p:blipFill>
                    <p:spPr>
                      <a:xfrm>
                        <a:off x="1071563" y="4681268"/>
                        <a:ext cx="1062037" cy="409575"/>
                      </a:xfrm>
                      <a:prstGeom prst="rect">
                        <a:avLst/>
                      </a:prstGeom>
                    </p:spPr>
                  </p:pic>
                </p:oleObj>
              </mc:Fallback>
            </mc:AlternateContent>
          </a:graphicData>
        </a:graphic>
      </p:graphicFrame>
      <p:sp>
        <p:nvSpPr>
          <p:cNvPr id="8" name="文本框 7"/>
          <p:cNvSpPr txBox="1"/>
          <p:nvPr/>
        </p:nvSpPr>
        <p:spPr>
          <a:xfrm>
            <a:off x="1549400" y="5386088"/>
            <a:ext cx="5777544" cy="400110"/>
          </a:xfrm>
          <a:prstGeom prst="rect">
            <a:avLst/>
          </a:prstGeom>
          <a:solidFill>
            <a:schemeClr val="bg1"/>
          </a:solidFill>
          <a:ln>
            <a:solidFill>
              <a:srgbClr val="FF0000"/>
            </a:solidFill>
          </a:ln>
        </p:spPr>
        <p:txBody>
          <a:bodyPr wrap="none" rtlCol="0">
            <a:spAutoFit/>
          </a:bodyPr>
          <a:lstStyle/>
          <a:p>
            <a:r>
              <a:rPr lang="en-US" altLang="zh-CN" sz="2000" b="1" dirty="0" smtClean="0">
                <a:solidFill>
                  <a:srgbClr val="FF0000"/>
                </a:solidFill>
                <a:latin typeface="Arial" panose="020B0604020202020204" pitchFamily="34" charset="0"/>
                <a:cs typeface="Arial" panose="020B0604020202020204" pitchFamily="34" charset="0"/>
              </a:rPr>
              <a:t>This model can capture the inherent similarity</a:t>
            </a:r>
            <a:endParaRPr lang="zh-CN" altLang="en-US" sz="2000" b="1" dirty="0">
              <a:solidFill>
                <a:srgbClr val="FF0000"/>
              </a:solidFill>
              <a:latin typeface="Arial" panose="020B0604020202020204" pitchFamily="34" charset="0"/>
              <a:cs typeface="Arial" panose="020B0604020202020204" pitchFamily="34" charset="0"/>
            </a:endParaRPr>
          </a:p>
        </p:txBody>
      </p:sp>
      <p:sp>
        <p:nvSpPr>
          <p:cNvPr id="10" name="标题 1"/>
          <p:cNvSpPr>
            <a:spLocks noGrp="1"/>
          </p:cNvSpPr>
          <p:nvPr>
            <p:ph type="title"/>
          </p:nvPr>
        </p:nvSpPr>
        <p:spPr>
          <a:xfrm>
            <a:off x="326009" y="190469"/>
            <a:ext cx="8633859" cy="904874"/>
          </a:xfrm>
        </p:spPr>
        <p:txBody>
          <a:bodyPr>
            <a:normAutofit/>
          </a:bodyPr>
          <a:lstStyle/>
          <a:p>
            <a:pPr marL="378900" indent="-342900"/>
            <a:r>
              <a:rPr lang="en-US" altLang="zh-CN" b="1" dirty="0"/>
              <a:t>Modeling with </a:t>
            </a:r>
            <a:r>
              <a:rPr lang="en-US" altLang="zh-CN" b="1" dirty="0" smtClean="0"/>
              <a:t>Factorization Machines</a:t>
            </a:r>
            <a:endParaRPr lang="en-US" altLang="zh-CN" b="1" dirty="0"/>
          </a:p>
        </p:txBody>
      </p:sp>
    </p:spTree>
    <p:extLst>
      <p:ext uri="{BB962C8B-B14F-4D97-AF65-F5344CB8AC3E}">
        <p14:creationId xmlns:p14="http://schemas.microsoft.com/office/powerpoint/2010/main" val="56543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内容占位符 2"/>
          <p:cNvSpPr txBox="1">
            <a:spLocks/>
          </p:cNvSpPr>
          <p:nvPr/>
        </p:nvSpPr>
        <p:spPr>
          <a:xfrm>
            <a:off x="374648" y="1117599"/>
            <a:ext cx="8246838" cy="2038176"/>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Outlier Score</a:t>
            </a:r>
          </a:p>
          <a:p>
            <a:pPr marL="594900" lvl="1" indent="-342900">
              <a:lnSpc>
                <a:spcPct val="150000"/>
              </a:lnSpc>
            </a:pPr>
            <a:r>
              <a:rPr lang="en-US" altLang="zh-CN" sz="2000" dirty="0" smtClean="0">
                <a:latin typeface="Arial" panose="020B0604020202020204" pitchFamily="34" charset="0"/>
              </a:rPr>
              <a:t>The </a:t>
            </a:r>
            <a:r>
              <a:rPr lang="en-US" altLang="zh-CN" sz="2000" dirty="0" smtClean="0">
                <a:solidFill>
                  <a:srgbClr val="FF0000"/>
                </a:solidFill>
                <a:latin typeface="Arial" panose="020B0604020202020204" pitchFamily="34" charset="0"/>
              </a:rPr>
              <a:t>distance of a point from the manifold</a:t>
            </a:r>
            <a:r>
              <a:rPr lang="en-US" altLang="zh-CN" sz="2000" dirty="0" smtClean="0">
                <a:latin typeface="Arial" panose="020B0604020202020204" pitchFamily="34" charset="0"/>
              </a:rPr>
              <a:t> as an outlier score:</a:t>
            </a:r>
          </a:p>
          <a:p>
            <a:pPr marL="36000" indent="0">
              <a:buNone/>
            </a:pPr>
            <a:endParaRPr lang="en-US" altLang="zh-CN" sz="2000" dirty="0">
              <a:latin typeface="Arial" panose="020B0604020202020204" pitchFamily="34" charset="0"/>
            </a:endParaRPr>
          </a:p>
        </p:txBody>
      </p:sp>
      <p:sp>
        <p:nvSpPr>
          <p:cNvPr id="26" name="内容占位符 2"/>
          <p:cNvSpPr txBox="1">
            <a:spLocks/>
          </p:cNvSpPr>
          <p:nvPr/>
        </p:nvSpPr>
        <p:spPr>
          <a:xfrm>
            <a:off x="719846" y="3178031"/>
            <a:ext cx="7901640" cy="1604769"/>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2000" lvl="1" indent="0">
              <a:lnSpc>
                <a:spcPct val="150000"/>
              </a:lnSpc>
              <a:buNone/>
            </a:pPr>
            <a:r>
              <a:rPr lang="en-US" altLang="zh-CN" sz="2000" dirty="0" smtClean="0">
                <a:latin typeface="Arial" panose="020B0604020202020204" pitchFamily="34" charset="0"/>
              </a:rPr>
              <a:t>           : normalization for short text data sets, because the number of words in documents is often different.</a:t>
            </a:r>
          </a:p>
          <a:p>
            <a:pPr marL="252000" lvl="1" indent="0">
              <a:lnSpc>
                <a:spcPct val="150000"/>
              </a:lnSpc>
              <a:buNone/>
            </a:pPr>
            <a:r>
              <a:rPr lang="en-US" altLang="zh-CN" sz="2000" dirty="0" smtClean="0">
                <a:latin typeface="Arial" panose="020B0604020202020204" pitchFamily="34" charset="0"/>
              </a:rPr>
              <a:t>            is 1 for other data sets</a:t>
            </a:r>
          </a:p>
          <a:p>
            <a:pPr marL="252000" lvl="1" indent="0">
              <a:lnSpc>
                <a:spcPct val="150000"/>
              </a:lnSpc>
              <a:buNone/>
            </a:pPr>
            <a:endParaRPr lang="en-US" altLang="zh-CN" sz="2000" dirty="0" smtClean="0">
              <a:latin typeface="Arial" panose="020B0604020202020204" pitchFamily="34"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3858219311"/>
              </p:ext>
            </p:extLst>
          </p:nvPr>
        </p:nvGraphicFramePr>
        <p:xfrm>
          <a:off x="1973503" y="2239360"/>
          <a:ext cx="5394325" cy="746125"/>
        </p:xfrm>
        <a:graphic>
          <a:graphicData uri="http://schemas.openxmlformats.org/presentationml/2006/ole">
            <mc:AlternateContent xmlns:mc="http://schemas.openxmlformats.org/markup-compatibility/2006">
              <mc:Choice xmlns:v="urn:schemas-microsoft-com:vml" Requires="v">
                <p:oleObj spid="_x0000_s8688" name="Equation" r:id="rId4" imgW="3213000" imgH="444240" progId="Equation.DSMT4">
                  <p:embed/>
                </p:oleObj>
              </mc:Choice>
              <mc:Fallback>
                <p:oleObj name="Equation" r:id="rId4" imgW="3213000" imgH="444240" progId="Equation.DSMT4">
                  <p:embed/>
                  <p:pic>
                    <p:nvPicPr>
                      <p:cNvPr id="0" name=""/>
                      <p:cNvPicPr/>
                      <p:nvPr/>
                    </p:nvPicPr>
                    <p:blipFill>
                      <a:blip r:embed="rId5"/>
                      <a:stretch>
                        <a:fillRect/>
                      </a:stretch>
                    </p:blipFill>
                    <p:spPr>
                      <a:xfrm>
                        <a:off x="1973503" y="2239360"/>
                        <a:ext cx="5394325" cy="746125"/>
                      </a:xfrm>
                      <a:prstGeom prst="rect">
                        <a:avLst/>
                      </a:prstGeom>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1684075268"/>
              </p:ext>
            </p:extLst>
          </p:nvPr>
        </p:nvGraphicFramePr>
        <p:xfrm>
          <a:off x="1029004" y="3361875"/>
          <a:ext cx="808037" cy="366713"/>
        </p:xfrm>
        <a:graphic>
          <a:graphicData uri="http://schemas.openxmlformats.org/presentationml/2006/ole">
            <mc:AlternateContent xmlns:mc="http://schemas.openxmlformats.org/markup-compatibility/2006">
              <mc:Choice xmlns:v="urn:schemas-microsoft-com:vml" Requires="v">
                <p:oleObj spid="_x0000_s8689" name="Equation" r:id="rId6" imgW="533160" imgH="241200" progId="Equation.DSMT4">
                  <p:embed/>
                </p:oleObj>
              </mc:Choice>
              <mc:Fallback>
                <p:oleObj name="Equation" r:id="rId6" imgW="533160" imgH="241200" progId="Equation.DSMT4">
                  <p:embed/>
                  <p:pic>
                    <p:nvPicPr>
                      <p:cNvPr id="0" name=""/>
                      <p:cNvPicPr/>
                      <p:nvPr/>
                    </p:nvPicPr>
                    <p:blipFill>
                      <a:blip r:embed="rId7"/>
                      <a:stretch>
                        <a:fillRect/>
                      </a:stretch>
                    </p:blipFill>
                    <p:spPr>
                      <a:xfrm>
                        <a:off x="1029004" y="3361875"/>
                        <a:ext cx="808037" cy="366713"/>
                      </a:xfrm>
                      <a:prstGeom prst="rect">
                        <a:avLst/>
                      </a:prstGeom>
                    </p:spPr>
                  </p:pic>
                </p:oleObj>
              </mc:Fallback>
            </mc:AlternateContent>
          </a:graphicData>
        </a:graphic>
      </p:graphicFrame>
      <p:sp>
        <p:nvSpPr>
          <p:cNvPr id="10" name="标题 1"/>
          <p:cNvSpPr>
            <a:spLocks noGrp="1"/>
          </p:cNvSpPr>
          <p:nvPr>
            <p:ph type="title"/>
          </p:nvPr>
        </p:nvSpPr>
        <p:spPr>
          <a:xfrm>
            <a:off x="326009" y="190469"/>
            <a:ext cx="8633859" cy="904874"/>
          </a:xfrm>
        </p:spPr>
        <p:txBody>
          <a:bodyPr>
            <a:normAutofit/>
          </a:bodyPr>
          <a:lstStyle/>
          <a:p>
            <a:pPr marL="378900" indent="-342900"/>
            <a:r>
              <a:rPr lang="en-US" altLang="zh-CN" b="1" dirty="0"/>
              <a:t>Modeling with </a:t>
            </a:r>
            <a:r>
              <a:rPr lang="en-US" altLang="zh-CN" b="1" dirty="0" smtClean="0"/>
              <a:t>Factorization Machines</a:t>
            </a:r>
            <a:endParaRPr lang="en-US" altLang="zh-CN" b="1" dirty="0"/>
          </a:p>
        </p:txBody>
      </p:sp>
      <p:sp>
        <p:nvSpPr>
          <p:cNvPr id="11" name="内容占位符 2"/>
          <p:cNvSpPr txBox="1">
            <a:spLocks/>
          </p:cNvSpPr>
          <p:nvPr/>
        </p:nvSpPr>
        <p:spPr>
          <a:xfrm>
            <a:off x="374648" y="4875629"/>
            <a:ext cx="8246838" cy="727503"/>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94900" lvl="1" indent="-342900">
              <a:lnSpc>
                <a:spcPct val="150000"/>
              </a:lnSpc>
            </a:pPr>
            <a:r>
              <a:rPr lang="en-US" altLang="zh-CN" sz="2000" dirty="0" smtClean="0">
                <a:latin typeface="Arial" panose="020B0604020202020204" pitchFamily="34" charset="0"/>
              </a:rPr>
              <a:t>Larger values of the score are more indicative of </a:t>
            </a:r>
            <a:r>
              <a:rPr lang="en-US" altLang="zh-CN" sz="2000" dirty="0" err="1" smtClean="0">
                <a:latin typeface="Arial" panose="020B0604020202020204" pitchFamily="34" charset="0"/>
              </a:rPr>
              <a:t>outlierness</a:t>
            </a:r>
            <a:endParaRPr lang="en-US" altLang="zh-CN" sz="2000" dirty="0" smtClean="0">
              <a:latin typeface="Arial" panose="020B0604020202020204" pitchFamily="34" charset="0"/>
            </a:endParaRPr>
          </a:p>
          <a:p>
            <a:pPr marL="36000" indent="0">
              <a:buNone/>
            </a:pPr>
            <a:endParaRPr lang="en-US" altLang="zh-CN" sz="2000" dirty="0">
              <a:latin typeface="Arial" panose="020B0604020202020204" pitchFamily="34" charset="0"/>
            </a:endParaRPr>
          </a:p>
        </p:txBody>
      </p:sp>
      <p:graphicFrame>
        <p:nvGraphicFramePr>
          <p:cNvPr id="12" name="对象 11"/>
          <p:cNvGraphicFramePr>
            <a:graphicFrameLocks noChangeAspect="1"/>
          </p:cNvGraphicFramePr>
          <p:nvPr>
            <p:extLst>
              <p:ext uri="{D42A27DB-BD31-4B8C-83A1-F6EECF244321}">
                <p14:modId xmlns:p14="http://schemas.microsoft.com/office/powerpoint/2010/main" val="684413071"/>
              </p:ext>
            </p:extLst>
          </p:nvPr>
        </p:nvGraphicFramePr>
        <p:xfrm>
          <a:off x="1029003" y="4279145"/>
          <a:ext cx="808037" cy="366713"/>
        </p:xfrm>
        <a:graphic>
          <a:graphicData uri="http://schemas.openxmlformats.org/presentationml/2006/ole">
            <mc:AlternateContent xmlns:mc="http://schemas.openxmlformats.org/markup-compatibility/2006">
              <mc:Choice xmlns:v="urn:schemas-microsoft-com:vml" Requires="v">
                <p:oleObj spid="_x0000_s8690" name="Equation" r:id="rId8" imgW="533160" imgH="241200" progId="Equation.DSMT4">
                  <p:embed/>
                </p:oleObj>
              </mc:Choice>
              <mc:Fallback>
                <p:oleObj name="Equation" r:id="rId8" imgW="533160" imgH="241200" progId="Equation.DSMT4">
                  <p:embed/>
                  <p:pic>
                    <p:nvPicPr>
                      <p:cNvPr id="0" name=""/>
                      <p:cNvPicPr/>
                      <p:nvPr/>
                    </p:nvPicPr>
                    <p:blipFill>
                      <a:blip r:embed="rId7"/>
                      <a:stretch>
                        <a:fillRect/>
                      </a:stretch>
                    </p:blipFill>
                    <p:spPr>
                      <a:xfrm>
                        <a:off x="1029003" y="4279145"/>
                        <a:ext cx="808037" cy="366713"/>
                      </a:xfrm>
                      <a:prstGeom prst="rect">
                        <a:avLst/>
                      </a:prstGeom>
                    </p:spPr>
                  </p:pic>
                </p:oleObj>
              </mc:Fallback>
            </mc:AlternateContent>
          </a:graphicData>
        </a:graphic>
      </p:graphicFrame>
    </p:spTree>
    <p:extLst>
      <p:ext uri="{BB962C8B-B14F-4D97-AF65-F5344CB8AC3E}">
        <p14:creationId xmlns:p14="http://schemas.microsoft.com/office/powerpoint/2010/main" val="1455228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内容占位符 2"/>
          <p:cNvSpPr txBox="1">
            <a:spLocks/>
          </p:cNvSpPr>
          <p:nvPr/>
        </p:nvSpPr>
        <p:spPr>
          <a:xfrm>
            <a:off x="374648" y="1117600"/>
            <a:ext cx="8246838" cy="1422400"/>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Objective Function</a:t>
            </a:r>
          </a:p>
          <a:p>
            <a:pPr marL="594900" lvl="1" indent="-342900">
              <a:lnSpc>
                <a:spcPct val="150000"/>
              </a:lnSpc>
            </a:pPr>
            <a:r>
              <a:rPr lang="en-US" altLang="zh-CN" sz="2000" dirty="0">
                <a:latin typeface="Arial" panose="020B0604020202020204" pitchFamily="34" charset="0"/>
              </a:rPr>
              <a:t>P</a:t>
            </a:r>
            <a:r>
              <a:rPr lang="en-US" altLang="zh-CN" sz="2000" dirty="0" smtClean="0">
                <a:latin typeface="Arial" panose="020B0604020202020204" pitchFamily="34" charset="0"/>
              </a:rPr>
              <a:t>arameters </a:t>
            </a:r>
            <a:r>
              <a:rPr lang="en-US" altLang="zh-CN" sz="2000" dirty="0">
                <a:latin typeface="Arial" panose="020B0604020202020204" pitchFamily="34" charset="0"/>
              </a:rPr>
              <a:t>are determined by </a:t>
            </a:r>
            <a:r>
              <a:rPr lang="en-US" altLang="zh-CN" sz="2000" dirty="0">
                <a:solidFill>
                  <a:srgbClr val="FF0000"/>
                </a:solidFill>
                <a:latin typeface="Arial" panose="020B0604020202020204" pitchFamily="34" charset="0"/>
              </a:rPr>
              <a:t>minimizing the mean-squared </a:t>
            </a:r>
            <a:r>
              <a:rPr lang="en-US" altLang="zh-CN" sz="2000" dirty="0" smtClean="0">
                <a:solidFill>
                  <a:srgbClr val="FF0000"/>
                </a:solidFill>
                <a:latin typeface="Arial" panose="020B0604020202020204" pitchFamily="34" charset="0"/>
              </a:rPr>
              <a:t>outlier scores</a:t>
            </a:r>
            <a:r>
              <a:rPr lang="en-US" altLang="zh-CN" sz="2000" dirty="0" smtClean="0">
                <a:latin typeface="Arial" panose="020B0604020202020204" pitchFamily="34" charset="0"/>
              </a:rPr>
              <a:t> of </a:t>
            </a:r>
            <a:r>
              <a:rPr lang="en-US" altLang="zh-CN" sz="2000" dirty="0">
                <a:latin typeface="Arial" panose="020B0604020202020204" pitchFamily="34" charset="0"/>
              </a:rPr>
              <a:t>all the data </a:t>
            </a:r>
            <a:r>
              <a:rPr lang="en-US" altLang="zh-CN" sz="2000" dirty="0" smtClean="0">
                <a:latin typeface="Arial" panose="020B0604020202020204" pitchFamily="34" charset="0"/>
              </a:rPr>
              <a:t>points</a:t>
            </a:r>
            <a:endParaRPr lang="en-US" altLang="zh-CN" sz="2000" dirty="0">
              <a:latin typeface="Arial" panose="020B0604020202020204" pitchFamily="34" charset="0"/>
            </a:endParaRPr>
          </a:p>
        </p:txBody>
      </p:sp>
      <p:graphicFrame>
        <p:nvGraphicFramePr>
          <p:cNvPr id="16" name="对象 15"/>
          <p:cNvGraphicFramePr>
            <a:graphicFrameLocks noChangeAspect="1"/>
          </p:cNvGraphicFramePr>
          <p:nvPr>
            <p:extLst>
              <p:ext uri="{D42A27DB-BD31-4B8C-83A1-F6EECF244321}">
                <p14:modId xmlns:p14="http://schemas.microsoft.com/office/powerpoint/2010/main" val="3035653698"/>
              </p:ext>
            </p:extLst>
          </p:nvPr>
        </p:nvGraphicFramePr>
        <p:xfrm>
          <a:off x="1652864" y="2561246"/>
          <a:ext cx="3773487" cy="747712"/>
        </p:xfrm>
        <a:graphic>
          <a:graphicData uri="http://schemas.openxmlformats.org/presentationml/2006/ole">
            <mc:AlternateContent xmlns:mc="http://schemas.openxmlformats.org/markup-compatibility/2006">
              <mc:Choice xmlns:v="urn:schemas-microsoft-com:vml" Requires="v">
                <p:oleObj spid="_x0000_s12472" name="Equation" r:id="rId4" imgW="2247840" imgH="444240" progId="Equation.DSMT4">
                  <p:embed/>
                </p:oleObj>
              </mc:Choice>
              <mc:Fallback>
                <p:oleObj name="Equation" r:id="rId4" imgW="2247840" imgH="444240" progId="Equation.DSMT4">
                  <p:embed/>
                  <p:pic>
                    <p:nvPicPr>
                      <p:cNvPr id="0" name=""/>
                      <p:cNvPicPr/>
                      <p:nvPr/>
                    </p:nvPicPr>
                    <p:blipFill>
                      <a:blip r:embed="rId5"/>
                      <a:stretch>
                        <a:fillRect/>
                      </a:stretch>
                    </p:blipFill>
                    <p:spPr>
                      <a:xfrm>
                        <a:off x="1652864" y="2561246"/>
                        <a:ext cx="3773487" cy="747712"/>
                      </a:xfrm>
                      <a:prstGeom prst="rect">
                        <a:avLst/>
                      </a:prstGeom>
                    </p:spPr>
                  </p:pic>
                </p:oleObj>
              </mc:Fallback>
            </mc:AlternateContent>
          </a:graphicData>
        </a:graphic>
      </p:graphicFrame>
      <p:sp>
        <p:nvSpPr>
          <p:cNvPr id="18" name="内容占位符 2"/>
          <p:cNvSpPr txBox="1">
            <a:spLocks/>
          </p:cNvSpPr>
          <p:nvPr/>
        </p:nvSpPr>
        <p:spPr>
          <a:xfrm>
            <a:off x="374648" y="3041464"/>
            <a:ext cx="8633861" cy="3402880"/>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50000"/>
              </a:lnSpc>
            </a:pPr>
            <a:r>
              <a:rPr lang="en-US" altLang="zh-CN" sz="2000" dirty="0" smtClean="0">
                <a:latin typeface="Arial" panose="020B0604020202020204" pitchFamily="34" charset="0"/>
              </a:rPr>
              <a:t>Issues</a:t>
            </a:r>
          </a:p>
          <a:p>
            <a:pPr lvl="2">
              <a:lnSpc>
                <a:spcPct val="140000"/>
              </a:lnSpc>
            </a:pPr>
            <a:r>
              <a:rPr lang="en-US" altLang="zh-CN" sz="2000" dirty="0" smtClean="0">
                <a:latin typeface="Arial" panose="020B0604020202020204" pitchFamily="34" charset="0"/>
              </a:rPr>
              <a:t>Trivial solution when each parameter is set to 0</a:t>
            </a:r>
          </a:p>
          <a:p>
            <a:pPr marL="504000" lvl="2" indent="0">
              <a:lnSpc>
                <a:spcPct val="140000"/>
              </a:lnSpc>
              <a:buNone/>
            </a:pPr>
            <a:r>
              <a:rPr lang="en-US" altLang="zh-CN" sz="2000" dirty="0">
                <a:latin typeface="Arial" panose="020B0604020202020204" pitchFamily="34" charset="0"/>
              </a:rPr>
              <a:t> </a:t>
            </a:r>
            <a:r>
              <a:rPr lang="en-US" altLang="zh-CN" sz="2000" dirty="0" smtClean="0">
                <a:latin typeface="Arial" panose="020B0604020202020204" pitchFamily="34" charset="0"/>
              </a:rPr>
              <a:t>   Non-convex optimization problem, often obtain a non-trivial solution</a:t>
            </a:r>
          </a:p>
          <a:p>
            <a:pPr lvl="2">
              <a:lnSpc>
                <a:spcPct val="140000"/>
              </a:lnSpc>
            </a:pPr>
            <a:r>
              <a:rPr lang="en-US" altLang="zh-CN" sz="2000" dirty="0" smtClean="0">
                <a:latin typeface="Arial" panose="020B0604020202020204" pitchFamily="34" charset="0"/>
              </a:rPr>
              <a:t>Large number of parameters make it prone to over-fitting</a:t>
            </a:r>
          </a:p>
          <a:p>
            <a:pPr marL="504000" lvl="2" indent="0">
              <a:lnSpc>
                <a:spcPct val="140000"/>
              </a:lnSpc>
              <a:buNone/>
            </a:pPr>
            <a:r>
              <a:rPr lang="en-US" altLang="zh-CN" sz="2000" dirty="0" smtClean="0">
                <a:latin typeface="Arial" panose="020B0604020202020204" pitchFamily="34" charset="0"/>
              </a:rPr>
              <a:t>    L2 regularization is applied</a:t>
            </a:r>
          </a:p>
          <a:p>
            <a:pPr marL="504000" lvl="2" indent="0">
              <a:lnSpc>
                <a:spcPct val="150000"/>
              </a:lnSpc>
              <a:buNone/>
            </a:pPr>
            <a:endParaRPr lang="en-US" altLang="zh-CN" sz="2000" dirty="0" smtClean="0">
              <a:latin typeface="Arial" panose="020B0604020202020204" pitchFamily="34" charset="0"/>
            </a:endParaRPr>
          </a:p>
        </p:txBody>
      </p:sp>
      <p:sp>
        <p:nvSpPr>
          <p:cNvPr id="7" name="标题 1"/>
          <p:cNvSpPr>
            <a:spLocks noGrp="1"/>
          </p:cNvSpPr>
          <p:nvPr>
            <p:ph type="title"/>
          </p:nvPr>
        </p:nvSpPr>
        <p:spPr>
          <a:xfrm>
            <a:off x="326009" y="190469"/>
            <a:ext cx="8633859" cy="904874"/>
          </a:xfrm>
        </p:spPr>
        <p:txBody>
          <a:bodyPr>
            <a:normAutofit/>
          </a:bodyPr>
          <a:lstStyle/>
          <a:p>
            <a:pPr marL="378900" indent="-342900"/>
            <a:r>
              <a:rPr lang="en-US" altLang="zh-CN" b="1" dirty="0"/>
              <a:t>Modeling with </a:t>
            </a:r>
            <a:r>
              <a:rPr lang="en-US" altLang="zh-CN" b="1" dirty="0" smtClean="0"/>
              <a:t>Factorization Machines</a:t>
            </a:r>
            <a:endParaRPr lang="en-US" altLang="zh-CN" b="1" dirty="0"/>
          </a:p>
        </p:txBody>
      </p:sp>
      <p:graphicFrame>
        <p:nvGraphicFramePr>
          <p:cNvPr id="6" name="对象 5"/>
          <p:cNvGraphicFramePr>
            <a:graphicFrameLocks noChangeAspect="1"/>
          </p:cNvGraphicFramePr>
          <p:nvPr>
            <p:extLst>
              <p:ext uri="{D42A27DB-BD31-4B8C-83A1-F6EECF244321}">
                <p14:modId xmlns:p14="http://schemas.microsoft.com/office/powerpoint/2010/main" val="3180146695"/>
              </p:ext>
            </p:extLst>
          </p:nvPr>
        </p:nvGraphicFramePr>
        <p:xfrm>
          <a:off x="5662025" y="2722377"/>
          <a:ext cx="2593975" cy="425450"/>
        </p:xfrm>
        <a:graphic>
          <a:graphicData uri="http://schemas.openxmlformats.org/presentationml/2006/ole">
            <mc:AlternateContent xmlns:mc="http://schemas.openxmlformats.org/markup-compatibility/2006">
              <mc:Choice xmlns:v="urn:schemas-microsoft-com:vml" Requires="v">
                <p:oleObj spid="_x0000_s12473" name="Equation" r:id="rId6" imgW="1396800" imgH="228600" progId="Equation.DSMT4">
                  <p:embed/>
                </p:oleObj>
              </mc:Choice>
              <mc:Fallback>
                <p:oleObj name="Equation" r:id="rId6" imgW="1396800" imgH="228600" progId="Equation.DSMT4">
                  <p:embed/>
                  <p:pic>
                    <p:nvPicPr>
                      <p:cNvPr id="0" name=""/>
                      <p:cNvPicPr/>
                      <p:nvPr/>
                    </p:nvPicPr>
                    <p:blipFill>
                      <a:blip r:embed="rId7"/>
                      <a:stretch>
                        <a:fillRect/>
                      </a:stretch>
                    </p:blipFill>
                    <p:spPr>
                      <a:xfrm>
                        <a:off x="5662025" y="2722377"/>
                        <a:ext cx="2593975" cy="425450"/>
                      </a:xfrm>
                      <a:prstGeom prst="rect">
                        <a:avLst/>
                      </a:prstGeom>
                    </p:spPr>
                  </p:pic>
                </p:oleObj>
              </mc:Fallback>
            </mc:AlternateContent>
          </a:graphicData>
        </a:graphic>
      </p:graphicFrame>
    </p:spTree>
    <p:extLst>
      <p:ext uri="{BB962C8B-B14F-4D97-AF65-F5344CB8AC3E}">
        <p14:creationId xmlns:p14="http://schemas.microsoft.com/office/powerpoint/2010/main" val="286762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Outline</a:t>
            </a:r>
            <a:endParaRPr lang="zh-CN" altLang="en-US" b="1" dirty="0"/>
          </a:p>
        </p:txBody>
      </p:sp>
      <p:sp>
        <p:nvSpPr>
          <p:cNvPr id="3" name="内容占位符 2"/>
          <p:cNvSpPr>
            <a:spLocks noGrp="1"/>
          </p:cNvSpPr>
          <p:nvPr>
            <p:ph idx="1"/>
          </p:nvPr>
        </p:nvSpPr>
        <p:spPr>
          <a:xfrm>
            <a:off x="374650" y="972000"/>
            <a:ext cx="8394700" cy="5069151"/>
          </a:xfrm>
        </p:spPr>
        <p:txBody>
          <a:bodyPr/>
          <a:lstStyle/>
          <a:p>
            <a:pPr>
              <a:lnSpc>
                <a:spcPct val="200000"/>
              </a:lnSpc>
            </a:pPr>
            <a:r>
              <a:rPr lang="en-US" altLang="zh-CN" dirty="0" smtClean="0"/>
              <a:t>Factorization Machines for Outlier Detection</a:t>
            </a:r>
          </a:p>
          <a:p>
            <a:pPr>
              <a:lnSpc>
                <a:spcPct val="200000"/>
              </a:lnSpc>
            </a:pPr>
            <a:r>
              <a:rPr lang="en-US" altLang="zh-CN" b="1" dirty="0" smtClean="0"/>
              <a:t>Model Computation</a:t>
            </a:r>
            <a:endParaRPr lang="en-US" altLang="zh-CN" b="1" dirty="0"/>
          </a:p>
          <a:p>
            <a:pPr>
              <a:lnSpc>
                <a:spcPct val="200000"/>
              </a:lnSpc>
            </a:pPr>
            <a:r>
              <a:rPr lang="en-US" altLang="zh-CN" dirty="0"/>
              <a:t>Experimental </a:t>
            </a:r>
            <a:r>
              <a:rPr lang="en-US" altLang="zh-CN" dirty="0" smtClean="0"/>
              <a:t>Study</a:t>
            </a:r>
            <a:endParaRPr lang="en-US" altLang="zh-CN" dirty="0"/>
          </a:p>
          <a:p>
            <a:pPr>
              <a:lnSpc>
                <a:spcPct val="200000"/>
              </a:lnSpc>
            </a:pPr>
            <a:r>
              <a:rPr lang="en-US" altLang="zh-CN" dirty="0"/>
              <a:t>Summary</a:t>
            </a:r>
            <a:endParaRPr lang="zh-CN" altLang="en-US" dirty="0"/>
          </a:p>
        </p:txBody>
      </p:sp>
      <p:sp>
        <p:nvSpPr>
          <p:cNvPr id="4" name="灯片编号占位符 3"/>
          <p:cNvSpPr>
            <a:spLocks noGrp="1"/>
          </p:cNvSpPr>
          <p:nvPr>
            <p:ph type="sldNum" sz="quarter" idx="12"/>
          </p:nvPr>
        </p:nvSpPr>
        <p:spPr/>
        <p:txBody>
          <a:bodyPr/>
          <a:lstStyle/>
          <a:p>
            <a:fld id="{E3756F1F-84DF-4859-8AE8-4B3E0E674450}" type="slidenum">
              <a:rPr lang="zh-CN" altLang="en-US" smtClean="0"/>
              <a:pPr/>
              <a:t>14</a:t>
            </a:fld>
            <a:endParaRPr lang="zh-CN" altLang="en-US" dirty="0"/>
          </a:p>
        </p:txBody>
      </p:sp>
    </p:spTree>
    <p:extLst>
      <p:ext uri="{BB962C8B-B14F-4D97-AF65-F5344CB8AC3E}">
        <p14:creationId xmlns:p14="http://schemas.microsoft.com/office/powerpoint/2010/main" val="23025835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64921" y="190469"/>
            <a:ext cx="8633859" cy="904874"/>
          </a:xfrm>
        </p:spPr>
        <p:txBody>
          <a:bodyPr>
            <a:normAutofit/>
          </a:bodyPr>
          <a:lstStyle/>
          <a:p>
            <a:r>
              <a:rPr lang="en-US" altLang="zh-CN" b="1" dirty="0" smtClean="0"/>
              <a:t>Model Computation</a:t>
            </a:r>
            <a:endParaRPr lang="en-US" altLang="zh-CN" b="1" dirty="0"/>
          </a:p>
        </p:txBody>
      </p:sp>
      <p:sp>
        <p:nvSpPr>
          <p:cNvPr id="19" name="内容占位符 2"/>
          <p:cNvSpPr txBox="1">
            <a:spLocks/>
          </p:cNvSpPr>
          <p:nvPr/>
        </p:nvSpPr>
        <p:spPr>
          <a:xfrm>
            <a:off x="345620" y="1117599"/>
            <a:ext cx="8246838" cy="4542971"/>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Algorithm</a:t>
            </a:r>
          </a:p>
          <a:p>
            <a:pPr marL="709200" lvl="1" indent="-457200">
              <a:lnSpc>
                <a:spcPct val="150000"/>
              </a:lnSpc>
              <a:buFont typeface="+mj-lt"/>
              <a:buAutoNum type="arabicPeriod"/>
            </a:pPr>
            <a:r>
              <a:rPr lang="en-US" altLang="zh-CN" sz="2000" dirty="0">
                <a:latin typeface="Arial" panose="020B0604020202020204" pitchFamily="34" charset="0"/>
              </a:rPr>
              <a:t>perform feature engineering </a:t>
            </a:r>
            <a:r>
              <a:rPr lang="en-US" altLang="zh-CN" sz="2000" dirty="0" smtClean="0">
                <a:latin typeface="Arial" panose="020B0604020202020204" pitchFamily="34" charset="0"/>
              </a:rPr>
              <a:t>for various domains</a:t>
            </a:r>
          </a:p>
          <a:p>
            <a:pPr lvl="2">
              <a:lnSpc>
                <a:spcPct val="150000"/>
              </a:lnSpc>
            </a:pPr>
            <a:r>
              <a:rPr lang="en-US" altLang="zh-CN" sz="2000" dirty="0">
                <a:latin typeface="Arial" panose="020B0604020202020204" pitchFamily="34" charset="0"/>
              </a:rPr>
              <a:t>Massive-domain categorical data, short text data, conventional numerical </a:t>
            </a:r>
            <a:r>
              <a:rPr lang="en-US" altLang="zh-CN" sz="2000" dirty="0" smtClean="0">
                <a:latin typeface="Arial" panose="020B0604020202020204" pitchFamily="34" charset="0"/>
              </a:rPr>
              <a:t>data</a:t>
            </a:r>
            <a:endParaRPr lang="en-US" altLang="zh-CN" sz="2000" b="1" dirty="0">
              <a:latin typeface="Arial" panose="020B0604020202020204" pitchFamily="34" charset="0"/>
            </a:endParaRPr>
          </a:p>
          <a:p>
            <a:pPr marL="709200" lvl="1" indent="-457200">
              <a:lnSpc>
                <a:spcPct val="150000"/>
              </a:lnSpc>
              <a:buFont typeface="+mj-lt"/>
              <a:buAutoNum type="arabicPeriod"/>
            </a:pPr>
            <a:r>
              <a:rPr lang="en-US" altLang="zh-CN" sz="2000" dirty="0" smtClean="0">
                <a:solidFill>
                  <a:srgbClr val="FF0000"/>
                </a:solidFill>
                <a:latin typeface="Arial" panose="020B0604020202020204" pitchFamily="34" charset="0"/>
              </a:rPr>
              <a:t>learn </a:t>
            </a:r>
            <a:r>
              <a:rPr lang="en-US" altLang="zh-CN" sz="2000" dirty="0">
                <a:solidFill>
                  <a:srgbClr val="FF0000"/>
                </a:solidFill>
                <a:latin typeface="Arial" panose="020B0604020202020204" pitchFamily="34" charset="0"/>
              </a:rPr>
              <a:t>each parameter by </a:t>
            </a:r>
            <a:r>
              <a:rPr lang="en-US" altLang="zh-CN" sz="2000" dirty="0" smtClean="0">
                <a:solidFill>
                  <a:srgbClr val="FF0000"/>
                </a:solidFill>
                <a:latin typeface="Arial" panose="020B0604020202020204" pitchFamily="34" charset="0"/>
              </a:rPr>
              <a:t>solving optimization model</a:t>
            </a:r>
          </a:p>
          <a:p>
            <a:pPr marL="709200" lvl="1" indent="-457200">
              <a:lnSpc>
                <a:spcPct val="150000"/>
              </a:lnSpc>
              <a:buFont typeface="+mj-lt"/>
              <a:buAutoNum type="arabicPeriod"/>
            </a:pPr>
            <a:endParaRPr lang="en-US" altLang="zh-CN" sz="2000" dirty="0">
              <a:solidFill>
                <a:srgbClr val="FF0000"/>
              </a:solidFill>
              <a:latin typeface="Arial" panose="020B0604020202020204" pitchFamily="34" charset="0"/>
            </a:endParaRPr>
          </a:p>
          <a:p>
            <a:pPr marL="709200" lvl="1" indent="-457200">
              <a:lnSpc>
                <a:spcPct val="150000"/>
              </a:lnSpc>
              <a:buFont typeface="+mj-lt"/>
              <a:buAutoNum type="arabicPeriod"/>
            </a:pPr>
            <a:r>
              <a:rPr lang="en-US" altLang="zh-CN" sz="2000" dirty="0" smtClean="0">
                <a:latin typeface="Arial" panose="020B0604020202020204" pitchFamily="34" charset="0"/>
              </a:rPr>
              <a:t>compute </a:t>
            </a:r>
            <a:r>
              <a:rPr lang="en-US" altLang="zh-CN" sz="2000" dirty="0">
                <a:latin typeface="Arial" panose="020B0604020202020204" pitchFamily="34" charset="0"/>
              </a:rPr>
              <a:t>outlier score for each data </a:t>
            </a:r>
            <a:r>
              <a:rPr lang="en-US" altLang="zh-CN" sz="2000" dirty="0" smtClean="0">
                <a:latin typeface="Arial" panose="020B0604020202020204" pitchFamily="34" charset="0"/>
              </a:rPr>
              <a:t>point</a:t>
            </a:r>
          </a:p>
          <a:p>
            <a:pPr lvl="2">
              <a:lnSpc>
                <a:spcPct val="150000"/>
              </a:lnSpc>
            </a:pPr>
            <a:r>
              <a:rPr lang="en-US" altLang="zh-CN" sz="2000" dirty="0">
                <a:latin typeface="Arial" panose="020B0604020202020204" pitchFamily="34" charset="0"/>
              </a:rPr>
              <a:t>larger value of the distance from the manifold are more indicative of </a:t>
            </a:r>
            <a:r>
              <a:rPr lang="en-US" altLang="zh-CN" sz="2000" dirty="0" err="1">
                <a:latin typeface="Arial" panose="020B0604020202020204" pitchFamily="34" charset="0"/>
              </a:rPr>
              <a:t>outlierness</a:t>
            </a:r>
            <a:endParaRPr lang="en-US" altLang="zh-CN" sz="2000" dirty="0">
              <a:latin typeface="Arial" panose="020B0604020202020204" pitchFamily="34" charset="0"/>
            </a:endParaRPr>
          </a:p>
        </p:txBody>
      </p:sp>
    </p:spTree>
    <p:extLst>
      <p:ext uri="{BB962C8B-B14F-4D97-AF65-F5344CB8AC3E}">
        <p14:creationId xmlns:p14="http://schemas.microsoft.com/office/powerpoint/2010/main" val="2469481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64921" y="190469"/>
            <a:ext cx="8633859" cy="904874"/>
          </a:xfrm>
        </p:spPr>
        <p:txBody>
          <a:bodyPr>
            <a:normAutofit/>
          </a:bodyPr>
          <a:lstStyle/>
          <a:p>
            <a:r>
              <a:rPr lang="en-US" altLang="zh-CN" b="1" dirty="0" smtClean="0"/>
              <a:t>Parameter Learning</a:t>
            </a:r>
            <a:endParaRPr lang="en-US" altLang="zh-CN" b="1" dirty="0"/>
          </a:p>
        </p:txBody>
      </p:sp>
      <p:sp>
        <p:nvSpPr>
          <p:cNvPr id="19" name="内容占位符 2"/>
          <p:cNvSpPr txBox="1">
            <a:spLocks/>
          </p:cNvSpPr>
          <p:nvPr/>
        </p:nvSpPr>
        <p:spPr>
          <a:xfrm>
            <a:off x="345620" y="1117600"/>
            <a:ext cx="8246838" cy="1161143"/>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Natural Approach: Gradient-descent</a:t>
            </a:r>
          </a:p>
          <a:p>
            <a:pPr marL="594900" lvl="1" indent="-342900">
              <a:lnSpc>
                <a:spcPct val="150000"/>
              </a:lnSpc>
            </a:pPr>
            <a:r>
              <a:rPr lang="en-US" altLang="zh-CN" sz="2000" dirty="0" smtClean="0">
                <a:latin typeface="Arial" panose="020B0604020202020204" pitchFamily="34" charset="0"/>
              </a:rPr>
              <a:t>The update step is as follows: </a:t>
            </a:r>
          </a:p>
          <a:p>
            <a:pPr marL="36000" indent="0">
              <a:buNone/>
            </a:pPr>
            <a:endParaRPr lang="en-US" altLang="zh-CN" sz="2000" dirty="0">
              <a:latin typeface="Arial" panose="020B0604020202020204" pitchFamily="34" charset="0"/>
            </a:endParaRPr>
          </a:p>
        </p:txBody>
      </p:sp>
      <p:graphicFrame>
        <p:nvGraphicFramePr>
          <p:cNvPr id="16" name="对象 15"/>
          <p:cNvGraphicFramePr>
            <a:graphicFrameLocks noChangeAspect="1"/>
          </p:cNvGraphicFramePr>
          <p:nvPr>
            <p:extLst>
              <p:ext uri="{D42A27DB-BD31-4B8C-83A1-F6EECF244321}">
                <p14:modId xmlns:p14="http://schemas.microsoft.com/office/powerpoint/2010/main" val="2864388293"/>
              </p:ext>
            </p:extLst>
          </p:nvPr>
        </p:nvGraphicFramePr>
        <p:xfrm>
          <a:off x="3051175" y="2120797"/>
          <a:ext cx="1598612" cy="727075"/>
        </p:xfrm>
        <a:graphic>
          <a:graphicData uri="http://schemas.openxmlformats.org/presentationml/2006/ole">
            <mc:AlternateContent xmlns:mc="http://schemas.openxmlformats.org/markup-compatibility/2006">
              <mc:Choice xmlns:v="urn:schemas-microsoft-com:vml" Requires="v">
                <p:oleObj spid="_x0000_s20662" name="Equation" r:id="rId4" imgW="952200" imgH="431640" progId="Equation.DSMT4">
                  <p:embed/>
                </p:oleObj>
              </mc:Choice>
              <mc:Fallback>
                <p:oleObj name="Equation" r:id="rId4" imgW="952200" imgH="431640" progId="Equation.DSMT4">
                  <p:embed/>
                  <p:pic>
                    <p:nvPicPr>
                      <p:cNvPr id="0" name=""/>
                      <p:cNvPicPr/>
                      <p:nvPr/>
                    </p:nvPicPr>
                    <p:blipFill>
                      <a:blip r:embed="rId5"/>
                      <a:stretch>
                        <a:fillRect/>
                      </a:stretch>
                    </p:blipFill>
                    <p:spPr>
                      <a:xfrm>
                        <a:off x="3051175" y="2120797"/>
                        <a:ext cx="1598612" cy="727075"/>
                      </a:xfrm>
                      <a:prstGeom prst="rect">
                        <a:avLst/>
                      </a:prstGeom>
                    </p:spPr>
                  </p:pic>
                </p:oleObj>
              </mc:Fallback>
            </mc:AlternateContent>
          </a:graphicData>
        </a:graphic>
      </p:graphicFrame>
      <p:sp>
        <p:nvSpPr>
          <p:cNvPr id="10" name="内容占位符 2"/>
          <p:cNvSpPr txBox="1">
            <a:spLocks/>
          </p:cNvSpPr>
          <p:nvPr/>
        </p:nvSpPr>
        <p:spPr>
          <a:xfrm>
            <a:off x="374648" y="4380148"/>
            <a:ext cx="8246838" cy="1570709"/>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This process is inefficient</a:t>
            </a:r>
            <a:endParaRPr lang="en-US" altLang="zh-CN" sz="2400" b="1" dirty="0">
              <a:latin typeface="Arial" panose="020B0604020202020204" pitchFamily="34" charset="0"/>
            </a:endParaRPr>
          </a:p>
          <a:p>
            <a:pPr marL="594900" lvl="1" indent="-342900">
              <a:lnSpc>
                <a:spcPct val="150000"/>
              </a:lnSpc>
            </a:pPr>
            <a:r>
              <a:rPr lang="en-US" altLang="zh-CN" sz="2000" dirty="0" smtClean="0">
                <a:latin typeface="Arial" panose="020B0604020202020204" pitchFamily="34" charset="0"/>
              </a:rPr>
              <a:t>each data point contributes to the partial derivative, one must compute a summation over a large number of data points</a:t>
            </a:r>
          </a:p>
          <a:p>
            <a:pPr marL="36000" indent="0">
              <a:buNone/>
            </a:pPr>
            <a:endParaRPr lang="en-US" altLang="zh-CN" sz="2000" dirty="0">
              <a:latin typeface="Arial" panose="020B0604020202020204" pitchFamily="34" charset="0"/>
            </a:endParaRPr>
          </a:p>
        </p:txBody>
      </p:sp>
      <p:sp>
        <p:nvSpPr>
          <p:cNvPr id="7" name="内容占位符 2"/>
          <p:cNvSpPr txBox="1">
            <a:spLocks/>
          </p:cNvSpPr>
          <p:nvPr/>
        </p:nvSpPr>
        <p:spPr>
          <a:xfrm>
            <a:off x="761670" y="2847872"/>
            <a:ext cx="8246838" cy="1153432"/>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2000" lvl="1" indent="0">
              <a:lnSpc>
                <a:spcPct val="120000"/>
              </a:lnSpc>
              <a:buNone/>
            </a:pPr>
            <a:r>
              <a:rPr lang="en-US" altLang="zh-CN" sz="2000" dirty="0" smtClean="0">
                <a:latin typeface="Arial" panose="020B0604020202020204" pitchFamily="34" charset="0"/>
              </a:rPr>
              <a:t>    is the step-size, corresponding to the learning rate</a:t>
            </a:r>
          </a:p>
          <a:p>
            <a:pPr marL="252000" lvl="1" indent="0">
              <a:lnSpc>
                <a:spcPct val="120000"/>
              </a:lnSpc>
              <a:buNone/>
            </a:pPr>
            <a:r>
              <a:rPr lang="en-US" altLang="zh-CN" sz="2000" dirty="0" smtClean="0">
                <a:latin typeface="Arial" panose="020B0604020202020204" pitchFamily="34" charset="0"/>
              </a:rPr>
              <a:t>The update is performed for each parameter </a:t>
            </a:r>
          </a:p>
          <a:p>
            <a:pPr marL="36000" indent="0">
              <a:buNone/>
            </a:pPr>
            <a:endParaRPr lang="en-US" altLang="zh-CN" sz="2000" dirty="0">
              <a:latin typeface="Arial" panose="020B0604020202020204" pitchFamily="34"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1020592376"/>
              </p:ext>
            </p:extLst>
          </p:nvPr>
        </p:nvGraphicFramePr>
        <p:xfrm>
          <a:off x="1076198" y="2965227"/>
          <a:ext cx="264886" cy="242812"/>
        </p:xfrm>
        <a:graphic>
          <a:graphicData uri="http://schemas.openxmlformats.org/presentationml/2006/ole">
            <mc:AlternateContent xmlns:mc="http://schemas.openxmlformats.org/markup-compatibility/2006">
              <mc:Choice xmlns:v="urn:schemas-microsoft-com:vml" Requires="v">
                <p:oleObj spid="_x0000_s20663" name="公式" r:id="rId6" imgW="152280" imgH="139680" progId="Equation.3">
                  <p:embed/>
                </p:oleObj>
              </mc:Choice>
              <mc:Fallback>
                <p:oleObj name="公式" r:id="rId6" imgW="152280" imgH="139680" progId="Equation.3">
                  <p:embed/>
                  <p:pic>
                    <p:nvPicPr>
                      <p:cNvPr id="0" name=""/>
                      <p:cNvPicPr/>
                      <p:nvPr/>
                    </p:nvPicPr>
                    <p:blipFill>
                      <a:blip r:embed="rId7"/>
                      <a:stretch>
                        <a:fillRect/>
                      </a:stretch>
                    </p:blipFill>
                    <p:spPr>
                      <a:xfrm>
                        <a:off x="1076198" y="2965227"/>
                        <a:ext cx="264886" cy="242812"/>
                      </a:xfrm>
                      <a:prstGeom prst="rect">
                        <a:avLst/>
                      </a:prstGeom>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4265042329"/>
              </p:ext>
            </p:extLst>
          </p:nvPr>
        </p:nvGraphicFramePr>
        <p:xfrm>
          <a:off x="3051175" y="3765550"/>
          <a:ext cx="2593975" cy="425450"/>
        </p:xfrm>
        <a:graphic>
          <a:graphicData uri="http://schemas.openxmlformats.org/presentationml/2006/ole">
            <mc:AlternateContent xmlns:mc="http://schemas.openxmlformats.org/markup-compatibility/2006">
              <mc:Choice xmlns:v="urn:schemas-microsoft-com:vml" Requires="v">
                <p:oleObj spid="_x0000_s20664" name="Equation" r:id="rId8" imgW="1396800" imgH="228600" progId="Equation.DSMT4">
                  <p:embed/>
                </p:oleObj>
              </mc:Choice>
              <mc:Fallback>
                <p:oleObj name="Equation" r:id="rId8" imgW="1396800" imgH="228600" progId="Equation.DSMT4">
                  <p:embed/>
                  <p:pic>
                    <p:nvPicPr>
                      <p:cNvPr id="0" name=""/>
                      <p:cNvPicPr/>
                      <p:nvPr/>
                    </p:nvPicPr>
                    <p:blipFill>
                      <a:blip r:embed="rId9"/>
                      <a:stretch>
                        <a:fillRect/>
                      </a:stretch>
                    </p:blipFill>
                    <p:spPr>
                      <a:xfrm>
                        <a:off x="3051175" y="3765550"/>
                        <a:ext cx="2593975" cy="425450"/>
                      </a:xfrm>
                      <a:prstGeom prst="rect">
                        <a:avLst/>
                      </a:prstGeom>
                    </p:spPr>
                  </p:pic>
                </p:oleObj>
              </mc:Fallback>
            </mc:AlternateContent>
          </a:graphicData>
        </a:graphic>
      </p:graphicFrame>
    </p:spTree>
    <p:extLst>
      <p:ext uri="{BB962C8B-B14F-4D97-AF65-F5344CB8AC3E}">
        <p14:creationId xmlns:p14="http://schemas.microsoft.com/office/powerpoint/2010/main" val="355351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内容占位符 2"/>
          <p:cNvSpPr txBox="1">
            <a:spLocks/>
          </p:cNvSpPr>
          <p:nvPr/>
        </p:nvSpPr>
        <p:spPr>
          <a:xfrm>
            <a:off x="318696" y="1100767"/>
            <a:ext cx="8246838" cy="1161143"/>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Stochastic Gradient Descent</a:t>
            </a:r>
          </a:p>
          <a:p>
            <a:pPr marL="594900" lvl="1" indent="-342900">
              <a:lnSpc>
                <a:spcPct val="150000"/>
              </a:lnSpc>
            </a:pPr>
            <a:r>
              <a:rPr lang="en-US" altLang="zh-CN" sz="2000" dirty="0" smtClean="0">
                <a:latin typeface="Arial" panose="020B0604020202020204" pitchFamily="34" charset="0"/>
              </a:rPr>
              <a:t>The update step is as follows: </a:t>
            </a:r>
          </a:p>
          <a:p>
            <a:pPr marL="36000" indent="0">
              <a:buNone/>
            </a:pPr>
            <a:endParaRPr lang="en-US" altLang="zh-CN" sz="2000" dirty="0">
              <a:latin typeface="Arial" panose="020B0604020202020204" pitchFamily="34" charset="0"/>
            </a:endParaRPr>
          </a:p>
        </p:txBody>
      </p:sp>
      <p:sp>
        <p:nvSpPr>
          <p:cNvPr id="15" name="内容占位符 2"/>
          <p:cNvSpPr txBox="1">
            <a:spLocks/>
          </p:cNvSpPr>
          <p:nvPr/>
        </p:nvSpPr>
        <p:spPr>
          <a:xfrm>
            <a:off x="858448" y="2976710"/>
            <a:ext cx="7707086" cy="666721"/>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 indent="0">
              <a:buNone/>
            </a:pPr>
            <a:r>
              <a:rPr lang="en-US" altLang="zh-CN" sz="2000" dirty="0" smtClean="0">
                <a:latin typeface="Arial" panose="020B0604020202020204" pitchFamily="34" charset="0"/>
              </a:rPr>
              <a:t>Perform update based on the contribution of a single randomly chosen point in the data.</a:t>
            </a:r>
            <a:endParaRPr lang="en-US" altLang="zh-CN" sz="2000" dirty="0">
              <a:latin typeface="Arial" panose="020B0604020202020204" pitchFamily="34" charset="0"/>
            </a:endParaRPr>
          </a:p>
        </p:txBody>
      </p:sp>
      <p:graphicFrame>
        <p:nvGraphicFramePr>
          <p:cNvPr id="16" name="对象 15"/>
          <p:cNvGraphicFramePr>
            <a:graphicFrameLocks noChangeAspect="1"/>
          </p:cNvGraphicFramePr>
          <p:nvPr>
            <p:extLst>
              <p:ext uri="{D42A27DB-BD31-4B8C-83A1-F6EECF244321}">
                <p14:modId xmlns:p14="http://schemas.microsoft.com/office/powerpoint/2010/main" val="3269653683"/>
              </p:ext>
            </p:extLst>
          </p:nvPr>
        </p:nvGraphicFramePr>
        <p:xfrm>
          <a:off x="1945403" y="2119945"/>
          <a:ext cx="3367088" cy="768350"/>
        </p:xfrm>
        <a:graphic>
          <a:graphicData uri="http://schemas.openxmlformats.org/presentationml/2006/ole">
            <mc:AlternateContent xmlns:mc="http://schemas.openxmlformats.org/markup-compatibility/2006">
              <mc:Choice xmlns:v="urn:schemas-microsoft-com:vml" Requires="v">
                <p:oleObj spid="_x0000_s13560" name="Equation" r:id="rId4" imgW="2006280" imgH="457200" progId="Equation.DSMT4">
                  <p:embed/>
                </p:oleObj>
              </mc:Choice>
              <mc:Fallback>
                <p:oleObj name="Equation" r:id="rId4" imgW="2006280" imgH="457200" progId="Equation.DSMT4">
                  <p:embed/>
                  <p:pic>
                    <p:nvPicPr>
                      <p:cNvPr id="0" name=""/>
                      <p:cNvPicPr/>
                      <p:nvPr/>
                    </p:nvPicPr>
                    <p:blipFill>
                      <a:blip r:embed="rId5"/>
                      <a:stretch>
                        <a:fillRect/>
                      </a:stretch>
                    </p:blipFill>
                    <p:spPr>
                      <a:xfrm>
                        <a:off x="1945403" y="2119945"/>
                        <a:ext cx="3367088" cy="768350"/>
                      </a:xfrm>
                      <a:prstGeom prst="rect">
                        <a:avLst/>
                      </a:prstGeom>
                    </p:spPr>
                  </p:pic>
                </p:oleObj>
              </mc:Fallback>
            </mc:AlternateContent>
          </a:graphicData>
        </a:graphic>
      </p:graphicFrame>
      <p:sp>
        <p:nvSpPr>
          <p:cNvPr id="4" name="矩形 3"/>
          <p:cNvSpPr/>
          <p:nvPr/>
        </p:nvSpPr>
        <p:spPr>
          <a:xfrm>
            <a:off x="992222" y="3712405"/>
            <a:ext cx="7169284" cy="39013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rgbClr val="FF0000"/>
                </a:solidFill>
                <a:latin typeface="Arial" panose="020B0604020202020204" pitchFamily="34" charset="0"/>
                <a:cs typeface="Arial" panose="020B0604020202020204" pitchFamily="34" charset="0"/>
              </a:rPr>
              <a:t>Update only those </a:t>
            </a:r>
            <a:r>
              <a:rPr lang="en-US" altLang="zh-CN" i="1" dirty="0" smtClean="0">
                <a:solidFill>
                  <a:srgbClr val="FF0000"/>
                </a:solidFill>
                <a:latin typeface="Arial" panose="020B0604020202020204" pitchFamily="34" charset="0"/>
                <a:cs typeface="Arial" panose="020B0604020202020204" pitchFamily="34" charset="0"/>
              </a:rPr>
              <a:t>b</a:t>
            </a:r>
            <a:r>
              <a:rPr lang="en-US" altLang="zh-CN" i="1" baseline="-25000" dirty="0" smtClean="0">
                <a:solidFill>
                  <a:srgbClr val="FF0000"/>
                </a:solidFill>
                <a:latin typeface="Arial" panose="020B0604020202020204" pitchFamily="34" charset="0"/>
                <a:cs typeface="Arial" panose="020B0604020202020204" pitchFamily="34" charset="0"/>
              </a:rPr>
              <a:t>i</a:t>
            </a:r>
            <a:r>
              <a:rPr lang="en-US" altLang="zh-CN" dirty="0" smtClean="0">
                <a:solidFill>
                  <a:srgbClr val="FF0000"/>
                </a:solidFill>
                <a:latin typeface="Arial" panose="020B0604020202020204" pitchFamily="34" charset="0"/>
                <a:cs typeface="Arial" panose="020B0604020202020204" pitchFamily="34" charset="0"/>
              </a:rPr>
              <a:t>, </a:t>
            </a:r>
            <a:r>
              <a:rPr lang="en-US" altLang="zh-CN" i="1" dirty="0" err="1" smtClean="0">
                <a:solidFill>
                  <a:srgbClr val="FF0000"/>
                </a:solidFill>
                <a:latin typeface="Arial" panose="020B0604020202020204" pitchFamily="34" charset="0"/>
                <a:cs typeface="Arial" panose="020B0604020202020204" pitchFamily="34" charset="0"/>
              </a:rPr>
              <a:t>v</a:t>
            </a:r>
            <a:r>
              <a:rPr lang="en-US" altLang="zh-CN" i="1" baseline="-25000" dirty="0" err="1" smtClean="0">
                <a:solidFill>
                  <a:srgbClr val="FF0000"/>
                </a:solidFill>
                <a:latin typeface="Arial" panose="020B0604020202020204" pitchFamily="34" charset="0"/>
                <a:cs typeface="Arial" panose="020B0604020202020204" pitchFamily="34" charset="0"/>
              </a:rPr>
              <a:t>is</a:t>
            </a:r>
            <a:r>
              <a:rPr lang="en-US" altLang="zh-CN" dirty="0">
                <a:solidFill>
                  <a:srgbClr val="FF0000"/>
                </a:solidFill>
                <a:latin typeface="Arial" panose="020B0604020202020204" pitchFamily="34" charset="0"/>
                <a:cs typeface="Arial" panose="020B0604020202020204" pitchFamily="34" charset="0"/>
              </a:rPr>
              <a:t> </a:t>
            </a:r>
            <a:r>
              <a:rPr lang="en-US" altLang="zh-CN" dirty="0" smtClean="0">
                <a:solidFill>
                  <a:srgbClr val="FF0000"/>
                </a:solidFill>
                <a:latin typeface="Arial" panose="020B0604020202020204" pitchFamily="34" charset="0"/>
                <a:cs typeface="Arial" panose="020B0604020202020204" pitchFamily="34" charset="0"/>
              </a:rPr>
              <a:t>for which </a:t>
            </a:r>
            <a:r>
              <a:rPr lang="en-US" altLang="zh-CN" i="1" dirty="0" err="1" smtClean="0">
                <a:solidFill>
                  <a:srgbClr val="FF0000"/>
                </a:solidFill>
                <a:latin typeface="Arial" panose="020B0604020202020204" pitchFamily="34" charset="0"/>
                <a:cs typeface="Arial" panose="020B0604020202020204" pitchFamily="34" charset="0"/>
              </a:rPr>
              <a:t>z</a:t>
            </a:r>
            <a:r>
              <a:rPr lang="en-US" altLang="zh-CN" i="1" baseline="-25000" dirty="0" err="1" smtClean="0">
                <a:solidFill>
                  <a:srgbClr val="FF0000"/>
                </a:solidFill>
                <a:latin typeface="Arial" panose="020B0604020202020204" pitchFamily="34" charset="0"/>
                <a:cs typeface="Arial" panose="020B0604020202020204" pitchFamily="34" charset="0"/>
              </a:rPr>
              <a:t>pi</a:t>
            </a:r>
            <a:r>
              <a:rPr lang="en-US" altLang="zh-CN" dirty="0" smtClean="0">
                <a:solidFill>
                  <a:srgbClr val="FF0000"/>
                </a:solidFill>
                <a:latin typeface="Arial" panose="020B0604020202020204" pitchFamily="34" charset="0"/>
                <a:cs typeface="Arial" panose="020B0604020202020204" pitchFamily="34" charset="0"/>
              </a:rPr>
              <a:t> is non-zero</a:t>
            </a:r>
            <a:endParaRPr lang="zh-CN" altLang="en-US" dirty="0">
              <a:solidFill>
                <a:srgbClr val="FF0000"/>
              </a:solidFill>
              <a:latin typeface="Arial" panose="020B0604020202020204" pitchFamily="34" charset="0"/>
              <a:cs typeface="Arial" panose="020B0604020202020204" pitchFamily="34" charset="0"/>
            </a:endParaRPr>
          </a:p>
        </p:txBody>
      </p:sp>
      <p:sp>
        <p:nvSpPr>
          <p:cNvPr id="12" name="标题 1"/>
          <p:cNvSpPr>
            <a:spLocks noGrp="1"/>
          </p:cNvSpPr>
          <p:nvPr>
            <p:ph type="title"/>
          </p:nvPr>
        </p:nvSpPr>
        <p:spPr>
          <a:xfrm>
            <a:off x="364921" y="190469"/>
            <a:ext cx="8633859" cy="904874"/>
          </a:xfrm>
        </p:spPr>
        <p:txBody>
          <a:bodyPr>
            <a:normAutofit/>
          </a:bodyPr>
          <a:lstStyle/>
          <a:p>
            <a:r>
              <a:rPr lang="en-US" altLang="zh-CN" b="1" dirty="0" smtClean="0"/>
              <a:t>Parameter Learning</a:t>
            </a:r>
            <a:endParaRPr lang="en-US" altLang="zh-CN" b="1" dirty="0"/>
          </a:p>
        </p:txBody>
      </p:sp>
      <p:sp>
        <p:nvSpPr>
          <p:cNvPr id="10" name="内容占位符 2"/>
          <p:cNvSpPr txBox="1">
            <a:spLocks/>
          </p:cNvSpPr>
          <p:nvPr/>
        </p:nvSpPr>
        <p:spPr>
          <a:xfrm>
            <a:off x="318696" y="4358231"/>
            <a:ext cx="8246838" cy="1993931"/>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Computational Complexity</a:t>
            </a:r>
          </a:p>
          <a:p>
            <a:pPr marL="594900" lvl="1" indent="-342900">
              <a:lnSpc>
                <a:spcPct val="150000"/>
              </a:lnSpc>
            </a:pPr>
            <a:r>
              <a:rPr lang="en-US" altLang="zh-CN" sz="2000" dirty="0" smtClean="0">
                <a:latin typeface="Arial" panose="020B0604020202020204" pitchFamily="34" charset="0"/>
              </a:rPr>
              <a:t>O(</a:t>
            </a:r>
            <a:r>
              <a:rPr lang="en-US" altLang="zh-CN" sz="2000" i="1" dirty="0" smtClean="0">
                <a:latin typeface="Arial" panose="020B0604020202020204" pitchFamily="34" charset="0"/>
              </a:rPr>
              <a:t>k</a:t>
            </a:r>
            <a:r>
              <a:rPr lang="en-US" altLang="zh-CN" sz="2000" dirty="0" smtClean="0">
                <a:latin typeface="Arial" panose="020B0604020202020204" pitchFamily="34" charset="0"/>
              </a:rPr>
              <a:t>*</a:t>
            </a:r>
            <a:r>
              <a:rPr lang="en-US" altLang="zh-CN" sz="2000" i="1" dirty="0" smtClean="0">
                <a:latin typeface="Arial" panose="020B0604020202020204" pitchFamily="34" charset="0"/>
              </a:rPr>
              <a:t>N</a:t>
            </a:r>
            <a:r>
              <a:rPr lang="en-US" altLang="zh-CN" sz="2000" dirty="0" smtClean="0">
                <a:latin typeface="Arial" panose="020B0604020202020204" pitchFamily="34" charset="0"/>
              </a:rPr>
              <a:t>)</a:t>
            </a:r>
          </a:p>
          <a:p>
            <a:pPr lvl="2">
              <a:lnSpc>
                <a:spcPct val="120000"/>
              </a:lnSpc>
            </a:pPr>
            <a:r>
              <a:rPr lang="en-US" altLang="zh-CN" sz="2000" i="1" dirty="0" smtClean="0">
                <a:latin typeface="Arial" panose="020B0604020202020204" pitchFamily="34" charset="0"/>
              </a:rPr>
              <a:t>k</a:t>
            </a:r>
            <a:r>
              <a:rPr lang="en-US" altLang="zh-CN" sz="2000" dirty="0" smtClean="0">
                <a:latin typeface="Arial" panose="020B0604020202020204" pitchFamily="34" charset="0"/>
              </a:rPr>
              <a:t> is a small constant, </a:t>
            </a:r>
            <a:r>
              <a:rPr lang="en-US" altLang="zh-CN" sz="2000" dirty="0" err="1" smtClean="0">
                <a:latin typeface="Arial" panose="020B0604020202020204" pitchFamily="34" charset="0"/>
              </a:rPr>
              <a:t>eg</a:t>
            </a:r>
            <a:r>
              <a:rPr lang="en-US" altLang="zh-CN" sz="2000" dirty="0" smtClean="0">
                <a:latin typeface="Arial" panose="020B0604020202020204" pitchFamily="34" charset="0"/>
              </a:rPr>
              <a:t>. 10 or 50; </a:t>
            </a:r>
          </a:p>
          <a:p>
            <a:pPr lvl="2">
              <a:lnSpc>
                <a:spcPct val="120000"/>
              </a:lnSpc>
            </a:pPr>
            <a:r>
              <a:rPr lang="en-US" altLang="zh-CN" sz="2000" i="1" dirty="0" smtClean="0">
                <a:latin typeface="Arial" panose="020B0604020202020204" pitchFamily="34" charset="0"/>
              </a:rPr>
              <a:t>N</a:t>
            </a:r>
            <a:r>
              <a:rPr lang="en-US" altLang="zh-CN" sz="2000" dirty="0" smtClean="0">
                <a:latin typeface="Arial" panose="020B0604020202020204" pitchFamily="34" charset="0"/>
              </a:rPr>
              <a:t> is the number of non-zero  entries in the entire data set</a:t>
            </a:r>
          </a:p>
          <a:p>
            <a:pPr marL="36000" indent="0">
              <a:buNone/>
            </a:pPr>
            <a:endParaRPr lang="en-US" altLang="zh-CN" sz="2000" dirty="0">
              <a:latin typeface="Arial" panose="020B0604020202020204" pitchFamily="34" charset="0"/>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683841218"/>
              </p:ext>
            </p:extLst>
          </p:nvPr>
        </p:nvGraphicFramePr>
        <p:xfrm>
          <a:off x="5424725" y="2204306"/>
          <a:ext cx="2593975" cy="425450"/>
        </p:xfrm>
        <a:graphic>
          <a:graphicData uri="http://schemas.openxmlformats.org/presentationml/2006/ole">
            <mc:AlternateContent xmlns:mc="http://schemas.openxmlformats.org/markup-compatibility/2006">
              <mc:Choice xmlns:v="urn:schemas-microsoft-com:vml" Requires="v">
                <p:oleObj spid="_x0000_s13561" name="Equation" r:id="rId6" imgW="1396800" imgH="228600" progId="Equation.DSMT4">
                  <p:embed/>
                </p:oleObj>
              </mc:Choice>
              <mc:Fallback>
                <p:oleObj name="Equation" r:id="rId6" imgW="1396800" imgH="228600" progId="Equation.DSMT4">
                  <p:embed/>
                  <p:pic>
                    <p:nvPicPr>
                      <p:cNvPr id="0" name=""/>
                      <p:cNvPicPr/>
                      <p:nvPr/>
                    </p:nvPicPr>
                    <p:blipFill>
                      <a:blip r:embed="rId7"/>
                      <a:stretch>
                        <a:fillRect/>
                      </a:stretch>
                    </p:blipFill>
                    <p:spPr>
                      <a:xfrm>
                        <a:off x="5424725" y="2204306"/>
                        <a:ext cx="2593975" cy="425450"/>
                      </a:xfrm>
                      <a:prstGeom prst="rect">
                        <a:avLst/>
                      </a:prstGeom>
                    </p:spPr>
                  </p:pic>
                </p:oleObj>
              </mc:Fallback>
            </mc:AlternateContent>
          </a:graphicData>
        </a:graphic>
      </p:graphicFrame>
    </p:spTree>
    <p:extLst>
      <p:ext uri="{BB962C8B-B14F-4D97-AF65-F5344CB8AC3E}">
        <p14:creationId xmlns:p14="http://schemas.microsoft.com/office/powerpoint/2010/main" val="30591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Outline</a:t>
            </a:r>
            <a:endParaRPr lang="zh-CN" altLang="en-US" b="1" dirty="0"/>
          </a:p>
        </p:txBody>
      </p:sp>
      <p:sp>
        <p:nvSpPr>
          <p:cNvPr id="3" name="内容占位符 2"/>
          <p:cNvSpPr>
            <a:spLocks noGrp="1"/>
          </p:cNvSpPr>
          <p:nvPr>
            <p:ph idx="1"/>
          </p:nvPr>
        </p:nvSpPr>
        <p:spPr>
          <a:xfrm>
            <a:off x="374650" y="972000"/>
            <a:ext cx="8394700" cy="5069151"/>
          </a:xfrm>
        </p:spPr>
        <p:txBody>
          <a:bodyPr/>
          <a:lstStyle/>
          <a:p>
            <a:pPr>
              <a:lnSpc>
                <a:spcPct val="200000"/>
              </a:lnSpc>
            </a:pPr>
            <a:r>
              <a:rPr lang="en-US" altLang="zh-CN" dirty="0" smtClean="0"/>
              <a:t>Factorization Machines for Outlier Detection</a:t>
            </a:r>
          </a:p>
          <a:p>
            <a:pPr>
              <a:lnSpc>
                <a:spcPct val="200000"/>
              </a:lnSpc>
            </a:pPr>
            <a:r>
              <a:rPr lang="en-US" altLang="zh-CN" dirty="0" smtClean="0"/>
              <a:t>Model Computation</a:t>
            </a:r>
            <a:endParaRPr lang="en-US" altLang="zh-CN" dirty="0"/>
          </a:p>
          <a:p>
            <a:pPr>
              <a:lnSpc>
                <a:spcPct val="200000"/>
              </a:lnSpc>
            </a:pPr>
            <a:r>
              <a:rPr lang="en-US" altLang="zh-CN" b="1" dirty="0"/>
              <a:t>Experimental </a:t>
            </a:r>
            <a:r>
              <a:rPr lang="en-US" altLang="zh-CN" b="1" dirty="0" smtClean="0"/>
              <a:t>Study</a:t>
            </a:r>
            <a:endParaRPr lang="en-US" altLang="zh-CN" b="1" dirty="0"/>
          </a:p>
          <a:p>
            <a:pPr>
              <a:lnSpc>
                <a:spcPct val="200000"/>
              </a:lnSpc>
            </a:pPr>
            <a:r>
              <a:rPr lang="en-US" altLang="zh-CN" dirty="0"/>
              <a:t>Summary</a:t>
            </a:r>
            <a:endParaRPr lang="zh-CN" altLang="en-US" dirty="0"/>
          </a:p>
        </p:txBody>
      </p:sp>
      <p:sp>
        <p:nvSpPr>
          <p:cNvPr id="4" name="灯片编号占位符 3"/>
          <p:cNvSpPr>
            <a:spLocks noGrp="1"/>
          </p:cNvSpPr>
          <p:nvPr>
            <p:ph type="sldNum" sz="quarter" idx="12"/>
          </p:nvPr>
        </p:nvSpPr>
        <p:spPr/>
        <p:txBody>
          <a:bodyPr/>
          <a:lstStyle/>
          <a:p>
            <a:fld id="{E3756F1F-84DF-4859-8AE8-4B3E0E674450}" type="slidenum">
              <a:rPr lang="zh-CN" altLang="en-US" smtClean="0"/>
              <a:pPr/>
              <a:t>18</a:t>
            </a:fld>
            <a:endParaRPr lang="zh-CN" altLang="en-US" dirty="0"/>
          </a:p>
        </p:txBody>
      </p:sp>
    </p:spTree>
    <p:extLst>
      <p:ext uri="{BB962C8B-B14F-4D97-AF65-F5344CB8AC3E}">
        <p14:creationId xmlns:p14="http://schemas.microsoft.com/office/powerpoint/2010/main" val="2650311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5194" y="190469"/>
            <a:ext cx="8394700" cy="904874"/>
          </a:xfrm>
        </p:spPr>
        <p:txBody>
          <a:bodyPr/>
          <a:lstStyle/>
          <a:p>
            <a:r>
              <a:rPr lang="en-US" altLang="zh-CN" b="1" dirty="0"/>
              <a:t>Experimental </a:t>
            </a:r>
            <a:r>
              <a:rPr lang="en-US" altLang="zh-CN" b="1" dirty="0" smtClean="0"/>
              <a:t>Setups</a:t>
            </a:r>
            <a:endParaRPr lang="zh-CN" altLang="en-US" b="1" dirty="0"/>
          </a:p>
        </p:txBody>
      </p:sp>
      <p:sp>
        <p:nvSpPr>
          <p:cNvPr id="3" name="内容占位符 2"/>
          <p:cNvSpPr>
            <a:spLocks noGrp="1"/>
          </p:cNvSpPr>
          <p:nvPr>
            <p:ph idx="1"/>
          </p:nvPr>
        </p:nvSpPr>
        <p:spPr>
          <a:xfrm>
            <a:off x="374650" y="1095343"/>
            <a:ext cx="8394700" cy="448063"/>
          </a:xfrm>
        </p:spPr>
        <p:txBody>
          <a:bodyPr>
            <a:normAutofit/>
          </a:bodyPr>
          <a:lstStyle/>
          <a:p>
            <a:r>
              <a:rPr lang="en-US" altLang="zh-CN" sz="2400" b="1" dirty="0" smtClean="0"/>
              <a:t>Data Sets</a:t>
            </a:r>
            <a:endParaRPr lang="zh-CN" altLang="en-US" sz="2400" b="1" dirty="0"/>
          </a:p>
        </p:txBody>
      </p:sp>
      <p:sp>
        <p:nvSpPr>
          <p:cNvPr id="4" name="灯片编号占位符 3"/>
          <p:cNvSpPr>
            <a:spLocks noGrp="1"/>
          </p:cNvSpPr>
          <p:nvPr>
            <p:ph type="sldNum" sz="quarter" idx="12"/>
          </p:nvPr>
        </p:nvSpPr>
        <p:spPr/>
        <p:txBody>
          <a:bodyPr/>
          <a:lstStyle/>
          <a:p>
            <a:fld id="{E3756F1F-84DF-4859-8AE8-4B3E0E674450}" type="slidenum">
              <a:rPr lang="zh-CN" altLang="en-US" smtClean="0"/>
              <a:pPr/>
              <a:t>19</a:t>
            </a:fld>
            <a:endParaRPr lang="zh-CN" altLang="en-US" dirty="0"/>
          </a:p>
        </p:txBody>
      </p:sp>
      <p:sp>
        <p:nvSpPr>
          <p:cNvPr id="8" name="内容占位符 2"/>
          <p:cNvSpPr txBox="1">
            <a:spLocks/>
          </p:cNvSpPr>
          <p:nvPr/>
        </p:nvSpPr>
        <p:spPr>
          <a:xfrm>
            <a:off x="510141" y="4920835"/>
            <a:ext cx="8633859" cy="957451"/>
          </a:xfrm>
          <a:prstGeom prst="rect">
            <a:avLst/>
          </a:prstGeom>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sz="2200" dirty="0" smtClean="0">
                <a:solidFill>
                  <a:srgbClr val="FF0000"/>
                </a:solidFill>
                <a:latin typeface="Arial" panose="020B0604020202020204" pitchFamily="34" charset="0"/>
              </a:rPr>
              <a:t>Outlier injection on categorical data and short text data for ground-truth of outliers</a:t>
            </a:r>
          </a:p>
        </p:txBody>
      </p:sp>
      <p:graphicFrame>
        <p:nvGraphicFramePr>
          <p:cNvPr id="11" name="表格 10"/>
          <p:cNvGraphicFramePr>
            <a:graphicFrameLocks noGrp="1"/>
          </p:cNvGraphicFramePr>
          <p:nvPr>
            <p:extLst>
              <p:ext uri="{D42A27DB-BD31-4B8C-83A1-F6EECF244321}">
                <p14:modId xmlns:p14="http://schemas.microsoft.com/office/powerpoint/2010/main" val="2492130519"/>
              </p:ext>
            </p:extLst>
          </p:nvPr>
        </p:nvGraphicFramePr>
        <p:xfrm>
          <a:off x="763784" y="1692950"/>
          <a:ext cx="7616431" cy="2946400"/>
        </p:xfrm>
        <a:graphic>
          <a:graphicData uri="http://schemas.openxmlformats.org/drawingml/2006/table">
            <a:tbl>
              <a:tblPr firstRow="1" bandRow="1">
                <a:tableStyleId>{9D7B26C5-4107-4FEC-AEDC-1716B250A1EF}</a:tableStyleId>
              </a:tblPr>
              <a:tblGrid>
                <a:gridCol w="1254541"/>
                <a:gridCol w="1186775"/>
                <a:gridCol w="1021404"/>
                <a:gridCol w="1186775"/>
                <a:gridCol w="1643974"/>
                <a:gridCol w="1322962"/>
              </a:tblGrid>
              <a:tr h="269785">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Type</a:t>
                      </a:r>
                      <a:endParaRPr lang="zh-CN" altLang="en-US" sz="1600" dirty="0">
                        <a:latin typeface="Arial" panose="020B0604020202020204" pitchFamily="34" charset="0"/>
                        <a:cs typeface="Arial" panose="020B0604020202020204" pitchFamily="34" charset="0"/>
                      </a:endParaRPr>
                    </a:p>
                  </a:txBody>
                  <a:tcPr anchor="ctr">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Datasets</a:t>
                      </a: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Records</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Attributes</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Distinct values</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Outliers</a:t>
                      </a:r>
                      <a:r>
                        <a:rPr lang="en-US" altLang="zh-CN" sz="1600" baseline="0" dirty="0" smtClean="0">
                          <a:latin typeface="Arial" panose="020B0604020202020204" pitchFamily="34" charset="0"/>
                          <a:cs typeface="Arial" panose="020B0604020202020204" pitchFamily="34" charset="0"/>
                        </a:rPr>
                        <a:t> (%)</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785">
                <a:tc rowSpan="3">
                  <a:txBody>
                    <a:bodyPr/>
                    <a:lstStyle/>
                    <a:p>
                      <a:pPr algn="l">
                        <a:lnSpc>
                          <a:spcPts val="1600"/>
                        </a:lnSpc>
                      </a:pPr>
                      <a:r>
                        <a:rPr lang="en-US" altLang="zh-CN" sz="1600" dirty="0" smtClean="0">
                          <a:latin typeface="Arial" panose="020B0604020202020204" pitchFamily="34" charset="0"/>
                          <a:cs typeface="Arial" panose="020B0604020202020204" pitchFamily="34" charset="0"/>
                        </a:rPr>
                        <a:t>Sparse Categorical</a:t>
                      </a:r>
                      <a:r>
                        <a:rPr lang="en-US" altLang="zh-CN" sz="1600" baseline="0" dirty="0" smtClean="0">
                          <a:latin typeface="Arial" panose="020B0604020202020204" pitchFamily="34" charset="0"/>
                          <a:cs typeface="Arial" panose="020B0604020202020204" pitchFamily="34" charset="0"/>
                        </a:rPr>
                        <a:t> data</a:t>
                      </a:r>
                      <a:endParaRPr lang="en-US" altLang="zh-CN" sz="1600" dirty="0" smtClean="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600"/>
                        </a:lnSpc>
                      </a:pPr>
                      <a:r>
                        <a:rPr lang="en-US" altLang="zh-CN" sz="1600" dirty="0" smtClean="0">
                          <a:latin typeface="Arial" panose="020B0604020202020204" pitchFamily="34" charset="0"/>
                          <a:cs typeface="Arial" panose="020B0604020202020204" pitchFamily="34" charset="0"/>
                        </a:rPr>
                        <a:t>Publication</a:t>
                      </a:r>
                    </a:p>
                  </a:txBody>
                  <a:tcPr anchor="ctr">
                    <a:lnL>
                      <a:noFill/>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44484</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11</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203012</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1.12</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r h="269785">
                <a:tc vMerge="1">
                  <a:txBody>
                    <a:bodyPr/>
                    <a:lstStyle/>
                    <a:p>
                      <a:pPr algn="l">
                        <a:lnSpc>
                          <a:spcPts val="1600"/>
                        </a:lnSpc>
                      </a:pP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ts val="1600"/>
                        </a:lnSpc>
                      </a:pPr>
                      <a:r>
                        <a:rPr lang="en-US" altLang="zh-CN" sz="1600" dirty="0" smtClean="0">
                          <a:latin typeface="Arial" panose="020B0604020202020204" pitchFamily="34" charset="0"/>
                          <a:cs typeface="Arial" panose="020B0604020202020204" pitchFamily="34" charset="0"/>
                        </a:rPr>
                        <a:t>Food</a:t>
                      </a: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25629</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11</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84098</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1.17</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269785">
                <a:tc vMerge="1">
                  <a:txBody>
                    <a:bodyPr/>
                    <a:lstStyle/>
                    <a:p>
                      <a:pPr algn="l">
                        <a:lnSpc>
                          <a:spcPts val="1600"/>
                        </a:lnSpc>
                      </a:pP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600"/>
                        </a:lnSpc>
                      </a:pPr>
                      <a:r>
                        <a:rPr lang="en-US" altLang="zh-CN" sz="1600" dirty="0" err="1" smtClean="0">
                          <a:latin typeface="Arial" panose="020B0604020202020204" pitchFamily="34" charset="0"/>
                          <a:cs typeface="Arial" panose="020B0604020202020204" pitchFamily="34" charset="0"/>
                        </a:rPr>
                        <a:t>Imdb</a:t>
                      </a: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29145</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11</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178007</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1.37</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69785">
                <a:tc rowSpan="3">
                  <a:txBody>
                    <a:bodyPr/>
                    <a:lstStyle/>
                    <a:p>
                      <a:pPr algn="l">
                        <a:lnSpc>
                          <a:spcPts val="1600"/>
                        </a:lnSpc>
                      </a:pPr>
                      <a:r>
                        <a:rPr lang="en-US" altLang="zh-CN" sz="1600" dirty="0" smtClean="0">
                          <a:latin typeface="Arial" panose="020B0604020202020204" pitchFamily="34" charset="0"/>
                          <a:cs typeface="Arial" panose="020B0604020202020204" pitchFamily="34" charset="0"/>
                        </a:rPr>
                        <a:t>Short text data</a:t>
                      </a: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ts val="1600"/>
                        </a:lnSpc>
                      </a:pPr>
                      <a:r>
                        <a:rPr lang="en-US" altLang="zh-CN" sz="1600" dirty="0" smtClean="0">
                          <a:latin typeface="Arial" panose="020B0604020202020204" pitchFamily="34" charset="0"/>
                          <a:cs typeface="Arial" panose="020B0604020202020204" pitchFamily="34" charset="0"/>
                        </a:rPr>
                        <a:t>Tweets</a:t>
                      </a: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2510</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8.56</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5431</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1.51</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269785">
                <a:tc vMerge="1">
                  <a:txBody>
                    <a:bodyPr/>
                    <a:lstStyle/>
                    <a:p>
                      <a:pPr algn="l">
                        <a:lnSpc>
                          <a:spcPts val="1600"/>
                        </a:lnSpc>
                      </a:pP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600"/>
                        </a:lnSpc>
                      </a:pPr>
                      <a:r>
                        <a:rPr lang="en-US" altLang="zh-CN" sz="1600" dirty="0" err="1" smtClean="0">
                          <a:latin typeface="Arial" panose="020B0604020202020204" pitchFamily="34" charset="0"/>
                          <a:cs typeface="Arial" panose="020B0604020202020204" pitchFamily="34" charset="0"/>
                        </a:rPr>
                        <a:t>GNewsT</a:t>
                      </a: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11299</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6.23</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9213</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1.69</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r h="269785">
                <a:tc vMerge="1">
                  <a:txBody>
                    <a:bodyPr/>
                    <a:lstStyle/>
                    <a:p>
                      <a:pPr algn="l">
                        <a:lnSpc>
                          <a:spcPts val="1600"/>
                        </a:lnSpc>
                      </a:pP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600"/>
                        </a:lnSpc>
                      </a:pPr>
                      <a:r>
                        <a:rPr lang="en-US" altLang="zh-CN" sz="1600" dirty="0" err="1" smtClean="0">
                          <a:latin typeface="Arial" panose="020B0604020202020204" pitchFamily="34" charset="0"/>
                          <a:cs typeface="Arial" panose="020B0604020202020204" pitchFamily="34" charset="0"/>
                        </a:rPr>
                        <a:t>GNewsS</a:t>
                      </a: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11299</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22.19</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22311</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1.69</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69785">
                <a:tc rowSpan="3">
                  <a:txBody>
                    <a:bodyPr/>
                    <a:lstStyle/>
                    <a:p>
                      <a:pPr algn="l">
                        <a:lnSpc>
                          <a:spcPts val="1600"/>
                        </a:lnSpc>
                      </a:pPr>
                      <a:r>
                        <a:rPr lang="en-US" altLang="zh-CN" sz="1600" dirty="0" smtClean="0">
                          <a:latin typeface="Arial" panose="020B0604020202020204" pitchFamily="34" charset="0"/>
                          <a:cs typeface="Arial" panose="020B0604020202020204" pitchFamily="34" charset="0"/>
                        </a:rPr>
                        <a:t>Numerical data</a:t>
                      </a: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600"/>
                        </a:lnSpc>
                      </a:pPr>
                      <a:r>
                        <a:rPr lang="en-US" altLang="zh-CN" sz="1600" dirty="0" err="1" smtClean="0">
                          <a:latin typeface="Arial" panose="020B0604020202020204" pitchFamily="34" charset="0"/>
                          <a:cs typeface="Arial" panose="020B0604020202020204" pitchFamily="34" charset="0"/>
                        </a:rPr>
                        <a:t>Smtp</a:t>
                      </a: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95156</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3</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207</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0.03</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r h="269785">
                <a:tc vMerge="1">
                  <a:txBody>
                    <a:bodyPr/>
                    <a:lstStyle/>
                    <a:p>
                      <a:pPr algn="l">
                        <a:lnSpc>
                          <a:spcPts val="1600"/>
                        </a:lnSpc>
                      </a:pP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600"/>
                        </a:lnSpc>
                      </a:pPr>
                      <a:r>
                        <a:rPr lang="en-US" altLang="zh-CN" sz="1600" dirty="0" smtClean="0">
                          <a:latin typeface="Arial" panose="020B0604020202020204" pitchFamily="34" charset="0"/>
                          <a:cs typeface="Arial" panose="020B0604020202020204" pitchFamily="34" charset="0"/>
                        </a:rPr>
                        <a:t>Shuttle</a:t>
                      </a: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45830</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9</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328</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0.53</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r>
              <a:tr h="143370">
                <a:tc vMerge="1">
                  <a:txBody>
                    <a:bodyPr/>
                    <a:lstStyle/>
                    <a:p>
                      <a:pPr algn="l">
                        <a:lnSpc>
                          <a:spcPts val="1600"/>
                        </a:lnSpc>
                      </a:pP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ts val="1600"/>
                        </a:lnSpc>
                      </a:pPr>
                      <a:r>
                        <a:rPr lang="en-US" altLang="zh-CN" sz="1600" dirty="0" err="1" smtClean="0">
                          <a:latin typeface="Arial" panose="020B0604020202020204" pitchFamily="34" charset="0"/>
                          <a:cs typeface="Arial" panose="020B0604020202020204" pitchFamily="34" charset="0"/>
                        </a:rPr>
                        <a:t>Annthyroid</a:t>
                      </a:r>
                      <a:endParaRPr lang="zh-CN" altLang="en-US" sz="1600" dirty="0">
                        <a:latin typeface="Arial" panose="020B0604020202020204" pitchFamily="34" charset="0"/>
                        <a:cs typeface="Arial" panose="020B0604020202020204" pitchFamily="34" charset="0"/>
                      </a:endParaRPr>
                    </a:p>
                  </a:txBody>
                  <a:tcPr anchor="ctr">
                    <a:lnL>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600"/>
                        </a:lnSpc>
                      </a:pPr>
                      <a:r>
                        <a:rPr lang="en-US" altLang="zh-CN" sz="1600" dirty="0" smtClean="0">
                          <a:latin typeface="Arial" panose="020B0604020202020204" pitchFamily="34" charset="0"/>
                          <a:cs typeface="Arial" panose="020B0604020202020204" pitchFamily="34" charset="0"/>
                        </a:rPr>
                        <a:t>7200</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6</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317</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600"/>
                        </a:lnSpc>
                      </a:pPr>
                      <a:r>
                        <a:rPr lang="en-US" altLang="zh-CN" sz="1600" dirty="0" smtClean="0">
                          <a:latin typeface="Arial" panose="020B0604020202020204" pitchFamily="34" charset="0"/>
                          <a:cs typeface="Arial" panose="020B0604020202020204" pitchFamily="34" charset="0"/>
                        </a:rPr>
                        <a:t>7.42</a:t>
                      </a:r>
                      <a:endParaRPr lang="zh-CN" altLang="en-US" sz="1600" dirty="0">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40351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Motivation</a:t>
            </a:r>
            <a:endParaRPr lang="zh-CN" altLang="en-US" b="1" dirty="0"/>
          </a:p>
        </p:txBody>
      </p:sp>
      <p:sp>
        <p:nvSpPr>
          <p:cNvPr id="4" name="灯片编号占位符 3"/>
          <p:cNvSpPr>
            <a:spLocks noGrp="1"/>
          </p:cNvSpPr>
          <p:nvPr>
            <p:ph type="sldNum" sz="quarter" idx="12"/>
          </p:nvPr>
        </p:nvSpPr>
        <p:spPr/>
        <p:txBody>
          <a:bodyPr/>
          <a:lstStyle/>
          <a:p>
            <a:fld id="{E3756F1F-84DF-4859-8AE8-4B3E0E674450}" type="slidenum">
              <a:rPr lang="zh-CN" altLang="en-US" smtClean="0"/>
              <a:pPr/>
              <a:t>2</a:t>
            </a:fld>
            <a:endParaRPr lang="zh-CN" altLang="en-US" dirty="0"/>
          </a:p>
        </p:txBody>
      </p:sp>
      <p:sp>
        <p:nvSpPr>
          <p:cNvPr id="10" name="内容占位符 2"/>
          <p:cNvSpPr txBox="1">
            <a:spLocks/>
          </p:cNvSpPr>
          <p:nvPr/>
        </p:nvSpPr>
        <p:spPr>
          <a:xfrm>
            <a:off x="374651" y="1032121"/>
            <a:ext cx="8394698" cy="1033383"/>
          </a:xfrm>
          <a:prstGeom prst="rect">
            <a:avLst/>
          </a:prstGeom>
        </p:spPr>
        <p:txBody>
          <a:bodyPr vert="horz" lIns="91440" tIns="45720" rIns="91440" bIns="45720" rtlCol="0" anchor="ctr">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400" b="1" dirty="0">
                <a:latin typeface="Arial" panose="020B0604020202020204" pitchFamily="34" charset="0"/>
              </a:rPr>
              <a:t>Outlier </a:t>
            </a:r>
            <a:r>
              <a:rPr lang="en-US" altLang="zh-CN" sz="2400" b="1" dirty="0" smtClean="0">
                <a:latin typeface="Arial" panose="020B0604020202020204" pitchFamily="34" charset="0"/>
              </a:rPr>
              <a:t>Detection</a:t>
            </a:r>
          </a:p>
          <a:p>
            <a:pPr lvl="1">
              <a:lnSpc>
                <a:spcPct val="110000"/>
              </a:lnSpc>
            </a:pPr>
            <a:r>
              <a:rPr lang="en-US" altLang="zh-CN" dirty="0">
                <a:latin typeface="Arial" panose="020B0604020202020204" pitchFamily="34" charset="0"/>
              </a:rPr>
              <a:t>Numerous applications in various domains</a:t>
            </a:r>
          </a:p>
        </p:txBody>
      </p:sp>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143" y="2046892"/>
            <a:ext cx="1819738" cy="1333961"/>
          </a:xfrm>
          <a:prstGeom prst="rect">
            <a:avLst/>
          </a:prstGeom>
        </p:spPr>
      </p:pic>
      <p:pic>
        <p:nvPicPr>
          <p:cNvPr id="13" name="图片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8177" y="2046892"/>
            <a:ext cx="1353971" cy="1333961"/>
          </a:xfrm>
          <a:prstGeom prst="rect">
            <a:avLst/>
          </a:prstGeom>
        </p:spPr>
      </p:pic>
      <p:pic>
        <p:nvPicPr>
          <p:cNvPr id="14" name="图片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27127" y="2046625"/>
            <a:ext cx="1412187" cy="1333961"/>
          </a:xfrm>
          <a:prstGeom prst="rect">
            <a:avLst/>
          </a:prstGeom>
        </p:spPr>
      </p:pic>
      <p:sp>
        <p:nvSpPr>
          <p:cNvPr id="11" name="内容占位符 2"/>
          <p:cNvSpPr txBox="1">
            <a:spLocks/>
          </p:cNvSpPr>
          <p:nvPr/>
        </p:nvSpPr>
        <p:spPr>
          <a:xfrm>
            <a:off x="374651" y="4504116"/>
            <a:ext cx="8394698" cy="1416237"/>
          </a:xfrm>
          <a:prstGeom prst="rect">
            <a:avLst/>
          </a:prstGeom>
        </p:spPr>
        <p:txBody>
          <a:bodyPr vert="horz" lIns="91440" tIns="45720" rIns="91440" bIns="45720" rtlCol="0" anchor="ctr">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400" b="1" dirty="0" smtClean="0">
                <a:latin typeface="Arial" panose="020B0604020202020204" pitchFamily="34" charset="0"/>
              </a:rPr>
              <a:t>Highly sparse data is very </a:t>
            </a:r>
            <a:r>
              <a:rPr lang="en-US" altLang="zh-CN" sz="2400" b="1" dirty="0">
                <a:latin typeface="Arial" panose="020B0604020202020204" pitchFamily="34" charset="0"/>
              </a:rPr>
              <a:t>c</a:t>
            </a:r>
            <a:r>
              <a:rPr lang="en-US" altLang="zh-CN" sz="2400" b="1" dirty="0" smtClean="0">
                <a:latin typeface="Arial" panose="020B0604020202020204" pitchFamily="34" charset="0"/>
              </a:rPr>
              <a:t>ommon</a:t>
            </a:r>
          </a:p>
          <a:p>
            <a:pPr lvl="1">
              <a:lnSpc>
                <a:spcPct val="110000"/>
              </a:lnSpc>
            </a:pPr>
            <a:r>
              <a:rPr lang="en-US" altLang="zh-CN" dirty="0" smtClean="0">
                <a:latin typeface="Arial" panose="020B0604020202020204" pitchFamily="34" charset="0"/>
              </a:rPr>
              <a:t>binary </a:t>
            </a:r>
            <a:r>
              <a:rPr lang="en-US" altLang="zh-CN" dirty="0">
                <a:latin typeface="Arial" panose="020B0604020202020204" pitchFamily="34" charset="0"/>
              </a:rPr>
              <a:t>data, </a:t>
            </a:r>
            <a:r>
              <a:rPr lang="en-US" altLang="zh-CN" dirty="0" smtClean="0">
                <a:latin typeface="Arial" panose="020B0604020202020204" pitchFamily="34" charset="0"/>
              </a:rPr>
              <a:t>sparse numerical data, short text data, </a:t>
            </a:r>
          </a:p>
          <a:p>
            <a:pPr marL="252000" lvl="1" indent="0">
              <a:lnSpc>
                <a:spcPct val="110000"/>
              </a:lnSpc>
              <a:buNone/>
            </a:pPr>
            <a:r>
              <a:rPr lang="en-US" altLang="zh-CN" dirty="0" smtClean="0">
                <a:latin typeface="Arial" panose="020B0604020202020204" pitchFamily="34" charset="0"/>
              </a:rPr>
              <a:t>    massive-domain </a:t>
            </a:r>
            <a:r>
              <a:rPr lang="en-US" altLang="zh-CN" dirty="0">
                <a:latin typeface="Arial" panose="020B0604020202020204" pitchFamily="34" charset="0"/>
              </a:rPr>
              <a:t>categorical data</a:t>
            </a:r>
            <a:r>
              <a:rPr lang="en-US" altLang="zh-CN" dirty="0" smtClean="0">
                <a:latin typeface="Arial" panose="020B0604020202020204" pitchFamily="34" charset="0"/>
              </a:rPr>
              <a:t>…</a:t>
            </a:r>
            <a:endParaRPr lang="en-US" altLang="zh-CN" dirty="0">
              <a:latin typeface="Arial" panose="020B0604020202020204" pitchFamily="34" charset="0"/>
            </a:endParaRPr>
          </a:p>
        </p:txBody>
      </p:sp>
      <p:sp>
        <p:nvSpPr>
          <p:cNvPr id="17" name="内容占位符 2"/>
          <p:cNvSpPr txBox="1">
            <a:spLocks/>
          </p:cNvSpPr>
          <p:nvPr/>
        </p:nvSpPr>
        <p:spPr>
          <a:xfrm>
            <a:off x="354015" y="3475352"/>
            <a:ext cx="8394698" cy="856435"/>
          </a:xfrm>
          <a:prstGeom prst="rect">
            <a:avLst/>
          </a:prstGeom>
        </p:spPr>
        <p:txBody>
          <a:bodyPr vert="horz" lIns="91440" tIns="45720" rIns="91440" bIns="45720" rtlCol="0" anchor="ctr">
            <a:normAutofit fontScale="92500" lnSpcReduction="10000"/>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10000"/>
              </a:lnSpc>
            </a:pPr>
            <a:r>
              <a:rPr lang="en-US" altLang="zh-CN" sz="2600" dirty="0" smtClean="0">
                <a:latin typeface="Arial" panose="020B0604020202020204" pitchFamily="34" charset="0"/>
              </a:rPr>
              <a:t>Widely studied in conventional (dense) data</a:t>
            </a:r>
          </a:p>
          <a:p>
            <a:pPr marL="252000" lvl="1" indent="0">
              <a:lnSpc>
                <a:spcPct val="110000"/>
              </a:lnSpc>
              <a:buNone/>
            </a:pPr>
            <a:r>
              <a:rPr lang="en-US" altLang="zh-CN" sz="2200" dirty="0" smtClean="0">
                <a:latin typeface="Arial" panose="020B0604020202020204" pitchFamily="34" charset="0"/>
              </a:rPr>
              <a:t>    distance-based, pattern-based…</a:t>
            </a:r>
            <a:r>
              <a:rPr lang="en-US" altLang="zh-CN" sz="2200" dirty="0">
                <a:latin typeface="Arial" panose="020B0604020202020204" pitchFamily="34" charset="0"/>
              </a:rPr>
              <a:t> </a:t>
            </a:r>
            <a:r>
              <a:rPr lang="en-US" altLang="zh-CN" sz="2200" dirty="0">
                <a:solidFill>
                  <a:srgbClr val="00008B"/>
                </a:solidFill>
                <a:latin typeface="Arial" panose="020B0604020202020204" pitchFamily="34" charset="0"/>
              </a:rPr>
              <a:t>[</a:t>
            </a:r>
            <a:r>
              <a:rPr lang="en-US" altLang="zh-CN" sz="2200" dirty="0" err="1">
                <a:solidFill>
                  <a:srgbClr val="00008B"/>
                </a:solidFill>
                <a:latin typeface="Arial" panose="020B0604020202020204" pitchFamily="34" charset="0"/>
              </a:rPr>
              <a:t>Charu</a:t>
            </a:r>
            <a:r>
              <a:rPr lang="en-US" altLang="zh-CN" sz="2200" dirty="0">
                <a:solidFill>
                  <a:srgbClr val="00008B"/>
                </a:solidFill>
                <a:latin typeface="Arial" panose="020B0604020202020204" pitchFamily="34" charset="0"/>
              </a:rPr>
              <a:t> C. Aggarwal 2013]</a:t>
            </a:r>
          </a:p>
        </p:txBody>
      </p:sp>
      <p:cxnSp>
        <p:nvCxnSpPr>
          <p:cNvPr id="19" name="直接连接符 18"/>
          <p:cNvCxnSpPr/>
          <p:nvPr/>
        </p:nvCxnSpPr>
        <p:spPr>
          <a:xfrm>
            <a:off x="8890" y="6498453"/>
            <a:ext cx="9135110" cy="0"/>
          </a:xfrm>
          <a:prstGeom prst="line">
            <a:avLst/>
          </a:prstGeom>
          <a:ln w="28575">
            <a:solidFill>
              <a:srgbClr val="000080"/>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367397" y="6489912"/>
            <a:ext cx="7944939" cy="338554"/>
          </a:xfrm>
          <a:prstGeom prst="rect">
            <a:avLst/>
          </a:prstGeom>
        </p:spPr>
        <p:txBody>
          <a:bodyPr wrap="square">
            <a:spAutoFit/>
          </a:bodyPr>
          <a:lstStyle/>
          <a:p>
            <a:r>
              <a:rPr lang="en-US" altLang="zh-CN" sz="1600" dirty="0" err="1"/>
              <a:t>Charu</a:t>
            </a:r>
            <a:r>
              <a:rPr lang="en-US" altLang="zh-CN" sz="1600" dirty="0"/>
              <a:t> C. Aggarwal. Outlier Analysis. Springer, 2013</a:t>
            </a:r>
            <a:endParaRPr lang="zh-CN" altLang="en-US" sz="1600" dirty="0"/>
          </a:p>
        </p:txBody>
      </p:sp>
    </p:spTree>
    <p:extLst>
      <p:ext uri="{BB962C8B-B14F-4D97-AF65-F5344CB8AC3E}">
        <p14:creationId xmlns:p14="http://schemas.microsoft.com/office/powerpoint/2010/main" val="117231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50"/>
                                        <p:tgtEl>
                                          <p:spTgt spid="11"/>
                                        </p:tgtEl>
                                      </p:cBhvr>
                                    </p:animEffect>
                                    <p:anim calcmode="lin" valueType="num">
                                      <p:cBhvr>
                                        <p:cTn id="8" dur="250" fill="hold"/>
                                        <p:tgtEl>
                                          <p:spTgt spid="11"/>
                                        </p:tgtEl>
                                        <p:attrNameLst>
                                          <p:attrName>ppt_x</p:attrName>
                                        </p:attrNameLst>
                                      </p:cBhvr>
                                      <p:tavLst>
                                        <p:tav tm="0">
                                          <p:val>
                                            <p:strVal val="#ppt_x"/>
                                          </p:val>
                                        </p:tav>
                                        <p:tav tm="100000">
                                          <p:val>
                                            <p:strVal val="#ppt_x"/>
                                          </p:val>
                                        </p:tav>
                                      </p:tavLst>
                                    </p:anim>
                                    <p:anim calcmode="lin" valueType="num">
                                      <p:cBhvr>
                                        <p:cTn id="9" dur="25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E3756F1F-84DF-4859-8AE8-4B3E0E674450}" type="slidenum">
              <a:rPr lang="zh-CN" altLang="en-US" smtClean="0"/>
              <a:pPr/>
              <a:t>20</a:t>
            </a:fld>
            <a:endParaRPr lang="zh-CN" altLang="en-US" dirty="0"/>
          </a:p>
        </p:txBody>
      </p:sp>
      <p:graphicFrame>
        <p:nvGraphicFramePr>
          <p:cNvPr id="12" name="表格 11"/>
          <p:cNvGraphicFramePr>
            <a:graphicFrameLocks noGrp="1"/>
          </p:cNvGraphicFramePr>
          <p:nvPr>
            <p:extLst>
              <p:ext uri="{D42A27DB-BD31-4B8C-83A1-F6EECF244321}">
                <p14:modId xmlns:p14="http://schemas.microsoft.com/office/powerpoint/2010/main" val="1403706678"/>
              </p:ext>
            </p:extLst>
          </p:nvPr>
        </p:nvGraphicFramePr>
        <p:xfrm>
          <a:off x="576153" y="1572875"/>
          <a:ext cx="8059848" cy="2265680"/>
        </p:xfrm>
        <a:graphic>
          <a:graphicData uri="http://schemas.openxmlformats.org/drawingml/2006/table">
            <a:tbl>
              <a:tblPr firstRow="1" bandRow="1">
                <a:tableStyleId>{5C22544A-7EE6-4342-B048-85BDC9FD1C3A}</a:tableStyleId>
              </a:tblPr>
              <a:tblGrid>
                <a:gridCol w="1940391"/>
                <a:gridCol w="6119457"/>
              </a:tblGrid>
              <a:tr h="236304">
                <a:tc>
                  <a:txBody>
                    <a:bodyPr/>
                    <a:lstStyle/>
                    <a:p>
                      <a:pPr marL="285750" indent="-285750" algn="l">
                        <a:lnSpc>
                          <a:spcPts val="1600"/>
                        </a:lnSpc>
                        <a:buFont typeface="Arial" panose="020B0604020202020204" pitchFamily="34" charset="0"/>
                        <a:buChar char="•"/>
                      </a:pPr>
                      <a:r>
                        <a:rPr lang="en-US" altLang="zh-CN" sz="1600" b="0" dirty="0" smtClean="0">
                          <a:solidFill>
                            <a:schemeClr val="tx1"/>
                          </a:solidFill>
                          <a:latin typeface="Arial" panose="020B0604020202020204" pitchFamily="34" charset="0"/>
                          <a:cs typeface="Arial" panose="020B0604020202020204" pitchFamily="34" charset="0"/>
                        </a:rPr>
                        <a:t>KNN-Lin</a:t>
                      </a:r>
                      <a:endParaRPr lang="zh-CN" altLang="en-US" sz="1600" b="0" dirty="0">
                        <a:solidFill>
                          <a:schemeClr val="tx1"/>
                        </a:solidFill>
                        <a:latin typeface="Arial" panose="020B0604020202020204" pitchFamily="34" charset="0"/>
                        <a:cs typeface="Arial" panose="020B0604020202020204" pitchFamily="34" charset="0"/>
                      </a:endParaRPr>
                    </a:p>
                  </a:txBody>
                  <a:tcPr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ts val="1600"/>
                        </a:lnSpc>
                      </a:pPr>
                      <a:r>
                        <a:rPr lang="en-US" altLang="zh-CN" sz="1600" b="0" dirty="0" smtClean="0">
                          <a:solidFill>
                            <a:schemeClr val="tx1"/>
                          </a:solidFill>
                          <a:latin typeface="Arial" panose="020B0604020202020204" pitchFamily="34" charset="0"/>
                          <a:cs typeface="Arial" panose="020B0604020202020204" pitchFamily="34" charset="0"/>
                        </a:rPr>
                        <a:t>KNN with Lin</a:t>
                      </a:r>
                      <a:r>
                        <a:rPr lang="en-US" altLang="zh-CN" sz="1600" b="0" baseline="0" dirty="0" smtClean="0">
                          <a:solidFill>
                            <a:schemeClr val="tx1"/>
                          </a:solidFill>
                          <a:latin typeface="Arial" panose="020B0604020202020204" pitchFamily="34" charset="0"/>
                          <a:cs typeface="Arial" panose="020B0604020202020204" pitchFamily="34" charset="0"/>
                        </a:rPr>
                        <a:t> similarity measure [SDM’ 08]</a:t>
                      </a:r>
                      <a:endParaRPr lang="zh-CN" altLang="en-US" sz="1600" b="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236304">
                <a:tc>
                  <a:txBody>
                    <a:bodyPr/>
                    <a:lstStyle/>
                    <a:p>
                      <a:pPr marL="285750" indent="-285750" algn="l">
                        <a:lnSpc>
                          <a:spcPts val="1600"/>
                        </a:lnSpc>
                        <a:buFont typeface="Arial" panose="020B0604020202020204" pitchFamily="34" charset="0"/>
                        <a:buChar char="•"/>
                      </a:pPr>
                      <a:r>
                        <a:rPr lang="en-US" altLang="zh-CN" sz="1600" b="0" dirty="0" smtClean="0">
                          <a:solidFill>
                            <a:schemeClr val="tx1"/>
                          </a:solidFill>
                          <a:latin typeface="Arial" panose="020B0604020202020204" pitchFamily="34" charset="0"/>
                          <a:cs typeface="Arial" panose="020B0604020202020204" pitchFamily="34" charset="0"/>
                        </a:rPr>
                        <a:t>KNN-OF</a:t>
                      </a:r>
                      <a:endParaRPr lang="zh-CN" altLang="en-US" sz="1600" b="0" dirty="0">
                        <a:solidFill>
                          <a:schemeClr val="tx1"/>
                        </a:solidFill>
                        <a:latin typeface="Arial" panose="020B0604020202020204" pitchFamily="34" charset="0"/>
                        <a:cs typeface="Arial" panose="020B0604020202020204" pitchFamily="34" charset="0"/>
                      </a:endParaRPr>
                    </a:p>
                  </a:txBody>
                  <a:tcPr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ts val="1600"/>
                        </a:lnSpc>
                      </a:pPr>
                      <a:r>
                        <a:rPr lang="en-US" altLang="zh-CN" sz="1600" b="0" dirty="0" smtClean="0">
                          <a:solidFill>
                            <a:schemeClr val="tx1"/>
                          </a:solidFill>
                          <a:latin typeface="Arial" panose="020B0604020202020204" pitchFamily="34" charset="0"/>
                          <a:cs typeface="Arial" panose="020B0604020202020204" pitchFamily="34" charset="0"/>
                        </a:rPr>
                        <a:t>KNN with OF similarity measure [SDM</a:t>
                      </a:r>
                      <a:r>
                        <a:rPr lang="en-US" altLang="zh-CN" sz="1600" b="0" baseline="0" dirty="0" smtClean="0">
                          <a:solidFill>
                            <a:schemeClr val="tx1"/>
                          </a:solidFill>
                          <a:latin typeface="Arial" panose="020B0604020202020204" pitchFamily="34" charset="0"/>
                          <a:cs typeface="Arial" panose="020B0604020202020204" pitchFamily="34" charset="0"/>
                        </a:rPr>
                        <a:t>’ </a:t>
                      </a:r>
                      <a:r>
                        <a:rPr lang="en-US" altLang="zh-CN" sz="1600" b="0" dirty="0" smtClean="0">
                          <a:solidFill>
                            <a:schemeClr val="tx1"/>
                          </a:solidFill>
                          <a:latin typeface="Arial" panose="020B0604020202020204" pitchFamily="34" charset="0"/>
                          <a:cs typeface="Arial" panose="020B0604020202020204" pitchFamily="34" charset="0"/>
                        </a:rPr>
                        <a:t>08]</a:t>
                      </a:r>
                      <a:endParaRPr lang="zh-CN" altLang="en-US" sz="1600" b="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36304">
                <a:tc>
                  <a:txBody>
                    <a:bodyPr/>
                    <a:lstStyle/>
                    <a:p>
                      <a:pPr marL="285750" indent="-285750" algn="l">
                        <a:lnSpc>
                          <a:spcPts val="1600"/>
                        </a:lnSpc>
                        <a:buFont typeface="Arial" panose="020B0604020202020204" pitchFamily="34" charset="0"/>
                        <a:buChar char="•"/>
                      </a:pPr>
                      <a:r>
                        <a:rPr lang="en-US" altLang="zh-CN" sz="1600" b="0" dirty="0" smtClean="0">
                          <a:solidFill>
                            <a:schemeClr val="tx1"/>
                          </a:solidFill>
                          <a:latin typeface="Arial" panose="020B0604020202020204" pitchFamily="34" charset="0"/>
                          <a:cs typeface="Arial" panose="020B0604020202020204" pitchFamily="34" charset="0"/>
                        </a:rPr>
                        <a:t>CBRW</a:t>
                      </a:r>
                      <a:endParaRPr lang="zh-CN" altLang="en-US" sz="1600" b="0" dirty="0">
                        <a:solidFill>
                          <a:schemeClr val="tx1"/>
                        </a:solidFill>
                        <a:latin typeface="Arial" panose="020B0604020202020204" pitchFamily="34" charset="0"/>
                        <a:cs typeface="Arial" panose="020B0604020202020204" pitchFamily="34" charset="0"/>
                      </a:endParaRPr>
                    </a:p>
                  </a:txBody>
                  <a:tcPr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lang="en-US" altLang="zh-CN" sz="1600" b="0" dirty="0" smtClean="0">
                          <a:solidFill>
                            <a:schemeClr val="tx1"/>
                          </a:solidFill>
                          <a:latin typeface="Arial" panose="020B0604020202020204" pitchFamily="34" charset="0"/>
                          <a:cs typeface="Arial" panose="020B0604020202020204" pitchFamily="34" charset="0"/>
                        </a:rPr>
                        <a:t>A</a:t>
                      </a:r>
                      <a:r>
                        <a:rPr lang="en-US" altLang="zh-CN" sz="1600" b="0" baseline="0" dirty="0" smtClean="0">
                          <a:solidFill>
                            <a:schemeClr val="tx1"/>
                          </a:solidFill>
                          <a:latin typeface="Arial" panose="020B0604020202020204" pitchFamily="34" charset="0"/>
                          <a:cs typeface="Arial" panose="020B0604020202020204" pitchFamily="34" charset="0"/>
                        </a:rPr>
                        <a:t> very recent method based on random walk [IJCAI’ 16]</a:t>
                      </a:r>
                      <a:endParaRPr lang="zh-CN" altLang="en-US" sz="1600" b="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6304">
                <a:tc>
                  <a:txBody>
                    <a:bodyPr/>
                    <a:lstStyle/>
                    <a:p>
                      <a:pPr marL="285750" indent="-285750" algn="l">
                        <a:lnSpc>
                          <a:spcPts val="1600"/>
                        </a:lnSpc>
                        <a:buFont typeface="Arial" panose="020B0604020202020204" pitchFamily="34" charset="0"/>
                        <a:buChar char="•"/>
                      </a:pPr>
                      <a:r>
                        <a:rPr lang="en-US" altLang="zh-CN" sz="1600" b="0" dirty="0" smtClean="0">
                          <a:solidFill>
                            <a:schemeClr val="tx1"/>
                          </a:solidFill>
                          <a:latin typeface="Arial" panose="020B0604020202020204" pitchFamily="34" charset="0"/>
                          <a:cs typeface="Arial" panose="020B0604020202020204" pitchFamily="34" charset="0"/>
                        </a:rPr>
                        <a:t>KNN-Text</a:t>
                      </a:r>
                      <a:endParaRPr lang="zh-CN" altLang="en-US" sz="1600" b="0" dirty="0">
                        <a:solidFill>
                          <a:schemeClr val="tx1"/>
                        </a:solidFill>
                        <a:latin typeface="Arial" panose="020B0604020202020204" pitchFamily="34" charset="0"/>
                        <a:cs typeface="Arial" panose="020B0604020202020204" pitchFamily="34" charset="0"/>
                      </a:endParaRPr>
                    </a:p>
                  </a:txBody>
                  <a:tcPr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lang="en-US" altLang="zh-CN" sz="1600" dirty="0" smtClean="0">
                          <a:solidFill>
                            <a:schemeClr val="tx1"/>
                          </a:solidFill>
                          <a:latin typeface="Arial" panose="020B0604020202020204" pitchFamily="34" charset="0"/>
                          <a:cs typeface="Arial" panose="020B0604020202020204" pitchFamily="34" charset="0"/>
                        </a:rPr>
                        <a:t>KNN with cosine similarity measure [Springer’ 13]</a:t>
                      </a:r>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236304">
                <a:tc>
                  <a:txBody>
                    <a:bodyPr/>
                    <a:lstStyle/>
                    <a:p>
                      <a:pPr marL="285750" indent="-285750" algn="l">
                        <a:lnSpc>
                          <a:spcPts val="1600"/>
                        </a:lnSpc>
                        <a:buFont typeface="Arial" panose="020B0604020202020204" pitchFamily="34" charset="0"/>
                        <a:buChar char="•"/>
                      </a:pPr>
                      <a:r>
                        <a:rPr lang="en-US" altLang="zh-CN" sz="1600" b="0" dirty="0" smtClean="0">
                          <a:solidFill>
                            <a:schemeClr val="tx1"/>
                          </a:solidFill>
                          <a:latin typeface="Arial" panose="020B0604020202020204" pitchFamily="34" charset="0"/>
                          <a:cs typeface="Arial" panose="020B0604020202020204" pitchFamily="34" charset="0"/>
                        </a:rPr>
                        <a:t>LDA</a:t>
                      </a:r>
                      <a:endParaRPr lang="zh-CN" altLang="en-US" sz="1600" b="0" dirty="0">
                        <a:solidFill>
                          <a:schemeClr val="tx1"/>
                        </a:solidFill>
                        <a:latin typeface="Arial" panose="020B0604020202020204" pitchFamily="34" charset="0"/>
                        <a:cs typeface="Arial" panose="020B0604020202020204" pitchFamily="34" charset="0"/>
                      </a:endParaRPr>
                    </a:p>
                  </a:txBody>
                  <a:tcPr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nSpc>
                          <a:spcPts val="1600"/>
                        </a:lnSpc>
                      </a:pPr>
                      <a:r>
                        <a:rPr lang="en-US" altLang="zh-CN" sz="1600" dirty="0" smtClean="0">
                          <a:solidFill>
                            <a:schemeClr val="tx1"/>
                          </a:solidFill>
                          <a:latin typeface="Arial" panose="020B0604020202020204" pitchFamily="34" charset="0"/>
                          <a:cs typeface="Arial" panose="020B0604020202020204" pitchFamily="34" charset="0"/>
                        </a:rPr>
                        <a:t>A</a:t>
                      </a:r>
                      <a:r>
                        <a:rPr lang="en-US" altLang="zh-CN" sz="1600" baseline="0" dirty="0" smtClean="0">
                          <a:solidFill>
                            <a:schemeClr val="tx1"/>
                          </a:solidFill>
                          <a:latin typeface="Arial" panose="020B0604020202020204" pitchFamily="34" charset="0"/>
                          <a:cs typeface="Arial" panose="020B0604020202020204" pitchFamily="34" charset="0"/>
                        </a:rPr>
                        <a:t> popular probability-based method</a:t>
                      </a:r>
                      <a:r>
                        <a:rPr lang="en-US" altLang="zh-CN" sz="1600" dirty="0" smtClean="0">
                          <a:solidFill>
                            <a:schemeClr val="tx1"/>
                          </a:solidFill>
                          <a:latin typeface="Arial" panose="020B0604020202020204" pitchFamily="34" charset="0"/>
                          <a:cs typeface="Arial" panose="020B0604020202020204" pitchFamily="34" charset="0"/>
                        </a:rPr>
                        <a:t> [JMLR’ 03]</a:t>
                      </a:r>
                      <a:endParaRPr lang="zh-CN" altLang="en-US" sz="1600" b="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36304">
                <a:tc>
                  <a:txBody>
                    <a:bodyPr/>
                    <a:lstStyle/>
                    <a:p>
                      <a:pPr marL="285750" indent="-285750" algn="l">
                        <a:lnSpc>
                          <a:spcPts val="1600"/>
                        </a:lnSpc>
                        <a:buFont typeface="Arial" panose="020B0604020202020204" pitchFamily="34" charset="0"/>
                        <a:buChar char="•"/>
                      </a:pPr>
                      <a:r>
                        <a:rPr lang="en-US" altLang="zh-CN" sz="1600" b="0" dirty="0" smtClean="0">
                          <a:solidFill>
                            <a:schemeClr val="tx1"/>
                          </a:solidFill>
                          <a:latin typeface="Arial" panose="020B0604020202020204" pitchFamily="34" charset="0"/>
                          <a:cs typeface="Arial" panose="020B0604020202020204" pitchFamily="34" charset="0"/>
                        </a:rPr>
                        <a:t>GSDPMM</a:t>
                      </a:r>
                    </a:p>
                  </a:txBody>
                  <a:tcPr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lang="en-US" altLang="zh-CN" sz="1600" dirty="0" smtClean="0">
                          <a:solidFill>
                            <a:schemeClr val="tx1"/>
                          </a:solidFill>
                          <a:latin typeface="Arial" panose="020B0604020202020204" pitchFamily="34" charset="0"/>
                          <a:cs typeface="Arial" panose="020B0604020202020204" pitchFamily="34" charset="0"/>
                        </a:rPr>
                        <a:t>A recent method based on </a:t>
                      </a:r>
                      <a:r>
                        <a:rPr lang="en-US" altLang="zh-CN" sz="1600" dirty="0" err="1" smtClean="0">
                          <a:solidFill>
                            <a:schemeClr val="tx1"/>
                          </a:solidFill>
                          <a:latin typeface="Arial" panose="020B0604020202020204" pitchFamily="34" charset="0"/>
                          <a:cs typeface="Arial" panose="020B0604020202020204" pitchFamily="34" charset="0"/>
                        </a:rPr>
                        <a:t>Dirichlet</a:t>
                      </a:r>
                      <a:r>
                        <a:rPr lang="en-US" altLang="zh-CN" sz="1600" dirty="0" smtClean="0">
                          <a:solidFill>
                            <a:schemeClr val="tx1"/>
                          </a:solidFill>
                          <a:latin typeface="Arial" panose="020B0604020202020204" pitchFamily="34" charset="0"/>
                          <a:cs typeface="Arial" panose="020B0604020202020204" pitchFamily="34" charset="0"/>
                        </a:rPr>
                        <a:t> Process Multinomial Mixture</a:t>
                      </a:r>
                      <a:r>
                        <a:rPr lang="en-US" altLang="zh-CN" sz="1600" baseline="0" dirty="0" smtClean="0">
                          <a:solidFill>
                            <a:schemeClr val="tx1"/>
                          </a:solidFill>
                          <a:latin typeface="Arial" panose="020B0604020202020204" pitchFamily="34" charset="0"/>
                          <a:cs typeface="Arial" panose="020B0604020202020204" pitchFamily="34" charset="0"/>
                        </a:rPr>
                        <a:t> model </a:t>
                      </a:r>
                      <a:r>
                        <a:rPr lang="en-US" altLang="zh-CN" sz="1600" dirty="0" smtClean="0">
                          <a:solidFill>
                            <a:schemeClr val="tx1"/>
                          </a:solidFill>
                          <a:latin typeface="Arial" panose="020B0604020202020204" pitchFamily="34" charset="0"/>
                          <a:cs typeface="Arial" panose="020B0604020202020204" pitchFamily="34" charset="0"/>
                        </a:rPr>
                        <a:t>[ICDE’ 16]</a:t>
                      </a:r>
                      <a:endParaRPr lang="zh-CN" altLang="en-US" sz="1600" b="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6304">
                <a:tc>
                  <a:txBody>
                    <a:bodyPr/>
                    <a:lstStyle/>
                    <a:p>
                      <a:pPr marL="285750" indent="-285750" algn="l">
                        <a:lnSpc>
                          <a:spcPts val="1600"/>
                        </a:lnSpc>
                        <a:buFont typeface="Arial" panose="020B0604020202020204" pitchFamily="34" charset="0"/>
                        <a:buChar char="•"/>
                      </a:pPr>
                      <a:r>
                        <a:rPr lang="en-US" altLang="zh-CN" sz="1600" b="0" dirty="0" smtClean="0">
                          <a:solidFill>
                            <a:schemeClr val="tx1"/>
                          </a:solidFill>
                          <a:latin typeface="Arial" panose="020B0604020202020204" pitchFamily="34" charset="0"/>
                          <a:cs typeface="Arial" panose="020B0604020202020204" pitchFamily="34" charset="0"/>
                        </a:rPr>
                        <a:t>LOF</a:t>
                      </a:r>
                    </a:p>
                  </a:txBody>
                  <a:tcPr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lang="en-US" altLang="zh-CN" sz="1600" b="0" dirty="0" smtClean="0">
                          <a:solidFill>
                            <a:schemeClr val="tx1"/>
                          </a:solidFill>
                          <a:latin typeface="Arial" panose="020B0604020202020204" pitchFamily="34" charset="0"/>
                          <a:cs typeface="Arial" panose="020B0604020202020204" pitchFamily="34" charset="0"/>
                        </a:rPr>
                        <a:t>A widely used method based on the local density [</a:t>
                      </a:r>
                      <a:r>
                        <a:rPr lang="en-US" altLang="zh-CN" sz="1600" b="0" dirty="0" err="1" smtClean="0">
                          <a:solidFill>
                            <a:schemeClr val="tx1"/>
                          </a:solidFill>
                          <a:latin typeface="Arial" panose="020B0604020202020204" pitchFamily="34" charset="0"/>
                          <a:cs typeface="Arial" panose="020B0604020202020204" pitchFamily="34" charset="0"/>
                        </a:rPr>
                        <a:t>Sigmod</a:t>
                      </a:r>
                      <a:r>
                        <a:rPr lang="en-US" altLang="zh-CN" sz="1600" b="0" dirty="0" smtClean="0">
                          <a:solidFill>
                            <a:schemeClr val="tx1"/>
                          </a:solidFill>
                          <a:latin typeface="Arial" panose="020B0604020202020204" pitchFamily="34" charset="0"/>
                          <a:cs typeface="Arial" panose="020B0604020202020204" pitchFamily="34" charset="0"/>
                        </a:rPr>
                        <a:t>’ 00]</a:t>
                      </a:r>
                      <a:endParaRPr lang="zh-CN" altLang="en-US" sz="1600" b="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文本框 13"/>
          <p:cNvSpPr txBox="1"/>
          <p:nvPr/>
        </p:nvSpPr>
        <p:spPr>
          <a:xfrm>
            <a:off x="-362368" y="5843680"/>
            <a:ext cx="8429264" cy="584775"/>
          </a:xfrm>
          <a:prstGeom prst="rect">
            <a:avLst/>
          </a:prstGeom>
          <a:noFill/>
        </p:spPr>
        <p:txBody>
          <a:bodyPr wrap="square" rtlCol="0">
            <a:spAutoFit/>
          </a:bodyPr>
          <a:lstStyle/>
          <a:p>
            <a:pPr marL="1257300" lvl="2" indent="-342900">
              <a:buFont typeface="Arial" panose="020B0604020202020204" pitchFamily="34" charset="0"/>
              <a:buChar char="•"/>
            </a:pPr>
            <a:r>
              <a:rPr lang="en-US" altLang="zh-CN" sz="1600" dirty="0" smtClean="0">
                <a:latin typeface="Arial" panose="020B0604020202020204" pitchFamily="34" charset="0"/>
                <a:cs typeface="Arial" panose="020B0604020202020204" pitchFamily="34" charset="0"/>
              </a:rPr>
              <a:t>C/C++ with no parallelization</a:t>
            </a:r>
            <a:r>
              <a:rPr lang="en-US" altLang="zh-CN" sz="1600" i="1" dirty="0" smtClean="0">
                <a:solidFill>
                  <a:srgbClr val="FF0000"/>
                </a:solidFill>
                <a:latin typeface="Arial" panose="020B0604020202020204" pitchFamily="34" charset="0"/>
                <a:cs typeface="Arial" panose="020B0604020202020204" pitchFamily="34" charset="0"/>
              </a:rPr>
              <a:t> </a:t>
            </a:r>
          </a:p>
          <a:p>
            <a:pPr marL="1257300" lvl="2"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2 Intel Xeon 2.3GHz CPUs and 64GB of Memory</a:t>
            </a:r>
          </a:p>
        </p:txBody>
      </p:sp>
      <p:graphicFrame>
        <p:nvGraphicFramePr>
          <p:cNvPr id="17" name="表格 16"/>
          <p:cNvGraphicFramePr>
            <a:graphicFrameLocks noGrp="1"/>
          </p:cNvGraphicFramePr>
          <p:nvPr>
            <p:extLst>
              <p:ext uri="{D42A27DB-BD31-4B8C-83A1-F6EECF244321}">
                <p14:modId xmlns:p14="http://schemas.microsoft.com/office/powerpoint/2010/main" val="4085799778"/>
              </p:ext>
            </p:extLst>
          </p:nvPr>
        </p:nvGraphicFramePr>
        <p:xfrm>
          <a:off x="544013" y="4178515"/>
          <a:ext cx="6907374" cy="1178560"/>
        </p:xfrm>
        <a:graphic>
          <a:graphicData uri="http://schemas.openxmlformats.org/drawingml/2006/table">
            <a:tbl>
              <a:tblPr firstRow="1" bandRow="1">
                <a:tableStyleId>{2D5ABB26-0587-4C30-8999-92F81FD0307C}</a:tableStyleId>
              </a:tblPr>
              <a:tblGrid>
                <a:gridCol w="2808787"/>
                <a:gridCol w="1462391"/>
                <a:gridCol w="1274324"/>
                <a:gridCol w="1361872"/>
              </a:tblGrid>
              <a:tr h="236304">
                <a:tc>
                  <a:txBody>
                    <a:bodyPr/>
                    <a:lstStyle/>
                    <a:p>
                      <a:pPr marL="0" indent="0" algn="l">
                        <a:lnSpc>
                          <a:spcPts val="1600"/>
                        </a:lnSpc>
                        <a:buFont typeface="Arial" panose="020B0604020202020204" pitchFamily="34" charset="0"/>
                        <a:buNone/>
                      </a:pPr>
                      <a:endParaRPr lang="zh-CN" altLang="en-US" sz="1600" b="0" dirty="0">
                        <a:solidFill>
                          <a:schemeClr val="tx1"/>
                        </a:solidFill>
                        <a:latin typeface="Arial" panose="020B0604020202020204" pitchFamily="34" charset="0"/>
                        <a:cs typeface="Arial" panose="020B0604020202020204" pitchFamily="34" charset="0"/>
                      </a:endParaRPr>
                    </a:p>
                  </a:txBody>
                  <a:tcPr anchor="ctr"/>
                </a:tc>
                <a:tc>
                  <a:txBody>
                    <a:bodyPr/>
                    <a:lstStyle/>
                    <a:p>
                      <a:pPr>
                        <a:lnSpc>
                          <a:spcPts val="1600"/>
                        </a:lnSpc>
                      </a:pPr>
                      <a:r>
                        <a:rPr lang="en-US" altLang="zh-CN" sz="1600" dirty="0" smtClean="0"/>
                        <a:t>a</a:t>
                      </a:r>
                      <a:endParaRPr lang="zh-CN" altLang="en-US" sz="1600" b="0" dirty="0">
                        <a:solidFill>
                          <a:schemeClr val="tx1"/>
                        </a:solidFill>
                        <a:latin typeface="Arial" panose="020B0604020202020204" pitchFamily="34" charset="0"/>
                        <a:cs typeface="Arial" panose="020B0604020202020204" pitchFamily="34" charset="0"/>
                      </a:endParaRPr>
                    </a:p>
                  </a:txBody>
                  <a:tcPr anchor="ctr"/>
                </a:tc>
                <a:tc>
                  <a:txBody>
                    <a:bodyPr/>
                    <a:lstStyle/>
                    <a:p>
                      <a:pPr>
                        <a:lnSpc>
                          <a:spcPts val="1600"/>
                        </a:lnSpc>
                      </a:pPr>
                      <a:r>
                        <a:rPr lang="en-US" altLang="zh-CN" sz="1600" dirty="0" smtClean="0"/>
                        <a:t>k</a:t>
                      </a:r>
                      <a:endParaRPr lang="zh-CN" altLang="en-US" sz="1600" b="0" dirty="0">
                        <a:solidFill>
                          <a:schemeClr val="tx1"/>
                        </a:solidFill>
                        <a:latin typeface="Arial" panose="020B0604020202020204" pitchFamily="34" charset="0"/>
                        <a:cs typeface="Arial" panose="020B0604020202020204" pitchFamily="34" charset="0"/>
                      </a:endParaRPr>
                    </a:p>
                  </a:txBody>
                  <a:tcPr anchor="ctr"/>
                </a:tc>
                <a:tc>
                  <a:txBody>
                    <a:bodyPr/>
                    <a:lstStyle/>
                    <a:p>
                      <a:pPr>
                        <a:lnSpc>
                          <a:spcPts val="1600"/>
                        </a:lnSpc>
                      </a:pPr>
                      <a:r>
                        <a:rPr lang="el-GR" altLang="zh-CN" sz="1600" dirty="0" smtClean="0"/>
                        <a:t>λ</a:t>
                      </a:r>
                      <a:endParaRPr lang="zh-CN" altLang="en-US" sz="1600" b="0" dirty="0">
                        <a:solidFill>
                          <a:schemeClr val="tx1"/>
                        </a:solidFill>
                        <a:latin typeface="Arial" panose="020B0604020202020204" pitchFamily="34" charset="0"/>
                        <a:cs typeface="Arial" panose="020B0604020202020204" pitchFamily="34" charset="0"/>
                      </a:endParaRPr>
                    </a:p>
                  </a:txBody>
                  <a:tcPr anchor="ctr"/>
                </a:tc>
              </a:tr>
              <a:tr h="236304">
                <a:tc>
                  <a:txBody>
                    <a:bodyPr/>
                    <a:lstStyle/>
                    <a:p>
                      <a:pPr marL="285750" indent="-285750" algn="l">
                        <a:lnSpc>
                          <a:spcPts val="1600"/>
                        </a:lnSpc>
                        <a:buFont typeface="Arial" panose="020B0604020202020204" pitchFamily="34" charset="0"/>
                        <a:buChar char="•"/>
                      </a:pPr>
                      <a:r>
                        <a:rPr lang="en-US" altLang="zh-CN" sz="1600" dirty="0" smtClean="0"/>
                        <a:t>Sparse Categorical data</a:t>
                      </a:r>
                      <a:endParaRPr lang="zh-CN" altLang="en-US" sz="1600" b="0" dirty="0">
                        <a:solidFill>
                          <a:schemeClr val="tx1"/>
                        </a:solidFill>
                        <a:latin typeface="Arial" panose="020B0604020202020204" pitchFamily="34" charset="0"/>
                        <a:cs typeface="Arial" panose="020B0604020202020204" pitchFamily="34" charset="0"/>
                      </a:endParaRPr>
                    </a:p>
                  </a:txBody>
                  <a:tcPr anchor="ctr"/>
                </a:tc>
                <a:tc>
                  <a:txBody>
                    <a:bodyPr/>
                    <a:lstStyle/>
                    <a:p>
                      <a:pPr>
                        <a:lnSpc>
                          <a:spcPts val="1600"/>
                        </a:lnSpc>
                      </a:pPr>
                      <a:r>
                        <a:rPr lang="en-US" altLang="zh-CN" sz="1600" dirty="0" smtClean="0"/>
                        <a:t>0.01</a:t>
                      </a:r>
                      <a:endParaRPr lang="zh-CN" altLang="en-US" sz="1600" b="0" dirty="0">
                        <a:solidFill>
                          <a:schemeClr val="tx1"/>
                        </a:solidFill>
                        <a:latin typeface="Arial" panose="020B0604020202020204" pitchFamily="34" charset="0"/>
                        <a:cs typeface="Arial" panose="020B0604020202020204" pitchFamily="34" charset="0"/>
                      </a:endParaRPr>
                    </a:p>
                  </a:txBody>
                  <a:tcPr anchor="ctr"/>
                </a:tc>
                <a:tc>
                  <a:txBody>
                    <a:bodyPr/>
                    <a:lstStyle/>
                    <a:p>
                      <a:pPr>
                        <a:lnSpc>
                          <a:spcPts val="1600"/>
                        </a:lnSpc>
                      </a:pPr>
                      <a:r>
                        <a:rPr lang="en-US" altLang="zh-CN" sz="1600" dirty="0" smtClean="0"/>
                        <a:t>50</a:t>
                      </a:r>
                      <a:endParaRPr lang="zh-CN" altLang="en-US" sz="1600" b="0" dirty="0">
                        <a:solidFill>
                          <a:schemeClr val="tx1"/>
                        </a:solidFill>
                        <a:latin typeface="Arial" panose="020B0604020202020204" pitchFamily="34" charset="0"/>
                        <a:cs typeface="Arial" panose="020B0604020202020204" pitchFamily="34" charset="0"/>
                      </a:endParaRPr>
                    </a:p>
                  </a:txBody>
                  <a:tcPr anchor="ctr"/>
                </a:tc>
                <a:tc>
                  <a:txBody>
                    <a:bodyPr/>
                    <a:lstStyle/>
                    <a:p>
                      <a:pPr>
                        <a:lnSpc>
                          <a:spcPts val="1600"/>
                        </a:lnSpc>
                      </a:pPr>
                      <a:r>
                        <a:rPr lang="en-US" altLang="zh-CN" sz="1600" dirty="0" smtClean="0"/>
                        <a:t>1</a:t>
                      </a:r>
                      <a:endParaRPr lang="zh-CN" altLang="en-US" sz="1600" b="0" dirty="0">
                        <a:solidFill>
                          <a:schemeClr val="tx1"/>
                        </a:solidFill>
                        <a:latin typeface="Arial" panose="020B0604020202020204" pitchFamily="34" charset="0"/>
                        <a:cs typeface="Arial" panose="020B0604020202020204" pitchFamily="34" charset="0"/>
                      </a:endParaRPr>
                    </a:p>
                  </a:txBody>
                  <a:tcPr anchor="ctr"/>
                </a:tc>
              </a:tr>
              <a:tr h="236304">
                <a:tc>
                  <a:txBody>
                    <a:bodyPr/>
                    <a:lstStyle/>
                    <a:p>
                      <a:pPr marL="285750" indent="-285750" algn="l">
                        <a:lnSpc>
                          <a:spcPts val="1600"/>
                        </a:lnSpc>
                        <a:buFont typeface="Arial" panose="020B0604020202020204" pitchFamily="34" charset="0"/>
                        <a:buChar char="•"/>
                      </a:pPr>
                      <a:r>
                        <a:rPr lang="en-US" altLang="zh-CN" sz="1600" dirty="0" smtClean="0"/>
                        <a:t>Short </a:t>
                      </a:r>
                      <a:r>
                        <a:rPr lang="en-US" altLang="zh-CN" sz="1600" dirty="0" err="1" smtClean="0"/>
                        <a:t>ext</a:t>
                      </a:r>
                      <a:r>
                        <a:rPr lang="en-US" altLang="zh-CN" sz="1600" dirty="0" smtClean="0"/>
                        <a:t> data</a:t>
                      </a:r>
                      <a:endParaRPr lang="zh-CN" altLang="en-US" sz="1600" b="0" dirty="0">
                        <a:solidFill>
                          <a:schemeClr val="tx1"/>
                        </a:solidFill>
                        <a:latin typeface="Arial" panose="020B0604020202020204" pitchFamily="34" charset="0"/>
                        <a:cs typeface="Arial" panose="020B0604020202020204" pitchFamily="34" charset="0"/>
                      </a:endParaRPr>
                    </a:p>
                  </a:txBody>
                  <a:tcPr anchor="ctr"/>
                </a:tc>
                <a:tc>
                  <a:txBody>
                    <a:bodyPr/>
                    <a:lstStyle/>
                    <a:p>
                      <a:pPr>
                        <a:lnSpc>
                          <a:spcPts val="1600"/>
                        </a:lnSpc>
                      </a:pPr>
                      <a:r>
                        <a:rPr lang="en-US" altLang="zh-CN" sz="1600" dirty="0" smtClean="0"/>
                        <a:t>0.1</a:t>
                      </a:r>
                      <a:endParaRPr lang="zh-CN" altLang="en-US" sz="1600" b="0" dirty="0">
                        <a:solidFill>
                          <a:schemeClr val="tx1"/>
                        </a:solidFill>
                        <a:latin typeface="Arial" panose="020B0604020202020204" pitchFamily="34" charset="0"/>
                        <a:cs typeface="Arial" panose="020B0604020202020204" pitchFamily="34" charset="0"/>
                      </a:endParaRPr>
                    </a:p>
                  </a:txBody>
                  <a:tcPr anchor="ctr"/>
                </a:tc>
                <a:tc>
                  <a:txBody>
                    <a:bodyPr/>
                    <a:lstStyle/>
                    <a:p>
                      <a:pPr>
                        <a:lnSpc>
                          <a:spcPts val="1600"/>
                        </a:lnSpc>
                      </a:pPr>
                      <a:r>
                        <a:rPr lang="en-US" altLang="zh-CN" sz="1600" dirty="0" smtClean="0"/>
                        <a:t>50</a:t>
                      </a:r>
                      <a:endParaRPr lang="zh-CN" altLang="en-US" sz="1600" b="0" dirty="0">
                        <a:solidFill>
                          <a:schemeClr val="tx1"/>
                        </a:solidFill>
                        <a:latin typeface="Arial" panose="020B0604020202020204" pitchFamily="34" charset="0"/>
                        <a:cs typeface="Arial" panose="020B0604020202020204" pitchFamily="34" charset="0"/>
                      </a:endParaRPr>
                    </a:p>
                  </a:txBody>
                  <a:tcPr anchor="ctr"/>
                </a:tc>
                <a:tc>
                  <a:txBody>
                    <a:bodyPr/>
                    <a:lstStyle/>
                    <a:p>
                      <a:pPr>
                        <a:lnSpc>
                          <a:spcPts val="1600"/>
                        </a:lnSpc>
                      </a:pPr>
                      <a:r>
                        <a:rPr lang="en-US" altLang="zh-CN" sz="1600" smtClean="0"/>
                        <a:t>0.2</a:t>
                      </a:r>
                      <a:endParaRPr lang="zh-CN" altLang="en-US" sz="1600" b="0" dirty="0">
                        <a:solidFill>
                          <a:schemeClr val="tx1"/>
                        </a:solidFill>
                        <a:latin typeface="Arial" panose="020B0604020202020204" pitchFamily="34" charset="0"/>
                        <a:cs typeface="Arial" panose="020B0604020202020204" pitchFamily="34" charset="0"/>
                      </a:endParaRPr>
                    </a:p>
                  </a:txBody>
                  <a:tcPr anchor="ctr"/>
                </a:tc>
              </a:tr>
              <a:tr h="236304">
                <a:tc>
                  <a:txBody>
                    <a:bodyPr/>
                    <a:lstStyle/>
                    <a:p>
                      <a:pPr marL="285750" indent="-285750" algn="l">
                        <a:lnSpc>
                          <a:spcPts val="1600"/>
                        </a:lnSpc>
                        <a:buFont typeface="Arial" panose="020B0604020202020204" pitchFamily="34" charset="0"/>
                        <a:buChar char="•"/>
                      </a:pPr>
                      <a:r>
                        <a:rPr lang="en-US" altLang="zh-CN" sz="1600" dirty="0" smtClean="0"/>
                        <a:t>Numerical data</a:t>
                      </a:r>
                      <a:endParaRPr lang="zh-CN" altLang="en-US" sz="1600" b="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lang="en-US" altLang="zh-CN" sz="1600" dirty="0" smtClean="0"/>
                        <a:t>0.01</a:t>
                      </a:r>
                      <a:endParaRPr lang="en-US" altLang="zh-CN" sz="1600" dirty="0" smtClean="0">
                        <a:solidFill>
                          <a:schemeClr val="tx1"/>
                        </a:solidFill>
                        <a:latin typeface="Arial" panose="020B0604020202020204" pitchFamily="34" charset="0"/>
                        <a:cs typeface="Arial" panose="020B0604020202020204" pitchFamily="34" charset="0"/>
                      </a:endParaRPr>
                    </a:p>
                  </a:txBody>
                  <a:tcPr anchor="ctr"/>
                </a:tc>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lang="en-US" altLang="zh-CN" sz="1600" dirty="0" smtClean="0"/>
                        <a:t>10</a:t>
                      </a:r>
                      <a:endParaRPr lang="en-US" altLang="zh-CN" sz="1600" dirty="0" smtClean="0">
                        <a:solidFill>
                          <a:schemeClr val="tx1"/>
                        </a:solidFill>
                        <a:latin typeface="Arial" panose="020B0604020202020204" pitchFamily="34" charset="0"/>
                        <a:cs typeface="Arial" panose="020B0604020202020204" pitchFamily="34" charset="0"/>
                      </a:endParaRPr>
                    </a:p>
                  </a:txBody>
                  <a:tcPr anchor="ctr"/>
                </a:tc>
                <a:tc>
                  <a:txBody>
                    <a:bodyPr/>
                    <a:lstStyle/>
                    <a:p>
                      <a:pPr marL="0" marR="0" lvl="2" indent="0" algn="l" defTabSz="914400" rtl="0" eaLnBrk="1" fontAlgn="auto" latinLnBrk="0" hangingPunct="1">
                        <a:lnSpc>
                          <a:spcPts val="1600"/>
                        </a:lnSpc>
                        <a:spcBef>
                          <a:spcPts val="0"/>
                        </a:spcBef>
                        <a:spcAft>
                          <a:spcPts val="0"/>
                        </a:spcAft>
                        <a:buClrTx/>
                        <a:buSzTx/>
                        <a:buFontTx/>
                        <a:buNone/>
                        <a:tabLst/>
                        <a:defRPr/>
                      </a:pPr>
                      <a:r>
                        <a:rPr lang="en-US" altLang="zh-CN" sz="1600" dirty="0" smtClean="0"/>
                        <a:t>0.2</a:t>
                      </a:r>
                      <a:endParaRPr lang="en-US" altLang="zh-CN" sz="1600" dirty="0" smtClean="0">
                        <a:solidFill>
                          <a:schemeClr val="tx1"/>
                        </a:solidFill>
                        <a:latin typeface="Arial" panose="020B0604020202020204" pitchFamily="34" charset="0"/>
                        <a:cs typeface="Arial" panose="020B0604020202020204" pitchFamily="34" charset="0"/>
                      </a:endParaRPr>
                    </a:p>
                  </a:txBody>
                  <a:tcPr anchor="ctr"/>
                </a:tc>
              </a:tr>
            </a:tbl>
          </a:graphicData>
        </a:graphic>
      </p:graphicFrame>
      <p:sp>
        <p:nvSpPr>
          <p:cNvPr id="11" name="内容占位符 2"/>
          <p:cNvSpPr>
            <a:spLocks noGrp="1"/>
          </p:cNvSpPr>
          <p:nvPr>
            <p:ph idx="1"/>
          </p:nvPr>
        </p:nvSpPr>
        <p:spPr>
          <a:xfrm>
            <a:off x="374650" y="1095343"/>
            <a:ext cx="8394700" cy="448063"/>
          </a:xfrm>
        </p:spPr>
        <p:txBody>
          <a:bodyPr>
            <a:normAutofit/>
          </a:bodyPr>
          <a:lstStyle/>
          <a:p>
            <a:r>
              <a:rPr lang="en-US" altLang="zh-CN" sz="2400" b="1" dirty="0" smtClean="0"/>
              <a:t>Algorithms:</a:t>
            </a:r>
            <a:endParaRPr lang="zh-CN" altLang="en-US" sz="2400" b="1" dirty="0"/>
          </a:p>
        </p:txBody>
      </p:sp>
      <p:sp>
        <p:nvSpPr>
          <p:cNvPr id="16" name="内容占位符 2"/>
          <p:cNvSpPr txBox="1">
            <a:spLocks/>
          </p:cNvSpPr>
          <p:nvPr/>
        </p:nvSpPr>
        <p:spPr>
          <a:xfrm>
            <a:off x="374650" y="3932582"/>
            <a:ext cx="8394700" cy="448063"/>
          </a:xfrm>
          <a:prstGeom prst="rect">
            <a:avLst/>
          </a:prstGeom>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600" kern="1200">
                <a:solidFill>
                  <a:schemeClr val="tx1"/>
                </a:solidFill>
                <a:latin typeface="Arial" panose="020B0604020202020204" pitchFamily="34" charset="0"/>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200" kern="1200">
                <a:solidFill>
                  <a:schemeClr val="tx1"/>
                </a:solidFill>
                <a:latin typeface="Arial" panose="020B0604020202020204" pitchFamily="34" charset="0"/>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200" kern="1200">
                <a:solidFill>
                  <a:schemeClr val="tx1"/>
                </a:solidFill>
                <a:latin typeface="Arial" panose="020B0604020202020204" pitchFamily="34" charset="0"/>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400" b="1" dirty="0" smtClean="0"/>
              <a:t>Parameters:</a:t>
            </a:r>
            <a:endParaRPr lang="zh-CN" altLang="en-US" sz="2400" b="1" dirty="0"/>
          </a:p>
        </p:txBody>
      </p:sp>
      <p:sp>
        <p:nvSpPr>
          <p:cNvPr id="18" name="内容占位符 2"/>
          <p:cNvSpPr txBox="1">
            <a:spLocks/>
          </p:cNvSpPr>
          <p:nvPr/>
        </p:nvSpPr>
        <p:spPr>
          <a:xfrm>
            <a:off x="374650" y="5395617"/>
            <a:ext cx="8394700" cy="448063"/>
          </a:xfrm>
          <a:prstGeom prst="rect">
            <a:avLst/>
          </a:prstGeom>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600" kern="1200">
                <a:solidFill>
                  <a:schemeClr val="tx1"/>
                </a:solidFill>
                <a:latin typeface="Arial" panose="020B0604020202020204" pitchFamily="34" charset="0"/>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200" kern="1200">
                <a:solidFill>
                  <a:schemeClr val="tx1"/>
                </a:solidFill>
                <a:latin typeface="Arial" panose="020B0604020202020204" pitchFamily="34" charset="0"/>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200" kern="1200">
                <a:solidFill>
                  <a:schemeClr val="tx1"/>
                </a:solidFill>
                <a:latin typeface="Arial" panose="020B0604020202020204" pitchFamily="34" charset="0"/>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400" b="1" dirty="0" smtClean="0"/>
              <a:t>Implementation:</a:t>
            </a:r>
            <a:endParaRPr lang="zh-CN" altLang="en-US" sz="2400" b="1" dirty="0"/>
          </a:p>
        </p:txBody>
      </p:sp>
      <p:sp>
        <p:nvSpPr>
          <p:cNvPr id="19" name="标题 1"/>
          <p:cNvSpPr>
            <a:spLocks noGrp="1"/>
          </p:cNvSpPr>
          <p:nvPr>
            <p:ph type="title"/>
          </p:nvPr>
        </p:nvSpPr>
        <p:spPr>
          <a:xfrm>
            <a:off x="355194" y="190469"/>
            <a:ext cx="8394700" cy="904874"/>
          </a:xfrm>
        </p:spPr>
        <p:txBody>
          <a:bodyPr/>
          <a:lstStyle/>
          <a:p>
            <a:r>
              <a:rPr lang="en-US" altLang="zh-CN" b="1" dirty="0"/>
              <a:t>Experimental </a:t>
            </a:r>
            <a:r>
              <a:rPr lang="en-US" altLang="zh-CN" b="1" dirty="0" smtClean="0"/>
              <a:t>Setups</a:t>
            </a:r>
            <a:endParaRPr lang="zh-CN" altLang="en-US" b="1" dirty="0"/>
          </a:p>
        </p:txBody>
      </p:sp>
    </p:spTree>
    <p:extLst>
      <p:ext uri="{BB962C8B-B14F-4D97-AF65-F5344CB8AC3E}">
        <p14:creationId xmlns:p14="http://schemas.microsoft.com/office/powerpoint/2010/main" val="606160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5194" y="190469"/>
            <a:ext cx="8394700" cy="904874"/>
          </a:xfrm>
        </p:spPr>
        <p:txBody>
          <a:bodyPr/>
          <a:lstStyle/>
          <a:p>
            <a:r>
              <a:rPr lang="en-US" altLang="zh-CN" b="1" dirty="0" smtClean="0"/>
              <a:t>Effectiveness Tests: Average Precision</a:t>
            </a:r>
            <a:endParaRPr lang="zh-CN" altLang="en-US" b="1" dirty="0"/>
          </a:p>
        </p:txBody>
      </p:sp>
      <p:sp>
        <p:nvSpPr>
          <p:cNvPr id="4" name="灯片编号占位符 3"/>
          <p:cNvSpPr>
            <a:spLocks noGrp="1"/>
          </p:cNvSpPr>
          <p:nvPr>
            <p:ph type="sldNum" sz="quarter" idx="12"/>
          </p:nvPr>
        </p:nvSpPr>
        <p:spPr/>
        <p:txBody>
          <a:bodyPr/>
          <a:lstStyle/>
          <a:p>
            <a:fld id="{E3756F1F-84DF-4859-8AE8-4B3E0E674450}" type="slidenum">
              <a:rPr lang="zh-CN" altLang="en-US" smtClean="0"/>
              <a:pPr/>
              <a:t>21</a:t>
            </a:fld>
            <a:endParaRPr lang="zh-CN" altLang="en-US" dirty="0"/>
          </a:p>
        </p:txBody>
      </p:sp>
      <p:sp>
        <p:nvSpPr>
          <p:cNvPr id="20" name="文本框 19"/>
          <p:cNvSpPr txBox="1"/>
          <p:nvPr/>
        </p:nvSpPr>
        <p:spPr>
          <a:xfrm>
            <a:off x="374650" y="1103067"/>
            <a:ext cx="8630203" cy="400110"/>
          </a:xfrm>
          <a:prstGeom prst="rect">
            <a:avLst/>
          </a:prstGeom>
          <a:noFill/>
        </p:spPr>
        <p:txBody>
          <a:bodyPr wrap="square" rtlCol="0">
            <a:spAutoFit/>
          </a:bodyPr>
          <a:lstStyle/>
          <a:p>
            <a:r>
              <a:rPr lang="en-US" altLang="zh-CN" sz="2000" dirty="0" smtClean="0">
                <a:latin typeface="Arial" panose="020B0604020202020204" pitchFamily="34" charset="0"/>
                <a:cs typeface="Arial" panose="020B0604020202020204" pitchFamily="34" charset="0"/>
              </a:rPr>
              <a:t>(a) Sparse categorical data </a:t>
            </a:r>
            <a:endParaRPr lang="zh-CN" altLang="en-US" sz="2000" dirty="0">
              <a:latin typeface="Arial" panose="020B0604020202020204" pitchFamily="34" charset="0"/>
              <a:cs typeface="Arial" panose="020B0604020202020204" pitchFamily="34" charset="0"/>
            </a:endParaRPr>
          </a:p>
        </p:txBody>
      </p:sp>
      <p:sp>
        <p:nvSpPr>
          <p:cNvPr id="21" name="文本框 20"/>
          <p:cNvSpPr txBox="1"/>
          <p:nvPr/>
        </p:nvSpPr>
        <p:spPr>
          <a:xfrm>
            <a:off x="722483" y="4421525"/>
            <a:ext cx="7660122" cy="369332"/>
          </a:xfrm>
          <a:prstGeom prst="rect">
            <a:avLst/>
          </a:prstGeom>
          <a:noFill/>
          <a:ln w="19050">
            <a:solidFill>
              <a:srgbClr val="FF0000"/>
            </a:solidFill>
          </a:ln>
        </p:spPr>
        <p:txBody>
          <a:bodyPr wrap="square" rtlCol="0">
            <a:spAutoFit/>
          </a:bodyPr>
          <a:lstStyle/>
          <a:p>
            <a:r>
              <a:rPr lang="en-US" altLang="zh-CN" kern="0" dirty="0" smtClean="0">
                <a:solidFill>
                  <a:srgbClr val="000000"/>
                </a:solidFill>
                <a:latin typeface="Arial" panose="020B0604020202020204" pitchFamily="34" charset="0"/>
                <a:ea typeface="黑体" pitchFamily="49" charset="-122"/>
                <a:cs typeface="Arial" panose="020B0604020202020204" pitchFamily="34" charset="0"/>
              </a:rPr>
              <a:t>Improves </a:t>
            </a:r>
            <a:r>
              <a:rPr lang="en-US" altLang="zh-CN" kern="0" dirty="0">
                <a:solidFill>
                  <a:srgbClr val="000000"/>
                </a:solidFill>
                <a:latin typeface="Arial" panose="020B0604020202020204" pitchFamily="34" charset="0"/>
                <a:ea typeface="黑体" pitchFamily="49" charset="-122"/>
                <a:cs typeface="Arial" panose="020B0604020202020204" pitchFamily="34" charset="0"/>
              </a:rPr>
              <a:t>over (KNN-OF, KNN-Lin, CBRW) by </a:t>
            </a:r>
            <a:r>
              <a:rPr lang="en-US" altLang="zh-CN" kern="0" dirty="0">
                <a:solidFill>
                  <a:srgbClr val="FF0000"/>
                </a:solidFill>
                <a:latin typeface="Arial" panose="020B0604020202020204" pitchFamily="34" charset="0"/>
                <a:ea typeface="黑体" pitchFamily="49" charset="-122"/>
                <a:cs typeface="Arial" panose="020B0604020202020204" pitchFamily="34" charset="0"/>
              </a:rPr>
              <a:t>(3.88%, 98.26%, 95.60</a:t>
            </a:r>
            <a:r>
              <a:rPr lang="en-US" altLang="zh-CN" kern="0" dirty="0" smtClean="0">
                <a:solidFill>
                  <a:srgbClr val="FF0000"/>
                </a:solidFill>
                <a:latin typeface="Arial" panose="020B0604020202020204" pitchFamily="34" charset="0"/>
                <a:ea typeface="黑体" pitchFamily="49" charset="-122"/>
                <a:cs typeface="Arial" panose="020B0604020202020204" pitchFamily="34" charset="0"/>
              </a:rPr>
              <a:t>%)</a:t>
            </a:r>
            <a:endParaRPr lang="zh-CN" altLang="en-US" dirty="0">
              <a:latin typeface="Arial" panose="020B0604020202020204" pitchFamily="34" charset="0"/>
              <a:cs typeface="Arial" panose="020B0604020202020204" pitchFamily="34"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2572144370"/>
              </p:ext>
            </p:extLst>
          </p:nvPr>
        </p:nvGraphicFramePr>
        <p:xfrm>
          <a:off x="817367" y="1972191"/>
          <a:ext cx="7512889" cy="1868290"/>
        </p:xfrm>
        <a:graphic>
          <a:graphicData uri="http://schemas.openxmlformats.org/drawingml/2006/table">
            <a:tbl>
              <a:tblPr firstRow="1" bandRow="1">
                <a:tableStyleId>{2D5ABB26-0587-4C30-8999-92F81FD0307C}</a:tableStyleId>
              </a:tblPr>
              <a:tblGrid>
                <a:gridCol w="1701934"/>
                <a:gridCol w="1356564"/>
                <a:gridCol w="1417306"/>
                <a:gridCol w="1336318"/>
                <a:gridCol w="1700767"/>
              </a:tblGrid>
              <a:tr h="452630">
                <a:tc>
                  <a:txBody>
                    <a:bodyPr/>
                    <a:lstStyle/>
                    <a:p>
                      <a:r>
                        <a:rPr lang="en-US" altLang="zh-CN" sz="2000" dirty="0" smtClean="0"/>
                        <a:t>Data sets</a:t>
                      </a:r>
                      <a:endParaRPr lang="zh-CN" alt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000" dirty="0" smtClean="0"/>
                        <a:t>KNN-OF</a:t>
                      </a:r>
                      <a:endParaRPr lang="zh-CN" alt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000" dirty="0" smtClean="0"/>
                        <a:t>KNN-Lin</a:t>
                      </a:r>
                      <a:endParaRPr lang="zh-CN" alt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000" dirty="0" smtClean="0"/>
                        <a:t>CBRW</a:t>
                      </a:r>
                      <a:endParaRPr lang="zh-CN" alt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000" dirty="0" err="1" smtClean="0">
                          <a:solidFill>
                            <a:srgbClr val="C00000"/>
                          </a:solidFill>
                        </a:rPr>
                        <a:t>FMOutlier</a:t>
                      </a:r>
                      <a:endParaRPr lang="zh-CN" altLang="en-US" sz="2000" dirty="0">
                        <a:solidFill>
                          <a:srgbClr val="C0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2630">
                <a:tc>
                  <a:txBody>
                    <a:bodyPr/>
                    <a:lstStyle/>
                    <a:p>
                      <a:r>
                        <a:rPr lang="en-US" altLang="zh-CN" sz="2000" dirty="0" smtClean="0"/>
                        <a:t>Publication</a:t>
                      </a:r>
                      <a:endParaRPr lang="zh-CN" altLang="en-US" sz="2000" dirty="0"/>
                    </a:p>
                  </a:txBody>
                  <a:tcPr>
                    <a:lnT w="12700" cap="flat" cmpd="sng" algn="ctr">
                      <a:solidFill>
                        <a:schemeClr val="tx1"/>
                      </a:solidFill>
                      <a:prstDash val="solid"/>
                      <a:round/>
                      <a:headEnd type="none" w="med" len="med"/>
                      <a:tailEnd type="none" w="med" len="med"/>
                    </a:lnT>
                  </a:tcPr>
                </a:tc>
                <a:tc>
                  <a:txBody>
                    <a:bodyPr/>
                    <a:lstStyle/>
                    <a:p>
                      <a:r>
                        <a:rPr lang="en-US" altLang="zh-CN" sz="2000" dirty="0" smtClean="0"/>
                        <a:t>0.9309</a:t>
                      </a:r>
                      <a:endParaRPr lang="zh-CN" altLang="en-US" sz="2000" dirty="0"/>
                    </a:p>
                  </a:txBody>
                  <a:tcPr>
                    <a:lnT w="12700" cap="flat" cmpd="sng" algn="ctr">
                      <a:solidFill>
                        <a:schemeClr val="tx1"/>
                      </a:solidFill>
                      <a:prstDash val="solid"/>
                      <a:round/>
                      <a:headEnd type="none" w="med" len="med"/>
                      <a:tailEnd type="none" w="med" len="med"/>
                    </a:lnT>
                  </a:tcPr>
                </a:tc>
                <a:tc>
                  <a:txBody>
                    <a:bodyPr/>
                    <a:lstStyle/>
                    <a:p>
                      <a:r>
                        <a:rPr lang="en-US" altLang="zh-CN" sz="2000" dirty="0" smtClean="0"/>
                        <a:t>0.0072</a:t>
                      </a:r>
                      <a:endParaRPr lang="zh-CN" altLang="en-US" sz="2000" dirty="0"/>
                    </a:p>
                  </a:txBody>
                  <a:tcPr>
                    <a:lnT w="12700" cap="flat" cmpd="sng" algn="ctr">
                      <a:solidFill>
                        <a:schemeClr val="tx1"/>
                      </a:solidFill>
                      <a:prstDash val="solid"/>
                      <a:round/>
                      <a:headEnd type="none" w="med" len="med"/>
                      <a:tailEnd type="none" w="med" len="med"/>
                    </a:lnT>
                  </a:tcPr>
                </a:tc>
                <a:tc>
                  <a:txBody>
                    <a:bodyPr/>
                    <a:lstStyle/>
                    <a:p>
                      <a:r>
                        <a:rPr lang="en-US" altLang="zh-CN" sz="2000" dirty="0" smtClean="0"/>
                        <a:t>0.0170</a:t>
                      </a:r>
                      <a:endParaRPr lang="zh-CN" altLang="en-US" sz="2000" dirty="0"/>
                    </a:p>
                  </a:txBody>
                  <a:tcPr>
                    <a:lnT w="12700" cap="flat" cmpd="sng" algn="ctr">
                      <a:solidFill>
                        <a:schemeClr val="tx1"/>
                      </a:solidFill>
                      <a:prstDash val="solid"/>
                      <a:round/>
                      <a:headEnd type="none" w="med" len="med"/>
                      <a:tailEnd type="none" w="med" len="med"/>
                    </a:lnT>
                  </a:tcPr>
                </a:tc>
                <a:tc>
                  <a:txBody>
                    <a:bodyPr/>
                    <a:lstStyle/>
                    <a:p>
                      <a:r>
                        <a:rPr lang="en-US" altLang="zh-CN" sz="2000" dirty="0" smtClean="0">
                          <a:solidFill>
                            <a:srgbClr val="C00000"/>
                          </a:solidFill>
                        </a:rPr>
                        <a:t>0.9785</a:t>
                      </a:r>
                      <a:endParaRPr lang="zh-CN" altLang="en-US" sz="2000" dirty="0">
                        <a:solidFill>
                          <a:srgbClr val="C00000"/>
                        </a:solidFill>
                      </a:endParaRPr>
                    </a:p>
                  </a:txBody>
                  <a:tcPr>
                    <a:lnT w="12700" cap="flat" cmpd="sng" algn="ctr">
                      <a:solidFill>
                        <a:schemeClr val="tx1"/>
                      </a:solidFill>
                      <a:prstDash val="solid"/>
                      <a:round/>
                      <a:headEnd type="none" w="med" len="med"/>
                      <a:tailEnd type="none" w="med" len="med"/>
                    </a:lnT>
                  </a:tcPr>
                </a:tc>
              </a:tr>
              <a:tr h="452630">
                <a:tc>
                  <a:txBody>
                    <a:bodyPr/>
                    <a:lstStyle/>
                    <a:p>
                      <a:r>
                        <a:rPr lang="en-US" altLang="zh-CN" sz="2000" dirty="0" smtClean="0"/>
                        <a:t>Food</a:t>
                      </a:r>
                      <a:endParaRPr lang="zh-CN" altLang="en-US" sz="2000" dirty="0"/>
                    </a:p>
                  </a:txBody>
                  <a:tcPr/>
                </a:tc>
                <a:tc>
                  <a:txBody>
                    <a:bodyPr/>
                    <a:lstStyle/>
                    <a:p>
                      <a:r>
                        <a:rPr lang="en-US" altLang="zh-CN" sz="2000" dirty="0" smtClean="0"/>
                        <a:t>0.9670</a:t>
                      </a:r>
                      <a:endParaRPr lang="zh-CN" altLang="en-US" sz="2000" dirty="0"/>
                    </a:p>
                  </a:txBody>
                  <a:tcPr/>
                </a:tc>
                <a:tc>
                  <a:txBody>
                    <a:bodyPr/>
                    <a:lstStyle/>
                    <a:p>
                      <a:r>
                        <a:rPr lang="en-US" altLang="zh-CN" sz="2000" dirty="0" smtClean="0"/>
                        <a:t>0.0099</a:t>
                      </a:r>
                      <a:endParaRPr lang="zh-CN" altLang="en-US" sz="2000" dirty="0"/>
                    </a:p>
                  </a:txBody>
                  <a:tcPr/>
                </a:tc>
                <a:tc>
                  <a:txBody>
                    <a:bodyPr/>
                    <a:lstStyle/>
                    <a:p>
                      <a:r>
                        <a:rPr lang="en-US" altLang="zh-CN" sz="2000" dirty="0" smtClean="0"/>
                        <a:t>0.0114</a:t>
                      </a:r>
                      <a:endParaRPr lang="zh-CN" altLang="en-US" sz="2000" dirty="0"/>
                    </a:p>
                  </a:txBody>
                  <a:tcPr/>
                </a:tc>
                <a:tc>
                  <a:txBody>
                    <a:bodyPr/>
                    <a:lstStyle/>
                    <a:p>
                      <a:r>
                        <a:rPr lang="en-US" altLang="zh-CN" sz="2000" dirty="0" smtClean="0">
                          <a:solidFill>
                            <a:srgbClr val="C00000"/>
                          </a:solidFill>
                        </a:rPr>
                        <a:t>1</a:t>
                      </a:r>
                      <a:endParaRPr lang="zh-CN" altLang="en-US" sz="2000" dirty="0">
                        <a:solidFill>
                          <a:srgbClr val="C00000"/>
                        </a:solidFill>
                      </a:endParaRPr>
                    </a:p>
                  </a:txBody>
                  <a:tcPr/>
                </a:tc>
              </a:tr>
              <a:tr h="510400">
                <a:tc>
                  <a:txBody>
                    <a:bodyPr/>
                    <a:lstStyle/>
                    <a:p>
                      <a:r>
                        <a:rPr lang="en-US" altLang="zh-CN" sz="2000" dirty="0" err="1" smtClean="0"/>
                        <a:t>Imdb</a:t>
                      </a:r>
                      <a:endParaRPr lang="zh-CN" altLang="en-US" sz="2000" dirty="0"/>
                    </a:p>
                  </a:txBody>
                  <a:tcPr>
                    <a:lnB w="12700" cap="flat" cmpd="sng" algn="ctr">
                      <a:solidFill>
                        <a:schemeClr val="tx1"/>
                      </a:solidFill>
                      <a:prstDash val="solid"/>
                      <a:round/>
                      <a:headEnd type="none" w="med" len="med"/>
                      <a:tailEnd type="none" w="med" len="med"/>
                    </a:lnB>
                  </a:tcPr>
                </a:tc>
                <a:tc>
                  <a:txBody>
                    <a:bodyPr/>
                    <a:lstStyle/>
                    <a:p>
                      <a:r>
                        <a:rPr lang="en-US" altLang="zh-CN" sz="2000" dirty="0" smtClean="0"/>
                        <a:t>0.9633</a:t>
                      </a:r>
                      <a:endParaRPr lang="zh-CN" altLang="en-US" sz="2000" dirty="0"/>
                    </a:p>
                  </a:txBody>
                  <a:tcPr>
                    <a:lnB w="12700" cap="flat" cmpd="sng" algn="ctr">
                      <a:solidFill>
                        <a:schemeClr val="tx1"/>
                      </a:solidFill>
                      <a:prstDash val="solid"/>
                      <a:round/>
                      <a:headEnd type="none" w="med" len="med"/>
                      <a:tailEnd type="none" w="med" len="med"/>
                    </a:lnB>
                  </a:tcPr>
                </a:tc>
                <a:tc>
                  <a:txBody>
                    <a:bodyPr/>
                    <a:lstStyle/>
                    <a:p>
                      <a:r>
                        <a:rPr lang="en-US" altLang="zh-CN" sz="2000" dirty="0" smtClean="0"/>
                        <a:t>0.0127</a:t>
                      </a:r>
                      <a:endParaRPr lang="zh-CN" altLang="en-US" sz="2000" dirty="0"/>
                    </a:p>
                  </a:txBody>
                  <a:tcPr>
                    <a:lnB w="12700" cap="flat" cmpd="sng" algn="ctr">
                      <a:solidFill>
                        <a:schemeClr val="tx1"/>
                      </a:solidFill>
                      <a:prstDash val="solid"/>
                      <a:round/>
                      <a:headEnd type="none" w="med" len="med"/>
                      <a:tailEnd type="none" w="med" len="med"/>
                    </a:lnB>
                  </a:tcPr>
                </a:tc>
                <a:tc>
                  <a:txBody>
                    <a:bodyPr/>
                    <a:lstStyle/>
                    <a:p>
                      <a:r>
                        <a:rPr lang="en-US" altLang="zh-CN" sz="2000" dirty="0" smtClean="0"/>
                        <a:t>0.0812</a:t>
                      </a:r>
                      <a:endParaRPr lang="zh-CN" altLang="en-US" sz="2000" dirty="0"/>
                    </a:p>
                  </a:txBody>
                  <a:tcPr>
                    <a:lnB w="12700" cap="flat" cmpd="sng" algn="ctr">
                      <a:solidFill>
                        <a:schemeClr val="tx1"/>
                      </a:solidFill>
                      <a:prstDash val="solid"/>
                      <a:round/>
                      <a:headEnd type="none" w="med" len="med"/>
                      <a:tailEnd type="none" w="med" len="med"/>
                    </a:lnB>
                  </a:tcPr>
                </a:tc>
                <a:tc>
                  <a:txBody>
                    <a:bodyPr/>
                    <a:lstStyle/>
                    <a:p>
                      <a:r>
                        <a:rPr lang="en-US" altLang="zh-CN" sz="2000" dirty="0" smtClean="0">
                          <a:solidFill>
                            <a:srgbClr val="C00000"/>
                          </a:solidFill>
                        </a:rPr>
                        <a:t>0.9991</a:t>
                      </a:r>
                      <a:endParaRPr lang="zh-CN" altLang="en-US" sz="2000" dirty="0">
                        <a:solidFill>
                          <a:srgbClr val="C00000"/>
                        </a:solidFill>
                      </a:endParaRPr>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2177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anim calcmode="lin" valueType="num">
                                      <p:cBhvr>
                                        <p:cTn id="8" dur="250" fill="hold"/>
                                        <p:tgtEl>
                                          <p:spTgt spid="3"/>
                                        </p:tgtEl>
                                        <p:attrNameLst>
                                          <p:attrName>ppt_x</p:attrName>
                                        </p:attrNameLst>
                                      </p:cBhvr>
                                      <p:tavLst>
                                        <p:tav tm="0">
                                          <p:val>
                                            <p:strVal val="#ppt_x"/>
                                          </p:val>
                                        </p:tav>
                                        <p:tav tm="100000">
                                          <p:val>
                                            <p:strVal val="#ppt_x"/>
                                          </p:val>
                                        </p:tav>
                                      </p:tavLst>
                                    </p:anim>
                                    <p:anim calcmode="lin" valueType="num">
                                      <p:cBhvr>
                                        <p:cTn id="9" dur="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barn(inVertical)">
                                      <p:cBhvr>
                                        <p:cTn id="1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5194" y="190469"/>
            <a:ext cx="8394700" cy="904874"/>
          </a:xfrm>
        </p:spPr>
        <p:txBody>
          <a:bodyPr/>
          <a:lstStyle/>
          <a:p>
            <a:r>
              <a:rPr lang="en-US" altLang="zh-CN" b="1" dirty="0" smtClean="0"/>
              <a:t>Effectiveness Tests: Average Precision</a:t>
            </a:r>
            <a:endParaRPr lang="zh-CN" altLang="en-US" b="1" dirty="0"/>
          </a:p>
        </p:txBody>
      </p:sp>
      <p:sp>
        <p:nvSpPr>
          <p:cNvPr id="4" name="灯片编号占位符 3"/>
          <p:cNvSpPr>
            <a:spLocks noGrp="1"/>
          </p:cNvSpPr>
          <p:nvPr>
            <p:ph type="sldNum" sz="quarter" idx="12"/>
          </p:nvPr>
        </p:nvSpPr>
        <p:spPr/>
        <p:txBody>
          <a:bodyPr/>
          <a:lstStyle/>
          <a:p>
            <a:fld id="{E3756F1F-84DF-4859-8AE8-4B3E0E674450}" type="slidenum">
              <a:rPr lang="zh-CN" altLang="en-US" smtClean="0"/>
              <a:pPr/>
              <a:t>22</a:t>
            </a:fld>
            <a:endParaRPr lang="zh-CN" altLang="en-US" dirty="0"/>
          </a:p>
        </p:txBody>
      </p:sp>
      <p:sp>
        <p:nvSpPr>
          <p:cNvPr id="22" name="文本框 21"/>
          <p:cNvSpPr txBox="1"/>
          <p:nvPr/>
        </p:nvSpPr>
        <p:spPr>
          <a:xfrm>
            <a:off x="689444" y="4424856"/>
            <a:ext cx="7726199" cy="369332"/>
          </a:xfrm>
          <a:prstGeom prst="rect">
            <a:avLst/>
          </a:prstGeom>
          <a:noFill/>
          <a:ln w="19050">
            <a:solidFill>
              <a:srgbClr val="FF0000"/>
            </a:solidFill>
          </a:ln>
        </p:spPr>
        <p:txBody>
          <a:bodyPr wrap="square" rtlCol="0">
            <a:spAutoFit/>
          </a:bodyPr>
          <a:lstStyle/>
          <a:p>
            <a:r>
              <a:rPr lang="en-US" altLang="zh-CN" kern="0" dirty="0" smtClean="0">
                <a:solidFill>
                  <a:srgbClr val="000000"/>
                </a:solidFill>
                <a:latin typeface="Arial" panose="020B0604020202020204" pitchFamily="34" charset="0"/>
                <a:ea typeface="黑体" pitchFamily="49" charset="-122"/>
                <a:cs typeface="Arial" panose="020B0604020202020204" pitchFamily="34" charset="0"/>
              </a:rPr>
              <a:t>Improves over </a:t>
            </a:r>
            <a:r>
              <a:rPr lang="en-US" altLang="zh-CN" kern="0" dirty="0">
                <a:solidFill>
                  <a:srgbClr val="000000"/>
                </a:solidFill>
                <a:latin typeface="Arial" panose="020B0604020202020204" pitchFamily="34" charset="0"/>
                <a:ea typeface="黑体" pitchFamily="49" charset="-122"/>
                <a:cs typeface="Arial" panose="020B0604020202020204" pitchFamily="34" charset="0"/>
              </a:rPr>
              <a:t>(KNN-Text, LDA, GSDPMM) by </a:t>
            </a:r>
            <a:r>
              <a:rPr lang="en-US" altLang="zh-CN" kern="0" dirty="0">
                <a:solidFill>
                  <a:srgbClr val="FF0000"/>
                </a:solidFill>
                <a:latin typeface="Arial" panose="020B0604020202020204" pitchFamily="34" charset="0"/>
                <a:ea typeface="黑体" pitchFamily="49" charset="-122"/>
                <a:cs typeface="Arial" panose="020B0604020202020204" pitchFamily="34" charset="0"/>
              </a:rPr>
              <a:t>(12.97%, </a:t>
            </a:r>
            <a:r>
              <a:rPr lang="en-US" altLang="zh-CN" kern="0" dirty="0" smtClean="0">
                <a:solidFill>
                  <a:srgbClr val="FF0000"/>
                </a:solidFill>
                <a:latin typeface="Arial" panose="020B0604020202020204" pitchFamily="34" charset="0"/>
                <a:ea typeface="黑体" pitchFamily="49" charset="-122"/>
                <a:cs typeface="Arial" panose="020B0604020202020204" pitchFamily="34" charset="0"/>
              </a:rPr>
              <a:t>97.61%, </a:t>
            </a:r>
            <a:r>
              <a:rPr lang="en-US" altLang="zh-CN" kern="0" dirty="0">
                <a:solidFill>
                  <a:srgbClr val="FF0000"/>
                </a:solidFill>
                <a:latin typeface="Arial" panose="020B0604020202020204" pitchFamily="34" charset="0"/>
                <a:ea typeface="黑体" pitchFamily="49" charset="-122"/>
                <a:cs typeface="Arial" panose="020B0604020202020204" pitchFamily="34" charset="0"/>
              </a:rPr>
              <a:t>42.88</a:t>
            </a:r>
            <a:r>
              <a:rPr lang="en-US" altLang="zh-CN" kern="0" dirty="0" smtClean="0">
                <a:solidFill>
                  <a:srgbClr val="FF0000"/>
                </a:solidFill>
                <a:latin typeface="Arial" panose="020B0604020202020204" pitchFamily="34" charset="0"/>
                <a:ea typeface="黑体" pitchFamily="49" charset="-122"/>
                <a:cs typeface="Arial" panose="020B0604020202020204" pitchFamily="34" charset="0"/>
              </a:rPr>
              <a:t>%)</a:t>
            </a:r>
            <a:endParaRPr lang="zh-CN" altLang="en-US" dirty="0">
              <a:latin typeface="Arial" panose="020B0604020202020204" pitchFamily="34" charset="0"/>
              <a:cs typeface="Arial" panose="020B0604020202020204" pitchFamily="34" charset="0"/>
            </a:endParaRPr>
          </a:p>
        </p:txBody>
      </p:sp>
      <p:graphicFrame>
        <p:nvGraphicFramePr>
          <p:cNvPr id="17" name="表格 16"/>
          <p:cNvGraphicFramePr>
            <a:graphicFrameLocks noGrp="1"/>
          </p:cNvGraphicFramePr>
          <p:nvPr>
            <p:extLst>
              <p:ext uri="{D42A27DB-BD31-4B8C-83A1-F6EECF244321}">
                <p14:modId xmlns:p14="http://schemas.microsoft.com/office/powerpoint/2010/main" val="3836167962"/>
              </p:ext>
            </p:extLst>
          </p:nvPr>
        </p:nvGraphicFramePr>
        <p:xfrm>
          <a:off x="814649" y="1952625"/>
          <a:ext cx="7600993" cy="1871232"/>
        </p:xfrm>
        <a:graphic>
          <a:graphicData uri="http://schemas.openxmlformats.org/drawingml/2006/table">
            <a:tbl>
              <a:tblPr firstRow="1" bandRow="1">
                <a:tableStyleId>{2D5ABB26-0587-4C30-8999-92F81FD0307C}</a:tableStyleId>
              </a:tblPr>
              <a:tblGrid>
                <a:gridCol w="1357520"/>
                <a:gridCol w="1593635"/>
                <a:gridCol w="1258133"/>
                <a:gridCol w="1593635"/>
                <a:gridCol w="1798070"/>
              </a:tblGrid>
              <a:tr h="467808">
                <a:tc>
                  <a:txBody>
                    <a:bodyPr/>
                    <a:lstStyle/>
                    <a:p>
                      <a:r>
                        <a:rPr lang="en-US" altLang="zh-CN" sz="2000" dirty="0" smtClean="0"/>
                        <a:t>Data sets</a:t>
                      </a:r>
                      <a:endParaRPr lang="zh-CN" alt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000" dirty="0" smtClean="0"/>
                        <a:t>KNN-Text</a:t>
                      </a:r>
                      <a:endParaRPr lang="zh-CN" alt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000" dirty="0" smtClean="0"/>
                        <a:t>LDA</a:t>
                      </a:r>
                      <a:endParaRPr lang="zh-CN" alt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000" dirty="0" smtClean="0"/>
                        <a:t>GSDPMM</a:t>
                      </a:r>
                      <a:endParaRPr lang="zh-CN" alt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000" dirty="0" err="1" smtClean="0">
                          <a:solidFill>
                            <a:srgbClr val="C00000"/>
                          </a:solidFill>
                        </a:rPr>
                        <a:t>FMOutlier</a:t>
                      </a:r>
                      <a:endParaRPr lang="zh-CN" altLang="en-US" sz="2000" dirty="0">
                        <a:solidFill>
                          <a:srgbClr val="C0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7808">
                <a:tc>
                  <a:txBody>
                    <a:bodyPr/>
                    <a:lstStyle/>
                    <a:p>
                      <a:r>
                        <a:rPr lang="en-US" altLang="zh-CN" sz="2000" dirty="0" smtClean="0"/>
                        <a:t>Tweets</a:t>
                      </a:r>
                      <a:endParaRPr lang="zh-CN" altLang="en-US" sz="2000" dirty="0"/>
                    </a:p>
                  </a:txBody>
                  <a:tcPr>
                    <a:lnT w="12700" cap="flat" cmpd="sng" algn="ctr">
                      <a:solidFill>
                        <a:schemeClr val="tx1"/>
                      </a:solidFill>
                      <a:prstDash val="solid"/>
                      <a:round/>
                      <a:headEnd type="none" w="med" len="med"/>
                      <a:tailEnd type="none" w="med" len="med"/>
                    </a:lnT>
                  </a:tcPr>
                </a:tc>
                <a:tc>
                  <a:txBody>
                    <a:bodyPr/>
                    <a:lstStyle/>
                    <a:p>
                      <a:r>
                        <a:rPr lang="en-US" altLang="zh-CN" sz="2000" dirty="0" smtClean="0"/>
                        <a:t>0.8282</a:t>
                      </a:r>
                      <a:endParaRPr lang="zh-CN" altLang="en-US" sz="2000" dirty="0"/>
                    </a:p>
                  </a:txBody>
                  <a:tcPr>
                    <a:lnT w="12700" cap="flat" cmpd="sng" algn="ctr">
                      <a:solidFill>
                        <a:schemeClr val="tx1"/>
                      </a:solidFill>
                      <a:prstDash val="solid"/>
                      <a:round/>
                      <a:headEnd type="none" w="med" len="med"/>
                      <a:tailEnd type="none" w="med" len="med"/>
                    </a:lnT>
                  </a:tcPr>
                </a:tc>
                <a:tc>
                  <a:txBody>
                    <a:bodyPr/>
                    <a:lstStyle/>
                    <a:p>
                      <a:r>
                        <a:rPr lang="en-US" altLang="zh-CN" sz="2000" dirty="0" smtClean="0"/>
                        <a:t>0.0287</a:t>
                      </a:r>
                      <a:endParaRPr lang="zh-CN" altLang="en-US" sz="2000" dirty="0"/>
                    </a:p>
                  </a:txBody>
                  <a:tcPr>
                    <a:lnT w="12700" cap="flat" cmpd="sng" algn="ctr">
                      <a:solidFill>
                        <a:schemeClr val="tx1"/>
                      </a:solidFill>
                      <a:prstDash val="solid"/>
                      <a:round/>
                      <a:headEnd type="none" w="med" len="med"/>
                      <a:tailEnd type="none" w="med" len="med"/>
                    </a:lnT>
                  </a:tcPr>
                </a:tc>
                <a:tc>
                  <a:txBody>
                    <a:bodyPr/>
                    <a:lstStyle/>
                    <a:p>
                      <a:r>
                        <a:rPr lang="en-US" altLang="zh-CN" sz="2000" dirty="0" smtClean="0"/>
                        <a:t>0.3412</a:t>
                      </a:r>
                      <a:endParaRPr lang="zh-CN" altLang="en-US" sz="2000" dirty="0"/>
                    </a:p>
                  </a:txBody>
                  <a:tcPr>
                    <a:lnT w="12700" cap="flat" cmpd="sng" algn="ctr">
                      <a:solidFill>
                        <a:schemeClr val="tx1"/>
                      </a:solidFill>
                      <a:prstDash val="solid"/>
                      <a:round/>
                      <a:headEnd type="none" w="med" len="med"/>
                      <a:tailEnd type="none" w="med" len="med"/>
                    </a:lnT>
                  </a:tcPr>
                </a:tc>
                <a:tc>
                  <a:txBody>
                    <a:bodyPr/>
                    <a:lstStyle/>
                    <a:p>
                      <a:r>
                        <a:rPr lang="en-US" altLang="zh-CN" sz="2000" dirty="0" smtClean="0">
                          <a:solidFill>
                            <a:srgbClr val="C00000"/>
                          </a:solidFill>
                        </a:rPr>
                        <a:t>0.9994</a:t>
                      </a:r>
                      <a:endParaRPr lang="zh-CN" altLang="en-US" sz="2000" dirty="0">
                        <a:solidFill>
                          <a:srgbClr val="C00000"/>
                        </a:solidFill>
                      </a:endParaRPr>
                    </a:p>
                  </a:txBody>
                  <a:tcPr>
                    <a:lnT w="12700" cap="flat" cmpd="sng" algn="ctr">
                      <a:solidFill>
                        <a:schemeClr val="tx1"/>
                      </a:solidFill>
                      <a:prstDash val="solid"/>
                      <a:round/>
                      <a:headEnd type="none" w="med" len="med"/>
                      <a:tailEnd type="none" w="med" len="med"/>
                    </a:lnT>
                  </a:tcPr>
                </a:tc>
              </a:tr>
              <a:tr h="467808">
                <a:tc>
                  <a:txBody>
                    <a:bodyPr/>
                    <a:lstStyle/>
                    <a:p>
                      <a:r>
                        <a:rPr lang="en-US" altLang="zh-CN" sz="2000" dirty="0" err="1" smtClean="0"/>
                        <a:t>GNewsT</a:t>
                      </a:r>
                      <a:endParaRPr lang="zh-CN" altLang="en-US" sz="2000" dirty="0"/>
                    </a:p>
                  </a:txBody>
                  <a:tcPr/>
                </a:tc>
                <a:tc>
                  <a:txBody>
                    <a:bodyPr/>
                    <a:lstStyle/>
                    <a:p>
                      <a:r>
                        <a:rPr lang="en-US" altLang="zh-CN" sz="2000" dirty="0" smtClean="0"/>
                        <a:t>0.7802</a:t>
                      </a:r>
                      <a:endParaRPr lang="zh-CN" altLang="en-US" sz="2000" dirty="0"/>
                    </a:p>
                  </a:txBody>
                  <a:tcPr/>
                </a:tc>
                <a:tc>
                  <a:txBody>
                    <a:bodyPr/>
                    <a:lstStyle/>
                    <a:p>
                      <a:r>
                        <a:rPr lang="en-US" altLang="zh-CN" sz="2000" dirty="0" smtClean="0"/>
                        <a:t>0.0193</a:t>
                      </a:r>
                      <a:endParaRPr lang="zh-CN" altLang="en-US" sz="2000" dirty="0"/>
                    </a:p>
                  </a:txBody>
                  <a:tcPr/>
                </a:tc>
                <a:tc>
                  <a:txBody>
                    <a:bodyPr/>
                    <a:lstStyle/>
                    <a:p>
                      <a:r>
                        <a:rPr lang="en-US" altLang="zh-CN" sz="2000" dirty="0" smtClean="0"/>
                        <a:t>0.5542</a:t>
                      </a:r>
                      <a:endParaRPr lang="zh-CN" altLang="en-US" sz="2000" dirty="0"/>
                    </a:p>
                  </a:txBody>
                  <a:tcPr/>
                </a:tc>
                <a:tc>
                  <a:txBody>
                    <a:bodyPr/>
                    <a:lstStyle/>
                    <a:p>
                      <a:r>
                        <a:rPr lang="en-US" altLang="zh-CN" sz="2000" dirty="0" smtClean="0">
                          <a:solidFill>
                            <a:srgbClr val="C00000"/>
                          </a:solidFill>
                        </a:rPr>
                        <a:t>0.9980</a:t>
                      </a:r>
                      <a:endParaRPr lang="zh-CN" altLang="en-US" sz="2000" dirty="0">
                        <a:solidFill>
                          <a:srgbClr val="C00000"/>
                        </a:solidFill>
                      </a:endParaRPr>
                    </a:p>
                  </a:txBody>
                  <a:tcPr/>
                </a:tc>
              </a:tr>
              <a:tr h="467808">
                <a:tc>
                  <a:txBody>
                    <a:bodyPr/>
                    <a:lstStyle/>
                    <a:p>
                      <a:r>
                        <a:rPr lang="en-US" altLang="zh-CN" sz="2000" dirty="0" err="1" smtClean="0"/>
                        <a:t>GNewsS</a:t>
                      </a:r>
                      <a:endParaRPr lang="zh-CN" altLang="en-US" sz="2000" dirty="0"/>
                    </a:p>
                  </a:txBody>
                  <a:tcPr>
                    <a:lnB w="12700" cap="flat" cmpd="sng" algn="ctr">
                      <a:solidFill>
                        <a:schemeClr val="tx1"/>
                      </a:solidFill>
                      <a:prstDash val="solid"/>
                      <a:round/>
                      <a:headEnd type="none" w="med" len="med"/>
                      <a:tailEnd type="none" w="med" len="med"/>
                    </a:lnB>
                  </a:tcPr>
                </a:tc>
                <a:tc>
                  <a:txBody>
                    <a:bodyPr/>
                    <a:lstStyle/>
                    <a:p>
                      <a:r>
                        <a:rPr lang="en-US" altLang="zh-CN" sz="2000" dirty="0" smtClean="0"/>
                        <a:t>1</a:t>
                      </a:r>
                      <a:endParaRPr lang="zh-CN" altLang="en-US" sz="2000" dirty="0"/>
                    </a:p>
                  </a:txBody>
                  <a:tcPr>
                    <a:lnB w="12700" cap="flat" cmpd="sng" algn="ctr">
                      <a:solidFill>
                        <a:schemeClr val="tx1"/>
                      </a:solidFill>
                      <a:prstDash val="solid"/>
                      <a:round/>
                      <a:headEnd type="none" w="med" len="med"/>
                      <a:tailEnd type="none" w="med" len="med"/>
                    </a:lnB>
                  </a:tcPr>
                </a:tc>
                <a:tc>
                  <a:txBody>
                    <a:bodyPr/>
                    <a:lstStyle/>
                    <a:p>
                      <a:r>
                        <a:rPr lang="en-US" altLang="zh-CN" sz="2000" dirty="0" smtClean="0"/>
                        <a:t>0.0212</a:t>
                      </a:r>
                      <a:endParaRPr lang="zh-CN" altLang="en-US" sz="2000" dirty="0"/>
                    </a:p>
                  </a:txBody>
                  <a:tcPr>
                    <a:lnB w="12700" cap="flat" cmpd="sng" algn="ctr">
                      <a:solidFill>
                        <a:schemeClr val="tx1"/>
                      </a:solidFill>
                      <a:prstDash val="solid"/>
                      <a:round/>
                      <a:headEnd type="none" w="med" len="med"/>
                      <a:tailEnd type="none" w="med" len="med"/>
                    </a:lnB>
                  </a:tcPr>
                </a:tc>
                <a:tc>
                  <a:txBody>
                    <a:bodyPr/>
                    <a:lstStyle/>
                    <a:p>
                      <a:r>
                        <a:rPr lang="en-US" altLang="zh-CN" sz="2000" dirty="0" smtClean="0"/>
                        <a:t>0.8155</a:t>
                      </a:r>
                      <a:endParaRPr lang="zh-CN" altLang="en-US" sz="2000" dirty="0"/>
                    </a:p>
                  </a:txBody>
                  <a:tcPr>
                    <a:lnB w="12700" cap="flat" cmpd="sng" algn="ctr">
                      <a:solidFill>
                        <a:schemeClr val="tx1"/>
                      </a:solidFill>
                      <a:prstDash val="solid"/>
                      <a:round/>
                      <a:headEnd type="none" w="med" len="med"/>
                      <a:tailEnd type="none" w="med" len="med"/>
                    </a:lnB>
                  </a:tcPr>
                </a:tc>
                <a:tc>
                  <a:txBody>
                    <a:bodyPr/>
                    <a:lstStyle/>
                    <a:p>
                      <a:r>
                        <a:rPr lang="en-US" altLang="zh-CN" sz="2000" dirty="0" smtClean="0">
                          <a:solidFill>
                            <a:srgbClr val="C00000"/>
                          </a:solidFill>
                        </a:rPr>
                        <a:t>1</a:t>
                      </a:r>
                      <a:endParaRPr lang="zh-CN" altLang="en-US" sz="2000" dirty="0">
                        <a:solidFill>
                          <a:srgbClr val="C00000"/>
                        </a:solidFill>
                      </a:endParaRPr>
                    </a:p>
                  </a:txBody>
                  <a:tcPr>
                    <a:lnB w="12700" cap="flat" cmpd="sng" algn="ctr">
                      <a:solidFill>
                        <a:schemeClr val="tx1"/>
                      </a:solidFill>
                      <a:prstDash val="solid"/>
                      <a:round/>
                      <a:headEnd type="none" w="med" len="med"/>
                      <a:tailEnd type="none" w="med" len="med"/>
                    </a:lnB>
                  </a:tcPr>
                </a:tc>
              </a:tr>
            </a:tbl>
          </a:graphicData>
        </a:graphic>
      </p:graphicFrame>
      <p:sp>
        <p:nvSpPr>
          <p:cNvPr id="13" name="文本框 19"/>
          <p:cNvSpPr txBox="1"/>
          <p:nvPr/>
        </p:nvSpPr>
        <p:spPr>
          <a:xfrm>
            <a:off x="365386" y="1105394"/>
            <a:ext cx="8630203"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smtClean="0">
                <a:latin typeface="Arial" panose="020B0604020202020204" pitchFamily="34" charset="0"/>
                <a:cs typeface="Arial" panose="020B0604020202020204" pitchFamily="34" charset="0"/>
              </a:rPr>
              <a:t>(a) Short text data </a:t>
            </a:r>
            <a:endParaRPr lang="zh-CN"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376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50"/>
                                        <p:tgtEl>
                                          <p:spTgt spid="17"/>
                                        </p:tgtEl>
                                      </p:cBhvr>
                                    </p:animEffect>
                                    <p:anim calcmode="lin" valueType="num">
                                      <p:cBhvr>
                                        <p:cTn id="8" dur="250" fill="hold"/>
                                        <p:tgtEl>
                                          <p:spTgt spid="17"/>
                                        </p:tgtEl>
                                        <p:attrNameLst>
                                          <p:attrName>ppt_x</p:attrName>
                                        </p:attrNameLst>
                                      </p:cBhvr>
                                      <p:tavLst>
                                        <p:tav tm="0">
                                          <p:val>
                                            <p:strVal val="#ppt_x"/>
                                          </p:val>
                                        </p:tav>
                                        <p:tav tm="100000">
                                          <p:val>
                                            <p:strVal val="#ppt_x"/>
                                          </p:val>
                                        </p:tav>
                                      </p:tavLst>
                                    </p:anim>
                                    <p:anim calcmode="lin" valueType="num">
                                      <p:cBhvr>
                                        <p:cTn id="9" dur="25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barn(inVertical)">
                                      <p:cBhvr>
                                        <p:cTn id="1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5194" y="190469"/>
            <a:ext cx="8394700" cy="904874"/>
          </a:xfrm>
        </p:spPr>
        <p:txBody>
          <a:bodyPr/>
          <a:lstStyle/>
          <a:p>
            <a:r>
              <a:rPr lang="en-US" altLang="zh-CN" b="1" dirty="0" smtClean="0"/>
              <a:t>Effectiveness Tests: Average Precision</a:t>
            </a:r>
            <a:endParaRPr lang="zh-CN" altLang="en-US" b="1" dirty="0"/>
          </a:p>
        </p:txBody>
      </p:sp>
      <p:sp>
        <p:nvSpPr>
          <p:cNvPr id="4" name="灯片编号占位符 3"/>
          <p:cNvSpPr>
            <a:spLocks noGrp="1"/>
          </p:cNvSpPr>
          <p:nvPr>
            <p:ph type="sldNum" sz="quarter" idx="12"/>
          </p:nvPr>
        </p:nvSpPr>
        <p:spPr/>
        <p:txBody>
          <a:bodyPr/>
          <a:lstStyle/>
          <a:p>
            <a:fld id="{E3756F1F-84DF-4859-8AE8-4B3E0E674450}" type="slidenum">
              <a:rPr lang="zh-CN" altLang="en-US" smtClean="0"/>
              <a:pPr/>
              <a:t>23</a:t>
            </a:fld>
            <a:endParaRPr lang="zh-CN" altLang="en-US" dirty="0"/>
          </a:p>
        </p:txBody>
      </p:sp>
      <p:sp>
        <p:nvSpPr>
          <p:cNvPr id="20" name="文本框 19"/>
          <p:cNvSpPr txBox="1"/>
          <p:nvPr/>
        </p:nvSpPr>
        <p:spPr>
          <a:xfrm>
            <a:off x="374650" y="1103067"/>
            <a:ext cx="8630203" cy="400110"/>
          </a:xfrm>
          <a:prstGeom prst="rect">
            <a:avLst/>
          </a:prstGeom>
          <a:noFill/>
        </p:spPr>
        <p:txBody>
          <a:bodyPr wrap="square" rtlCol="0">
            <a:spAutoFit/>
          </a:bodyPr>
          <a:lstStyle/>
          <a:p>
            <a:r>
              <a:rPr lang="en-US" altLang="zh-CN" sz="2000" dirty="0" smtClean="0">
                <a:latin typeface="Arial" panose="020B0604020202020204" pitchFamily="34" charset="0"/>
                <a:cs typeface="Arial" panose="020B0604020202020204" pitchFamily="34" charset="0"/>
              </a:rPr>
              <a:t>(a) Conventional numerical data </a:t>
            </a:r>
            <a:endParaRPr lang="zh-CN" altLang="en-US" sz="2000" dirty="0">
              <a:latin typeface="Arial" panose="020B0604020202020204" pitchFamily="34" charset="0"/>
              <a:cs typeface="Arial" panose="020B0604020202020204" pitchFamily="34" charset="0"/>
            </a:endParaRPr>
          </a:p>
        </p:txBody>
      </p:sp>
      <p:sp>
        <p:nvSpPr>
          <p:cNvPr id="23" name="文本框 22"/>
          <p:cNvSpPr txBox="1"/>
          <p:nvPr/>
        </p:nvSpPr>
        <p:spPr>
          <a:xfrm>
            <a:off x="786674" y="4437063"/>
            <a:ext cx="7276671" cy="369332"/>
          </a:xfrm>
          <a:prstGeom prst="rect">
            <a:avLst/>
          </a:prstGeom>
          <a:noFill/>
          <a:ln w="19050">
            <a:solidFill>
              <a:srgbClr val="FF0000"/>
            </a:solidFill>
          </a:ln>
        </p:spPr>
        <p:txBody>
          <a:bodyPr wrap="square" rtlCol="0">
            <a:spAutoFit/>
          </a:bodyPr>
          <a:lstStyle/>
          <a:p>
            <a:r>
              <a:rPr lang="en-US" altLang="zh-CN" kern="0" dirty="0" smtClean="0">
                <a:solidFill>
                  <a:srgbClr val="000000"/>
                </a:solidFill>
                <a:latin typeface="Arial" panose="020B0604020202020204" pitchFamily="34" charset="0"/>
                <a:ea typeface="黑体" pitchFamily="49" charset="-122"/>
                <a:cs typeface="Arial" panose="020B0604020202020204" pitchFamily="34" charset="0"/>
              </a:rPr>
              <a:t>Improves over(LOF</a:t>
            </a:r>
            <a:r>
              <a:rPr lang="en-US" altLang="zh-CN" kern="0" dirty="0">
                <a:solidFill>
                  <a:srgbClr val="000000"/>
                </a:solidFill>
                <a:latin typeface="Arial" panose="020B0604020202020204" pitchFamily="34" charset="0"/>
                <a:ea typeface="黑体" pitchFamily="49" charset="-122"/>
                <a:cs typeface="Arial" panose="020B0604020202020204" pitchFamily="34" charset="0"/>
              </a:rPr>
              <a:t>) by </a:t>
            </a:r>
            <a:r>
              <a:rPr lang="en-US" altLang="zh-CN" kern="0" dirty="0">
                <a:solidFill>
                  <a:srgbClr val="FF0000"/>
                </a:solidFill>
                <a:latin typeface="Arial" panose="020B0604020202020204" pitchFamily="34" charset="0"/>
                <a:ea typeface="黑体" pitchFamily="49" charset="-122"/>
                <a:cs typeface="Arial" panose="020B0604020202020204" pitchFamily="34" charset="0"/>
              </a:rPr>
              <a:t>(</a:t>
            </a:r>
            <a:r>
              <a:rPr lang="en-US" altLang="zh-CN" kern="0" dirty="0" smtClean="0">
                <a:solidFill>
                  <a:srgbClr val="FF0000"/>
                </a:solidFill>
                <a:latin typeface="Arial" panose="020B0604020202020204" pitchFamily="34" charset="0"/>
                <a:ea typeface="黑体" pitchFamily="49" charset="-122"/>
                <a:cs typeface="Arial" panose="020B0604020202020204" pitchFamily="34" charset="0"/>
              </a:rPr>
              <a:t>25.06%) </a:t>
            </a:r>
            <a:r>
              <a:rPr lang="en-US" altLang="zh-CN" kern="0" dirty="0">
                <a:solidFill>
                  <a:srgbClr val="000000"/>
                </a:solidFill>
                <a:latin typeface="Arial" panose="020B0604020202020204" pitchFamily="34" charset="0"/>
                <a:ea typeface="黑体" pitchFamily="49" charset="-122"/>
                <a:cs typeface="Arial" panose="020B0604020202020204" pitchFamily="34" charset="0"/>
              </a:rPr>
              <a:t>for </a:t>
            </a:r>
            <a:r>
              <a:rPr lang="en-US" altLang="zh-CN" kern="0" dirty="0" smtClean="0">
                <a:solidFill>
                  <a:srgbClr val="000000"/>
                </a:solidFill>
                <a:latin typeface="Arial" panose="020B0604020202020204" pitchFamily="34" charset="0"/>
                <a:ea typeface="黑体" pitchFamily="49" charset="-122"/>
                <a:cs typeface="Arial" panose="020B0604020202020204" pitchFamily="34" charset="0"/>
              </a:rPr>
              <a:t>conventional numerical </a:t>
            </a:r>
            <a:r>
              <a:rPr lang="en-US" altLang="zh-CN" kern="0" dirty="0">
                <a:solidFill>
                  <a:srgbClr val="000000"/>
                </a:solidFill>
                <a:latin typeface="Arial" panose="020B0604020202020204" pitchFamily="34" charset="0"/>
                <a:ea typeface="黑体" pitchFamily="49" charset="-122"/>
                <a:cs typeface="Arial" panose="020B0604020202020204" pitchFamily="34" charset="0"/>
              </a:rPr>
              <a:t>data</a:t>
            </a:r>
            <a:endParaRPr lang="zh-CN" altLang="en-US" dirty="0">
              <a:latin typeface="Arial" panose="020B0604020202020204" pitchFamily="34" charset="0"/>
              <a:cs typeface="Arial" panose="020B0604020202020204" pitchFamily="34" charset="0"/>
            </a:endParaRPr>
          </a:p>
        </p:txBody>
      </p:sp>
      <p:graphicFrame>
        <p:nvGraphicFramePr>
          <p:cNvPr id="25" name="表格 24"/>
          <p:cNvGraphicFramePr>
            <a:graphicFrameLocks noGrp="1"/>
          </p:cNvGraphicFramePr>
          <p:nvPr>
            <p:extLst>
              <p:ext uri="{D42A27DB-BD31-4B8C-83A1-F6EECF244321}">
                <p14:modId xmlns:p14="http://schemas.microsoft.com/office/powerpoint/2010/main" val="57148992"/>
              </p:ext>
            </p:extLst>
          </p:nvPr>
        </p:nvGraphicFramePr>
        <p:xfrm>
          <a:off x="826354" y="1952623"/>
          <a:ext cx="7198759" cy="1871664"/>
        </p:xfrm>
        <a:graphic>
          <a:graphicData uri="http://schemas.openxmlformats.org/drawingml/2006/table">
            <a:tbl>
              <a:tblPr firstRow="1" bandRow="1">
                <a:tableStyleId>{2D5ABB26-0587-4C30-8999-92F81FD0307C}</a:tableStyleId>
              </a:tblPr>
              <a:tblGrid>
                <a:gridCol w="2245103"/>
                <a:gridCol w="2327538"/>
                <a:gridCol w="2626118"/>
              </a:tblGrid>
              <a:tr h="467916">
                <a:tc>
                  <a:txBody>
                    <a:bodyPr/>
                    <a:lstStyle/>
                    <a:p>
                      <a:r>
                        <a:rPr lang="en-US" altLang="zh-CN" sz="2000" dirty="0" smtClean="0"/>
                        <a:t>Data sets</a:t>
                      </a:r>
                      <a:endParaRPr lang="zh-CN" alt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000" dirty="0" smtClean="0"/>
                        <a:t>LOF</a:t>
                      </a:r>
                      <a:endParaRPr lang="zh-CN" alt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2000" dirty="0" err="1" smtClean="0">
                          <a:solidFill>
                            <a:srgbClr val="C00000"/>
                          </a:solidFill>
                        </a:rPr>
                        <a:t>FMOutlier</a:t>
                      </a:r>
                      <a:endParaRPr lang="zh-CN" altLang="en-US" sz="2000" dirty="0">
                        <a:solidFill>
                          <a:srgbClr val="C0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7916">
                <a:tc>
                  <a:txBody>
                    <a:bodyPr/>
                    <a:lstStyle/>
                    <a:p>
                      <a:r>
                        <a:rPr lang="en-US" altLang="zh-CN" sz="2000" dirty="0" err="1" smtClean="0"/>
                        <a:t>Smtp</a:t>
                      </a:r>
                      <a:endParaRPr lang="zh-CN" altLang="en-US" sz="2000" dirty="0"/>
                    </a:p>
                  </a:txBody>
                  <a:tcPr>
                    <a:lnT w="12700" cap="flat" cmpd="sng" algn="ctr">
                      <a:solidFill>
                        <a:schemeClr val="tx1"/>
                      </a:solidFill>
                      <a:prstDash val="solid"/>
                      <a:round/>
                      <a:headEnd type="none" w="med" len="med"/>
                      <a:tailEnd type="none" w="med" len="med"/>
                    </a:lnT>
                  </a:tcPr>
                </a:tc>
                <a:tc>
                  <a:txBody>
                    <a:bodyPr/>
                    <a:lstStyle/>
                    <a:p>
                      <a:r>
                        <a:rPr lang="en-US" altLang="zh-CN" sz="2000" dirty="0" smtClean="0"/>
                        <a:t>0.0434</a:t>
                      </a:r>
                      <a:endParaRPr lang="zh-CN" altLang="en-US" sz="2000" dirty="0"/>
                    </a:p>
                  </a:txBody>
                  <a:tcPr>
                    <a:lnT w="12700" cap="flat" cmpd="sng" algn="ctr">
                      <a:solidFill>
                        <a:schemeClr val="tx1"/>
                      </a:solidFill>
                      <a:prstDash val="solid"/>
                      <a:round/>
                      <a:headEnd type="none" w="med" len="med"/>
                      <a:tailEnd type="none" w="med" len="med"/>
                    </a:lnT>
                  </a:tcPr>
                </a:tc>
                <a:tc>
                  <a:txBody>
                    <a:bodyPr/>
                    <a:lstStyle/>
                    <a:p>
                      <a:r>
                        <a:rPr lang="en-US" altLang="zh-CN" sz="2000" dirty="0" smtClean="0">
                          <a:solidFill>
                            <a:srgbClr val="C00000"/>
                          </a:solidFill>
                        </a:rPr>
                        <a:t>0.5928</a:t>
                      </a:r>
                      <a:endParaRPr lang="zh-CN" altLang="en-US" sz="2000" dirty="0">
                        <a:solidFill>
                          <a:srgbClr val="C00000"/>
                        </a:solidFill>
                      </a:endParaRPr>
                    </a:p>
                  </a:txBody>
                  <a:tcPr>
                    <a:lnT w="12700" cap="flat" cmpd="sng" algn="ctr">
                      <a:solidFill>
                        <a:schemeClr val="tx1"/>
                      </a:solidFill>
                      <a:prstDash val="solid"/>
                      <a:round/>
                      <a:headEnd type="none" w="med" len="med"/>
                      <a:tailEnd type="none" w="med" len="med"/>
                    </a:lnT>
                  </a:tcPr>
                </a:tc>
              </a:tr>
              <a:tr h="467916">
                <a:tc>
                  <a:txBody>
                    <a:bodyPr/>
                    <a:lstStyle/>
                    <a:p>
                      <a:r>
                        <a:rPr lang="en-US" altLang="zh-CN" sz="2000" dirty="0" smtClean="0"/>
                        <a:t>Shuttle</a:t>
                      </a:r>
                      <a:endParaRPr lang="zh-CN" altLang="en-US" sz="2000" dirty="0"/>
                    </a:p>
                  </a:txBody>
                  <a:tcPr/>
                </a:tc>
                <a:tc>
                  <a:txBody>
                    <a:bodyPr/>
                    <a:lstStyle/>
                    <a:p>
                      <a:r>
                        <a:rPr lang="en-US" altLang="zh-CN" sz="2000" dirty="0" smtClean="0"/>
                        <a:t>0.1478</a:t>
                      </a:r>
                      <a:endParaRPr lang="zh-CN" altLang="en-US" sz="2000" dirty="0"/>
                    </a:p>
                  </a:txBody>
                  <a:tcPr/>
                </a:tc>
                <a:tc>
                  <a:txBody>
                    <a:bodyPr/>
                    <a:lstStyle/>
                    <a:p>
                      <a:r>
                        <a:rPr lang="en-US" altLang="zh-CN" sz="2000" dirty="0" smtClean="0">
                          <a:solidFill>
                            <a:srgbClr val="C00000"/>
                          </a:solidFill>
                        </a:rPr>
                        <a:t>0.2909</a:t>
                      </a:r>
                      <a:endParaRPr lang="zh-CN" altLang="en-US" sz="2000" dirty="0">
                        <a:solidFill>
                          <a:srgbClr val="C00000"/>
                        </a:solidFill>
                      </a:endParaRPr>
                    </a:p>
                  </a:txBody>
                  <a:tcPr/>
                </a:tc>
              </a:tr>
              <a:tr h="467916">
                <a:tc>
                  <a:txBody>
                    <a:bodyPr/>
                    <a:lstStyle/>
                    <a:p>
                      <a:r>
                        <a:rPr lang="en-US" altLang="zh-CN" sz="2000" dirty="0" err="1" smtClean="0"/>
                        <a:t>Annthyroid</a:t>
                      </a:r>
                      <a:endParaRPr lang="zh-CN" altLang="en-US" sz="2000" dirty="0"/>
                    </a:p>
                  </a:txBody>
                  <a:tcPr>
                    <a:lnB w="12700" cap="flat" cmpd="sng" algn="ctr">
                      <a:solidFill>
                        <a:schemeClr val="tx1"/>
                      </a:solidFill>
                      <a:prstDash val="solid"/>
                      <a:round/>
                      <a:headEnd type="none" w="med" len="med"/>
                      <a:tailEnd type="none" w="med" len="med"/>
                    </a:lnB>
                  </a:tcPr>
                </a:tc>
                <a:tc>
                  <a:txBody>
                    <a:bodyPr/>
                    <a:lstStyle/>
                    <a:p>
                      <a:r>
                        <a:rPr lang="en-US" altLang="zh-CN" sz="2000" dirty="0" smtClean="0"/>
                        <a:t>0.1756</a:t>
                      </a:r>
                      <a:endParaRPr lang="zh-CN" altLang="en-US" sz="2000" dirty="0"/>
                    </a:p>
                  </a:txBody>
                  <a:tcPr>
                    <a:lnB w="12700" cap="flat" cmpd="sng" algn="ctr">
                      <a:solidFill>
                        <a:schemeClr val="tx1"/>
                      </a:solidFill>
                      <a:prstDash val="solid"/>
                      <a:round/>
                      <a:headEnd type="none" w="med" len="med"/>
                      <a:tailEnd type="none" w="med" len="med"/>
                    </a:lnB>
                  </a:tcPr>
                </a:tc>
                <a:tc>
                  <a:txBody>
                    <a:bodyPr/>
                    <a:lstStyle/>
                    <a:p>
                      <a:r>
                        <a:rPr lang="en-US" altLang="zh-CN" sz="2000" dirty="0" smtClean="0">
                          <a:solidFill>
                            <a:srgbClr val="C00000"/>
                          </a:solidFill>
                        </a:rPr>
                        <a:t>0.2348</a:t>
                      </a:r>
                      <a:endParaRPr lang="zh-CN" altLang="en-US" sz="2000" dirty="0">
                        <a:solidFill>
                          <a:srgbClr val="C00000"/>
                        </a:solidFill>
                      </a:endParaRPr>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8963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50"/>
                                        <p:tgtEl>
                                          <p:spTgt spid="25"/>
                                        </p:tgtEl>
                                      </p:cBhvr>
                                    </p:animEffect>
                                    <p:anim calcmode="lin" valueType="num">
                                      <p:cBhvr>
                                        <p:cTn id="8" dur="250" fill="hold"/>
                                        <p:tgtEl>
                                          <p:spTgt spid="25"/>
                                        </p:tgtEl>
                                        <p:attrNameLst>
                                          <p:attrName>ppt_x</p:attrName>
                                        </p:attrNameLst>
                                      </p:cBhvr>
                                      <p:tavLst>
                                        <p:tav tm="0">
                                          <p:val>
                                            <p:strVal val="#ppt_x"/>
                                          </p:val>
                                        </p:tav>
                                        <p:tav tm="100000">
                                          <p:val>
                                            <p:strVal val="#ppt_x"/>
                                          </p:val>
                                        </p:tav>
                                      </p:tavLst>
                                    </p:anim>
                                    <p:anim calcmode="lin" valueType="num">
                                      <p:cBhvr>
                                        <p:cTn id="9" dur="25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barn(inVertical)">
                                      <p:cBhvr>
                                        <p:cTn id="1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5194" y="190469"/>
            <a:ext cx="8394700" cy="904874"/>
          </a:xfrm>
        </p:spPr>
        <p:txBody>
          <a:bodyPr/>
          <a:lstStyle/>
          <a:p>
            <a:r>
              <a:rPr lang="en-US" altLang="zh-CN" b="1" dirty="0" smtClean="0"/>
              <a:t>Efficiency Tests: </a:t>
            </a:r>
            <a:r>
              <a:rPr lang="en-US" altLang="zh-CN" b="1" dirty="0"/>
              <a:t>R</a:t>
            </a:r>
            <a:r>
              <a:rPr lang="en-US" altLang="zh-CN" b="1" dirty="0" smtClean="0"/>
              <a:t>unning Time</a:t>
            </a:r>
            <a:endParaRPr lang="zh-CN" altLang="en-US" b="1" dirty="0"/>
          </a:p>
        </p:txBody>
      </p:sp>
      <p:sp>
        <p:nvSpPr>
          <p:cNvPr id="4" name="灯片编号占位符 3"/>
          <p:cNvSpPr>
            <a:spLocks noGrp="1"/>
          </p:cNvSpPr>
          <p:nvPr>
            <p:ph type="sldNum" sz="quarter" idx="12"/>
          </p:nvPr>
        </p:nvSpPr>
        <p:spPr/>
        <p:txBody>
          <a:bodyPr/>
          <a:lstStyle/>
          <a:p>
            <a:fld id="{E3756F1F-84DF-4859-8AE8-4B3E0E674450}" type="slidenum">
              <a:rPr lang="zh-CN" altLang="en-US" smtClean="0"/>
              <a:pPr/>
              <a:t>24</a:t>
            </a:fld>
            <a:endParaRPr lang="zh-CN" altLang="en-US" dirty="0"/>
          </a:p>
        </p:txBody>
      </p:sp>
      <p:sp>
        <p:nvSpPr>
          <p:cNvPr id="20" name="文本框 19"/>
          <p:cNvSpPr txBox="1"/>
          <p:nvPr/>
        </p:nvSpPr>
        <p:spPr>
          <a:xfrm>
            <a:off x="355194" y="1093339"/>
            <a:ext cx="8630203" cy="400110"/>
          </a:xfrm>
          <a:prstGeom prst="rect">
            <a:avLst/>
          </a:prstGeom>
          <a:noFill/>
        </p:spPr>
        <p:txBody>
          <a:bodyPr wrap="square" rtlCol="0">
            <a:spAutoFit/>
          </a:bodyPr>
          <a:lstStyle/>
          <a:p>
            <a:r>
              <a:rPr lang="en-US" altLang="zh-CN" sz="2000" dirty="0" smtClean="0">
                <a:latin typeface="Arial" panose="020B0604020202020204" pitchFamily="34" charset="0"/>
                <a:cs typeface="Arial" panose="020B0604020202020204" pitchFamily="34" charset="0"/>
              </a:rPr>
              <a:t>Efficiency comparison: with respect to the sizes of data sets</a:t>
            </a:r>
            <a:endParaRPr lang="zh-CN" altLang="en-US" sz="2000" dirty="0">
              <a:latin typeface="Arial" panose="020B0604020202020204" pitchFamily="34" charset="0"/>
              <a:cs typeface="Arial" panose="020B0604020202020204" pitchFamily="34" charset="0"/>
            </a:endParaRPr>
          </a:p>
        </p:txBody>
      </p:sp>
      <p:pic>
        <p:nvPicPr>
          <p:cNvPr id="3" name="图片 2"/>
          <p:cNvPicPr>
            <a:picLocks noChangeAspect="1"/>
          </p:cNvPicPr>
          <p:nvPr/>
        </p:nvPicPr>
        <p:blipFill>
          <a:blip r:embed="rId3"/>
          <a:stretch>
            <a:fillRect/>
          </a:stretch>
        </p:blipFill>
        <p:spPr>
          <a:xfrm>
            <a:off x="915916" y="1503177"/>
            <a:ext cx="2697757" cy="2208829"/>
          </a:xfrm>
          <a:prstGeom prst="rect">
            <a:avLst/>
          </a:prstGeom>
        </p:spPr>
      </p:pic>
      <p:pic>
        <p:nvPicPr>
          <p:cNvPr id="6" name="图片 5"/>
          <p:cNvPicPr>
            <a:picLocks noChangeAspect="1"/>
          </p:cNvPicPr>
          <p:nvPr/>
        </p:nvPicPr>
        <p:blipFill>
          <a:blip r:embed="rId4"/>
          <a:stretch>
            <a:fillRect/>
          </a:stretch>
        </p:blipFill>
        <p:spPr>
          <a:xfrm>
            <a:off x="4689751" y="1503177"/>
            <a:ext cx="2752928" cy="2208829"/>
          </a:xfrm>
          <a:prstGeom prst="rect">
            <a:avLst/>
          </a:prstGeom>
        </p:spPr>
      </p:pic>
      <p:pic>
        <p:nvPicPr>
          <p:cNvPr id="7" name="图片 6"/>
          <p:cNvPicPr>
            <a:picLocks noChangeAspect="1"/>
          </p:cNvPicPr>
          <p:nvPr/>
        </p:nvPicPr>
        <p:blipFill>
          <a:blip r:embed="rId5"/>
          <a:stretch>
            <a:fillRect/>
          </a:stretch>
        </p:blipFill>
        <p:spPr>
          <a:xfrm>
            <a:off x="915917" y="3946452"/>
            <a:ext cx="2707399" cy="2290425"/>
          </a:xfrm>
          <a:prstGeom prst="rect">
            <a:avLst/>
          </a:prstGeom>
        </p:spPr>
      </p:pic>
      <p:sp>
        <p:nvSpPr>
          <p:cNvPr id="11" name="文本框 10"/>
          <p:cNvSpPr txBox="1"/>
          <p:nvPr/>
        </p:nvSpPr>
        <p:spPr>
          <a:xfrm>
            <a:off x="1219219" y="3665989"/>
            <a:ext cx="2404096" cy="338554"/>
          </a:xfrm>
          <a:prstGeom prst="rect">
            <a:avLst/>
          </a:prstGeom>
          <a:noFill/>
        </p:spPr>
        <p:txBody>
          <a:bodyPr wrap="square" rtlCol="0">
            <a:spAutoFit/>
          </a:bodyPr>
          <a:lstStyle/>
          <a:p>
            <a:r>
              <a:rPr lang="en-US" altLang="zh-CN" sz="1600" dirty="0" smtClean="0"/>
              <a:t>(a) Sparse categorical data</a:t>
            </a:r>
            <a:endParaRPr lang="zh-CN" altLang="en-US" sz="1600" dirty="0"/>
          </a:p>
        </p:txBody>
      </p:sp>
      <p:sp>
        <p:nvSpPr>
          <p:cNvPr id="26" name="文本框 25"/>
          <p:cNvSpPr txBox="1"/>
          <p:nvPr/>
        </p:nvSpPr>
        <p:spPr>
          <a:xfrm>
            <a:off x="5466468" y="3692550"/>
            <a:ext cx="1838199" cy="338554"/>
          </a:xfrm>
          <a:prstGeom prst="rect">
            <a:avLst/>
          </a:prstGeom>
          <a:noFill/>
        </p:spPr>
        <p:txBody>
          <a:bodyPr wrap="square" rtlCol="0">
            <a:spAutoFit/>
          </a:bodyPr>
          <a:lstStyle/>
          <a:p>
            <a:r>
              <a:rPr lang="en-US" altLang="zh-CN" sz="1600" dirty="0" smtClean="0"/>
              <a:t>(b) Short text data</a:t>
            </a:r>
            <a:endParaRPr lang="zh-CN" altLang="en-US" sz="1600" dirty="0"/>
          </a:p>
        </p:txBody>
      </p:sp>
      <p:sp>
        <p:nvSpPr>
          <p:cNvPr id="27" name="文本框 26"/>
          <p:cNvSpPr txBox="1"/>
          <p:nvPr/>
        </p:nvSpPr>
        <p:spPr>
          <a:xfrm>
            <a:off x="1509479" y="6178786"/>
            <a:ext cx="1838199" cy="338554"/>
          </a:xfrm>
          <a:prstGeom prst="rect">
            <a:avLst/>
          </a:prstGeom>
          <a:noFill/>
        </p:spPr>
        <p:txBody>
          <a:bodyPr wrap="square" rtlCol="0">
            <a:spAutoFit/>
          </a:bodyPr>
          <a:lstStyle/>
          <a:p>
            <a:r>
              <a:rPr lang="en-US" altLang="zh-CN" sz="1600" dirty="0" smtClean="0"/>
              <a:t>(c) numerical data</a:t>
            </a:r>
            <a:endParaRPr lang="zh-CN" altLang="en-US" sz="1600" dirty="0"/>
          </a:p>
        </p:txBody>
      </p:sp>
      <p:sp>
        <p:nvSpPr>
          <p:cNvPr id="21" name="内容占位符 2"/>
          <p:cNvSpPr txBox="1">
            <a:spLocks/>
          </p:cNvSpPr>
          <p:nvPr/>
        </p:nvSpPr>
        <p:spPr bwMode="auto">
          <a:xfrm>
            <a:off x="4157903" y="4151603"/>
            <a:ext cx="4455328" cy="1607169"/>
          </a:xfrm>
          <a:prstGeom prst="rect">
            <a:avLst/>
          </a:prstGeom>
          <a:solidFill>
            <a:schemeClr val="bg1"/>
          </a:solidFill>
          <a:ln w="28575">
            <a:solidFill>
              <a:srgbClr val="FF0000">
                <a:alpha val="50196"/>
              </a:srgbClr>
            </a:solidFill>
            <a:miter lim="800000"/>
            <a:headEnd/>
            <a:tailEnd/>
          </a:ln>
        </p:spPr>
        <p:txBody>
          <a:bodyPr anchor="ctr"/>
          <a:lstStyle/>
          <a:p>
            <a:pPr indent="-342900" algn="ctr" eaLnBrk="0" hangingPunct="0">
              <a:spcBef>
                <a:spcPct val="20000"/>
              </a:spcBef>
              <a:defRPr/>
            </a:pPr>
            <a:r>
              <a:rPr lang="en-US" altLang="zh-CN" kern="0" dirty="0" err="1" smtClean="0">
                <a:solidFill>
                  <a:srgbClr val="000000"/>
                </a:solidFill>
                <a:latin typeface="Arial" panose="020B0604020202020204" pitchFamily="34" charset="0"/>
                <a:ea typeface="黑体" pitchFamily="49" charset="-122"/>
                <a:cs typeface="Arial" panose="020B0604020202020204" pitchFamily="34" charset="0"/>
              </a:rPr>
              <a:t>FMOutlier</a:t>
            </a:r>
            <a:r>
              <a:rPr lang="en-US" altLang="zh-CN" kern="0" dirty="0" smtClean="0">
                <a:solidFill>
                  <a:srgbClr val="000000"/>
                </a:solidFill>
                <a:latin typeface="Arial" panose="020B0604020202020204" pitchFamily="34" charset="0"/>
                <a:ea typeface="黑体" pitchFamily="49" charset="-122"/>
                <a:cs typeface="Arial" panose="020B0604020202020204" pitchFamily="34" charset="0"/>
              </a:rPr>
              <a:t> is on average </a:t>
            </a:r>
            <a:r>
              <a:rPr lang="en-US" altLang="zh-CN" kern="0" dirty="0" smtClean="0">
                <a:solidFill>
                  <a:srgbClr val="FF0000"/>
                </a:solidFill>
                <a:latin typeface="Arial" panose="020B0604020202020204" pitchFamily="34" charset="0"/>
                <a:ea typeface="黑体" pitchFamily="49" charset="-122"/>
                <a:cs typeface="Arial" panose="020B0604020202020204" pitchFamily="34" charset="0"/>
              </a:rPr>
              <a:t>(48.7, 56.2, 64.3), (12.6, 15.5, 2.8) and (46.4) </a:t>
            </a:r>
            <a:r>
              <a:rPr lang="en-US" altLang="zh-CN" kern="0" dirty="0" smtClean="0">
                <a:solidFill>
                  <a:srgbClr val="000000"/>
                </a:solidFill>
                <a:latin typeface="Arial" panose="020B0604020202020204" pitchFamily="34" charset="0"/>
                <a:ea typeface="黑体" pitchFamily="49" charset="-122"/>
                <a:cs typeface="Arial" panose="020B0604020202020204" pitchFamily="34" charset="0"/>
              </a:rPr>
              <a:t>times faster than (KNN-OF, KNN-Lin, CBRW), (KNN-Text, LDA, GSDPMM) and (LOF).</a:t>
            </a:r>
          </a:p>
        </p:txBody>
      </p:sp>
    </p:spTree>
    <p:extLst>
      <p:ext uri="{BB962C8B-B14F-4D97-AF65-F5344CB8AC3E}">
        <p14:creationId xmlns:p14="http://schemas.microsoft.com/office/powerpoint/2010/main" val="379361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5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5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p:bldP spid="27" grpId="0"/>
      <p:bldP spid="2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Outline</a:t>
            </a:r>
            <a:endParaRPr lang="zh-CN" altLang="en-US" b="1" dirty="0"/>
          </a:p>
        </p:txBody>
      </p:sp>
      <p:sp>
        <p:nvSpPr>
          <p:cNvPr id="3" name="内容占位符 2"/>
          <p:cNvSpPr>
            <a:spLocks noGrp="1"/>
          </p:cNvSpPr>
          <p:nvPr>
            <p:ph idx="1"/>
          </p:nvPr>
        </p:nvSpPr>
        <p:spPr>
          <a:xfrm>
            <a:off x="374650" y="972000"/>
            <a:ext cx="8394700" cy="5069151"/>
          </a:xfrm>
        </p:spPr>
        <p:txBody>
          <a:bodyPr/>
          <a:lstStyle/>
          <a:p>
            <a:pPr>
              <a:lnSpc>
                <a:spcPct val="200000"/>
              </a:lnSpc>
            </a:pPr>
            <a:r>
              <a:rPr lang="en-US" altLang="zh-CN" dirty="0" smtClean="0"/>
              <a:t>Factorization Machines for Outlier Detection</a:t>
            </a:r>
          </a:p>
          <a:p>
            <a:pPr>
              <a:lnSpc>
                <a:spcPct val="200000"/>
              </a:lnSpc>
            </a:pPr>
            <a:r>
              <a:rPr lang="en-US" altLang="zh-CN" dirty="0" smtClean="0"/>
              <a:t>Model Computation</a:t>
            </a:r>
            <a:endParaRPr lang="en-US" altLang="zh-CN" dirty="0"/>
          </a:p>
          <a:p>
            <a:pPr>
              <a:lnSpc>
                <a:spcPct val="200000"/>
              </a:lnSpc>
            </a:pPr>
            <a:r>
              <a:rPr lang="en-US" altLang="zh-CN" dirty="0"/>
              <a:t>Experimental </a:t>
            </a:r>
            <a:r>
              <a:rPr lang="en-US" altLang="zh-CN" dirty="0" smtClean="0"/>
              <a:t>Study</a:t>
            </a:r>
            <a:endParaRPr lang="en-US" altLang="zh-CN" dirty="0"/>
          </a:p>
          <a:p>
            <a:pPr>
              <a:lnSpc>
                <a:spcPct val="200000"/>
              </a:lnSpc>
            </a:pPr>
            <a:r>
              <a:rPr lang="en-US" altLang="zh-CN" b="1" dirty="0"/>
              <a:t>Summary</a:t>
            </a:r>
            <a:endParaRPr lang="zh-CN" altLang="en-US" b="1" dirty="0"/>
          </a:p>
        </p:txBody>
      </p:sp>
      <p:sp>
        <p:nvSpPr>
          <p:cNvPr id="4" name="灯片编号占位符 3"/>
          <p:cNvSpPr>
            <a:spLocks noGrp="1"/>
          </p:cNvSpPr>
          <p:nvPr>
            <p:ph type="sldNum" sz="quarter" idx="12"/>
          </p:nvPr>
        </p:nvSpPr>
        <p:spPr/>
        <p:txBody>
          <a:bodyPr/>
          <a:lstStyle/>
          <a:p>
            <a:fld id="{E3756F1F-84DF-4859-8AE8-4B3E0E674450}" type="slidenum">
              <a:rPr lang="zh-CN" altLang="en-US" smtClean="0"/>
              <a:pPr/>
              <a:t>25</a:t>
            </a:fld>
            <a:endParaRPr lang="zh-CN" altLang="en-US" dirty="0"/>
          </a:p>
        </p:txBody>
      </p:sp>
    </p:spTree>
    <p:extLst>
      <p:ext uri="{BB962C8B-B14F-4D97-AF65-F5344CB8AC3E}">
        <p14:creationId xmlns:p14="http://schemas.microsoft.com/office/powerpoint/2010/main" val="499695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64922" y="190469"/>
            <a:ext cx="8394700" cy="904874"/>
          </a:xfrm>
        </p:spPr>
        <p:txBody>
          <a:bodyPr/>
          <a:lstStyle/>
          <a:p>
            <a:r>
              <a:rPr lang="en-US" altLang="zh-CN" b="1" dirty="0" smtClean="0"/>
              <a:t>Summary</a:t>
            </a:r>
            <a:endParaRPr lang="zh-CN" altLang="en-US" b="1" dirty="0"/>
          </a:p>
        </p:txBody>
      </p:sp>
      <p:sp>
        <p:nvSpPr>
          <p:cNvPr id="4" name="内容占位符 2"/>
          <p:cNvSpPr txBox="1">
            <a:spLocks/>
          </p:cNvSpPr>
          <p:nvPr/>
        </p:nvSpPr>
        <p:spPr>
          <a:xfrm>
            <a:off x="374649" y="1128289"/>
            <a:ext cx="8394701" cy="4652579"/>
          </a:xfrm>
          <a:prstGeom prst="rect">
            <a:avLst/>
          </a:prstGeom>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400" dirty="0" smtClean="0">
                <a:solidFill>
                  <a:srgbClr val="000000"/>
                </a:solidFill>
                <a:latin typeface="Arial" panose="020B0604020202020204" pitchFamily="34" charset="0"/>
              </a:rPr>
              <a:t>An FM based approach to outlier detection</a:t>
            </a:r>
          </a:p>
          <a:p>
            <a:endParaRPr lang="en-US" altLang="zh-CN" sz="2400" b="1" dirty="0" smtClean="0">
              <a:solidFill>
                <a:srgbClr val="000000"/>
              </a:solidFill>
              <a:latin typeface="Arial" panose="020B0604020202020204" pitchFamily="34" charset="0"/>
            </a:endParaRPr>
          </a:p>
          <a:p>
            <a:pPr>
              <a:lnSpc>
                <a:spcPct val="110000"/>
              </a:lnSpc>
            </a:pPr>
            <a:r>
              <a:rPr lang="en-US" altLang="zh-CN" sz="2400" dirty="0">
                <a:solidFill>
                  <a:srgbClr val="000000"/>
                </a:solidFill>
                <a:latin typeface="Arial" panose="020B0604020202020204" pitchFamily="34" charset="0"/>
              </a:rPr>
              <a:t>O</a:t>
            </a:r>
            <a:r>
              <a:rPr lang="en-US" altLang="zh-CN" sz="2400" dirty="0" smtClean="0">
                <a:solidFill>
                  <a:srgbClr val="000000"/>
                </a:solidFill>
                <a:latin typeface="Arial" panose="020B0604020202020204" pitchFamily="34" charset="0"/>
              </a:rPr>
              <a:t>utlier detection with FM:</a:t>
            </a:r>
          </a:p>
          <a:p>
            <a:pPr marL="0" indent="0">
              <a:lnSpc>
                <a:spcPct val="110000"/>
              </a:lnSpc>
              <a:buNone/>
            </a:pPr>
            <a:r>
              <a:rPr lang="en-US" altLang="zh-CN" sz="2400" dirty="0" smtClean="0">
                <a:solidFill>
                  <a:srgbClr val="000000"/>
                </a:solidFill>
                <a:latin typeface="Arial" panose="020B0604020202020204" pitchFamily="34" charset="0"/>
              </a:rPr>
              <a:t>    feature engineering for three domains</a:t>
            </a:r>
          </a:p>
          <a:p>
            <a:pPr marL="0" indent="0">
              <a:lnSpc>
                <a:spcPct val="110000"/>
              </a:lnSpc>
              <a:buNone/>
            </a:pPr>
            <a:r>
              <a:rPr lang="en-US" altLang="zh-CN" sz="2400" dirty="0">
                <a:solidFill>
                  <a:srgbClr val="000000"/>
                </a:solidFill>
                <a:latin typeface="Arial" panose="020B0604020202020204" pitchFamily="34" charset="0"/>
              </a:rPr>
              <a:t> </a:t>
            </a:r>
            <a:r>
              <a:rPr lang="en-US" altLang="zh-CN" sz="2400" dirty="0" smtClean="0">
                <a:solidFill>
                  <a:srgbClr val="000000"/>
                </a:solidFill>
                <a:latin typeface="Arial" panose="020B0604020202020204" pitchFamily="34" charset="0"/>
              </a:rPr>
              <a:t>   unsupervised model</a:t>
            </a:r>
            <a:endParaRPr lang="en-US" altLang="zh-CN" sz="2400" dirty="0">
              <a:solidFill>
                <a:srgbClr val="000000"/>
              </a:solidFill>
              <a:latin typeface="Arial" panose="020B0604020202020204" pitchFamily="34" charset="0"/>
            </a:endParaRPr>
          </a:p>
          <a:p>
            <a:pPr>
              <a:lnSpc>
                <a:spcPct val="110000"/>
              </a:lnSpc>
            </a:pPr>
            <a:endParaRPr lang="en-US" altLang="zh-CN" sz="2400" dirty="0" smtClean="0">
              <a:solidFill>
                <a:srgbClr val="000000"/>
              </a:solidFill>
              <a:latin typeface="Arial" panose="020B0604020202020204" pitchFamily="34" charset="0"/>
            </a:endParaRPr>
          </a:p>
          <a:p>
            <a:pPr>
              <a:lnSpc>
                <a:spcPct val="110000"/>
              </a:lnSpc>
            </a:pPr>
            <a:r>
              <a:rPr lang="en-US" altLang="zh-CN" sz="2400" dirty="0" smtClean="0">
                <a:solidFill>
                  <a:srgbClr val="000000"/>
                </a:solidFill>
                <a:latin typeface="Arial" panose="020B0604020202020204" pitchFamily="34" charset="0"/>
              </a:rPr>
              <a:t>Dual </a:t>
            </a:r>
            <a:r>
              <a:rPr lang="en-US" altLang="zh-CN" sz="2400" dirty="0">
                <a:solidFill>
                  <a:srgbClr val="000000"/>
                </a:solidFill>
                <a:latin typeface="Arial" panose="020B0604020202020204" pitchFamily="34" charset="0"/>
              </a:rPr>
              <a:t>advantages of effectiveness and </a:t>
            </a:r>
            <a:r>
              <a:rPr lang="en-US" altLang="zh-CN" sz="2400" dirty="0" smtClean="0">
                <a:solidFill>
                  <a:srgbClr val="000000"/>
                </a:solidFill>
                <a:latin typeface="Arial" panose="020B0604020202020204" pitchFamily="34" charset="0"/>
              </a:rPr>
              <a:t>efficiency</a:t>
            </a:r>
          </a:p>
        </p:txBody>
      </p:sp>
      <p:sp>
        <p:nvSpPr>
          <p:cNvPr id="6" name="灯片编号占位符 5"/>
          <p:cNvSpPr>
            <a:spLocks noGrp="1"/>
          </p:cNvSpPr>
          <p:nvPr>
            <p:ph type="sldNum" sz="quarter" idx="12"/>
          </p:nvPr>
        </p:nvSpPr>
        <p:spPr/>
        <p:txBody>
          <a:bodyPr/>
          <a:lstStyle/>
          <a:p>
            <a:fld id="{E3756F1F-84DF-4859-8AE8-4B3E0E674450}" type="slidenum">
              <a:rPr lang="zh-CN" altLang="en-US" smtClean="0"/>
              <a:pPr/>
              <a:t>26</a:t>
            </a:fld>
            <a:endParaRPr lang="zh-CN" altLang="en-US" dirty="0"/>
          </a:p>
        </p:txBody>
      </p:sp>
    </p:spTree>
    <p:extLst>
      <p:ext uri="{BB962C8B-B14F-4D97-AF65-F5344CB8AC3E}">
        <p14:creationId xmlns:p14="http://schemas.microsoft.com/office/powerpoint/2010/main" val="31038932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685799" y="566309"/>
            <a:ext cx="7772400" cy="3490580"/>
          </a:xfrm>
        </p:spPr>
        <p:txBody>
          <a:bodyPr/>
          <a:lstStyle/>
          <a:p>
            <a:r>
              <a:rPr lang="en-US" altLang="zh-CN" dirty="0" smtClean="0">
                <a:latin typeface="Arial" panose="020B0604020202020204" pitchFamily="34" charset="0"/>
                <a:cs typeface="Arial" panose="020B0604020202020204" pitchFamily="34" charset="0"/>
              </a:rPr>
              <a:t>Thanks!</a:t>
            </a:r>
            <a:br>
              <a:rPr lang="en-US" altLang="zh-CN" dirty="0" smtClean="0">
                <a:latin typeface="Arial" panose="020B0604020202020204" pitchFamily="34" charset="0"/>
                <a:cs typeface="Arial" panose="020B0604020202020204" pitchFamily="34" charset="0"/>
              </a:rPr>
            </a:br>
            <a:r>
              <a:rPr lang="en-US" altLang="zh-CN" dirty="0" smtClean="0">
                <a:latin typeface="Arial" panose="020B0604020202020204" pitchFamily="34" charset="0"/>
                <a:cs typeface="Arial" panose="020B0604020202020204" pitchFamily="34" charset="0"/>
              </a:rPr>
              <a:t/>
            </a:r>
            <a:br>
              <a:rPr lang="en-US" altLang="zh-CN" dirty="0" smtClean="0">
                <a:latin typeface="Arial" panose="020B0604020202020204" pitchFamily="34" charset="0"/>
                <a:cs typeface="Arial" panose="020B0604020202020204" pitchFamily="34" charset="0"/>
              </a:rPr>
            </a:br>
            <a:r>
              <a:rPr lang="en-US" altLang="zh-CN" dirty="0" smtClean="0">
                <a:latin typeface="Arial" panose="020B0604020202020204" pitchFamily="34" charset="0"/>
                <a:cs typeface="Arial" panose="020B0604020202020204" pitchFamily="34" charset="0"/>
              </a:rPr>
              <a:t>Q &amp; A</a:t>
            </a:r>
            <a:endParaRPr lang="zh-CN" altLang="en-US" dirty="0">
              <a:latin typeface="Arial" panose="020B0604020202020204" pitchFamily="34" charset="0"/>
              <a:cs typeface="Arial" panose="020B0604020202020204" pitchFamily="34" charset="0"/>
            </a:endParaRPr>
          </a:p>
        </p:txBody>
      </p:sp>
      <p:sp>
        <p:nvSpPr>
          <p:cNvPr id="2" name="灯片编号占位符 1"/>
          <p:cNvSpPr>
            <a:spLocks noGrp="1"/>
          </p:cNvSpPr>
          <p:nvPr>
            <p:ph type="sldNum" sz="quarter" idx="12"/>
          </p:nvPr>
        </p:nvSpPr>
        <p:spPr>
          <a:xfrm>
            <a:off x="6950122" y="6492875"/>
            <a:ext cx="2057400" cy="365125"/>
          </a:xfrm>
        </p:spPr>
        <p:txBody>
          <a:bodyPr/>
          <a:lstStyle/>
          <a:p>
            <a:fld id="{25865DF1-B9FC-415D-ABDE-15D6573A65C0}" type="slidenum">
              <a:rPr lang="zh-CN" altLang="en-US" sz="1600" smtClean="0"/>
              <a:pPr/>
              <a:t>27</a:t>
            </a:fld>
            <a:endParaRPr lang="zh-CN" altLang="en-US" sz="1600" dirty="0"/>
          </a:p>
        </p:txBody>
      </p:sp>
    </p:spTree>
    <p:extLst>
      <p:ext uri="{BB962C8B-B14F-4D97-AF65-F5344CB8AC3E}">
        <p14:creationId xmlns:p14="http://schemas.microsoft.com/office/powerpoint/2010/main" val="278307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Motivation</a:t>
            </a:r>
            <a:endParaRPr lang="zh-CN" altLang="en-US" b="1" dirty="0"/>
          </a:p>
        </p:txBody>
      </p:sp>
      <p:sp>
        <p:nvSpPr>
          <p:cNvPr id="4" name="灯片编号占位符 3"/>
          <p:cNvSpPr>
            <a:spLocks noGrp="1"/>
          </p:cNvSpPr>
          <p:nvPr>
            <p:ph type="sldNum" sz="quarter" idx="12"/>
          </p:nvPr>
        </p:nvSpPr>
        <p:spPr/>
        <p:txBody>
          <a:bodyPr/>
          <a:lstStyle/>
          <a:p>
            <a:fld id="{E3756F1F-84DF-4859-8AE8-4B3E0E674450}" type="slidenum">
              <a:rPr lang="zh-CN" altLang="en-US" smtClean="0"/>
              <a:pPr/>
              <a:t>3</a:t>
            </a:fld>
            <a:endParaRPr lang="zh-CN" altLang="en-US" dirty="0"/>
          </a:p>
        </p:txBody>
      </p:sp>
      <p:sp>
        <p:nvSpPr>
          <p:cNvPr id="10" name="内容占位符 2"/>
          <p:cNvSpPr txBox="1">
            <a:spLocks/>
          </p:cNvSpPr>
          <p:nvPr/>
        </p:nvSpPr>
        <p:spPr>
          <a:xfrm>
            <a:off x="374651" y="1057656"/>
            <a:ext cx="8394698" cy="1494717"/>
          </a:xfrm>
          <a:prstGeom prst="rect">
            <a:avLst/>
          </a:prstGeom>
        </p:spPr>
        <p:txBody>
          <a:bodyPr vert="horz" lIns="91440" tIns="45720" rIns="91440" bIns="45720" rtlCol="0" anchor="ctr">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400" b="1" dirty="0" smtClean="0">
                <a:latin typeface="Arial" panose="020B0604020202020204" pitchFamily="34" charset="0"/>
              </a:rPr>
              <a:t>Challenges in Sparse Data</a:t>
            </a:r>
          </a:p>
          <a:p>
            <a:pPr lvl="1">
              <a:lnSpc>
                <a:spcPct val="120000"/>
              </a:lnSpc>
            </a:pPr>
            <a:r>
              <a:rPr lang="en-US" altLang="zh-CN" dirty="0" smtClean="0">
                <a:latin typeface="Arial" panose="020B0604020202020204" pitchFamily="34" charset="0"/>
              </a:rPr>
              <a:t>How to capture true semantic distance because of underlying inter-attribute dependencies</a:t>
            </a:r>
          </a:p>
        </p:txBody>
      </p:sp>
      <p:graphicFrame>
        <p:nvGraphicFramePr>
          <p:cNvPr id="11" name="表格 10"/>
          <p:cNvGraphicFramePr>
            <a:graphicFrameLocks noGrp="1"/>
          </p:cNvGraphicFramePr>
          <p:nvPr>
            <p:extLst>
              <p:ext uri="{D42A27DB-BD31-4B8C-83A1-F6EECF244321}">
                <p14:modId xmlns:p14="http://schemas.microsoft.com/office/powerpoint/2010/main" val="2749920747"/>
              </p:ext>
            </p:extLst>
          </p:nvPr>
        </p:nvGraphicFramePr>
        <p:xfrm>
          <a:off x="1299166" y="2573323"/>
          <a:ext cx="5820229" cy="1854200"/>
        </p:xfrm>
        <a:graphic>
          <a:graphicData uri="http://schemas.openxmlformats.org/drawingml/2006/table">
            <a:tbl>
              <a:tblPr firstRow="1" bandRow="1">
                <a:tableStyleId>{B301B821-A1FF-4177-AEE7-76D212191A09}</a:tableStyleId>
              </a:tblPr>
              <a:tblGrid>
                <a:gridCol w="1524000"/>
                <a:gridCol w="1524000"/>
                <a:gridCol w="1407886"/>
                <a:gridCol w="1364343"/>
              </a:tblGrid>
              <a:tr h="370840">
                <a:tc>
                  <a:txBody>
                    <a:bodyPr/>
                    <a:lstStyle/>
                    <a:p>
                      <a:r>
                        <a:rPr lang="en-US" altLang="zh-CN" dirty="0" smtClean="0"/>
                        <a:t>Actor</a:t>
                      </a:r>
                      <a:endParaRPr lang="zh-CN" altLang="en-US" dirty="0"/>
                    </a:p>
                  </a:txBody>
                  <a:tcPr/>
                </a:tc>
                <a:tc>
                  <a:txBody>
                    <a:bodyPr/>
                    <a:lstStyle/>
                    <a:p>
                      <a:r>
                        <a:rPr lang="en-US" altLang="zh-CN" dirty="0" smtClean="0"/>
                        <a:t>Actress</a:t>
                      </a:r>
                      <a:r>
                        <a:rPr lang="en-US" altLang="zh-CN" baseline="0" dirty="0" smtClean="0"/>
                        <a:t> </a:t>
                      </a:r>
                      <a:endParaRPr lang="zh-CN" altLang="en-US" dirty="0"/>
                    </a:p>
                  </a:txBody>
                  <a:tcPr/>
                </a:tc>
                <a:tc>
                  <a:txBody>
                    <a:bodyPr/>
                    <a:lstStyle/>
                    <a:p>
                      <a:r>
                        <a:rPr lang="en-US" altLang="zh-CN" dirty="0" smtClean="0"/>
                        <a:t>Movie type</a:t>
                      </a:r>
                      <a:endParaRPr lang="zh-CN" altLang="en-US" dirty="0"/>
                    </a:p>
                  </a:txBody>
                  <a:tcPr/>
                </a:tc>
                <a:tc>
                  <a:txBody>
                    <a:bodyPr/>
                    <a:lstStyle/>
                    <a:p>
                      <a:r>
                        <a:rPr lang="en-US" altLang="zh-CN" dirty="0" smtClean="0"/>
                        <a:t> is outlier?</a:t>
                      </a:r>
                      <a:endParaRPr lang="zh-CN" altLang="en-US" dirty="0"/>
                    </a:p>
                  </a:txBody>
                  <a:tcPr/>
                </a:tc>
              </a:tr>
              <a:tr h="370840">
                <a:tc>
                  <a:txBody>
                    <a:bodyPr/>
                    <a:lstStyle/>
                    <a:p>
                      <a:r>
                        <a:rPr lang="en-US" altLang="zh-CN" dirty="0" smtClean="0"/>
                        <a:t>Bob</a:t>
                      </a:r>
                      <a:endParaRPr lang="zh-CN" altLang="en-US" dirty="0"/>
                    </a:p>
                  </a:txBody>
                  <a:tcPr/>
                </a:tc>
                <a:tc>
                  <a:txBody>
                    <a:bodyPr/>
                    <a:lstStyle/>
                    <a:p>
                      <a:r>
                        <a:rPr lang="en-US" altLang="zh-CN" dirty="0" smtClean="0"/>
                        <a:t>Carla</a:t>
                      </a:r>
                      <a:endParaRPr lang="zh-CN" altLang="en-US" dirty="0"/>
                    </a:p>
                  </a:txBody>
                  <a:tcPr/>
                </a:tc>
                <a:tc>
                  <a:txBody>
                    <a:bodyPr/>
                    <a:lstStyle/>
                    <a:p>
                      <a:r>
                        <a:rPr lang="en-US" altLang="zh-CN" dirty="0" smtClean="0"/>
                        <a:t>Drama</a:t>
                      </a:r>
                      <a:endParaRPr lang="zh-CN" altLang="en-US" dirty="0"/>
                    </a:p>
                  </a:txBody>
                  <a:tcPr/>
                </a:tc>
                <a:tc>
                  <a:txBody>
                    <a:bodyPr/>
                    <a:lstStyle/>
                    <a:p>
                      <a:r>
                        <a:rPr lang="en-US" altLang="zh-CN" dirty="0" smtClean="0"/>
                        <a:t>No</a:t>
                      </a:r>
                      <a:endParaRPr lang="zh-CN" altLang="en-US" dirty="0"/>
                    </a:p>
                  </a:txBody>
                  <a:tcPr/>
                </a:tc>
              </a:tr>
              <a:tr h="370840">
                <a:tc>
                  <a:txBody>
                    <a:bodyPr/>
                    <a:lstStyle/>
                    <a:p>
                      <a:r>
                        <a:rPr lang="en-US" altLang="zh-CN" dirty="0" smtClean="0"/>
                        <a:t>Cain</a:t>
                      </a:r>
                      <a:endParaRPr lang="zh-CN" altLang="en-US" dirty="0"/>
                    </a:p>
                  </a:txBody>
                  <a:tcPr/>
                </a:tc>
                <a:tc>
                  <a:txBody>
                    <a:bodyPr/>
                    <a:lstStyle/>
                    <a:p>
                      <a:r>
                        <a:rPr lang="en-US" altLang="zh-CN" dirty="0" smtClean="0"/>
                        <a:t>Alice</a:t>
                      </a:r>
                      <a:endParaRPr lang="zh-CN" altLang="en-US" dirty="0"/>
                    </a:p>
                  </a:txBody>
                  <a:tcPr/>
                </a:tc>
                <a:tc>
                  <a:txBody>
                    <a:bodyPr/>
                    <a:lstStyle/>
                    <a:p>
                      <a:r>
                        <a:rPr lang="en-US" altLang="zh-CN" dirty="0" smtClean="0"/>
                        <a:t>Drama</a:t>
                      </a:r>
                      <a:endParaRPr lang="zh-CN" altLang="en-US" dirty="0"/>
                    </a:p>
                  </a:txBody>
                  <a:tcPr/>
                </a:tc>
                <a:tc>
                  <a:txBody>
                    <a:bodyPr/>
                    <a:lstStyle/>
                    <a:p>
                      <a:r>
                        <a:rPr lang="en-US" altLang="zh-CN" dirty="0" smtClean="0"/>
                        <a:t>No</a:t>
                      </a:r>
                      <a:endParaRPr lang="zh-CN" altLang="en-US" dirty="0"/>
                    </a:p>
                  </a:txBody>
                  <a:tcPr/>
                </a:tc>
              </a:tr>
              <a:tr h="370840">
                <a:tc>
                  <a:txBody>
                    <a:bodyPr/>
                    <a:lstStyle/>
                    <a:p>
                      <a:r>
                        <a:rPr lang="en-US" altLang="zh-CN" dirty="0" smtClean="0"/>
                        <a:t>…</a:t>
                      </a:r>
                      <a:endParaRPr lang="zh-CN" altLang="en-US" dirty="0"/>
                    </a:p>
                  </a:txBody>
                  <a:tcPr/>
                </a:tc>
                <a:tc>
                  <a:txBody>
                    <a:bodyPr/>
                    <a:lstStyle/>
                    <a:p>
                      <a:r>
                        <a:rPr lang="en-US" altLang="zh-CN" dirty="0" smtClean="0"/>
                        <a:t>…</a:t>
                      </a:r>
                      <a:endParaRPr lang="zh-CN" altLang="en-US" dirty="0"/>
                    </a:p>
                  </a:txBody>
                  <a:tcPr/>
                </a:tc>
                <a:tc>
                  <a:txBody>
                    <a:bodyPr/>
                    <a:lstStyle/>
                    <a:p>
                      <a:r>
                        <a:rPr lang="en-US" altLang="zh-CN" dirty="0" smtClean="0"/>
                        <a:t>…</a:t>
                      </a:r>
                      <a:endParaRPr lang="zh-CN" altLang="en-US" dirty="0"/>
                    </a:p>
                  </a:txBody>
                  <a:tcPr/>
                </a:tc>
                <a:tc>
                  <a:txBody>
                    <a:bodyPr/>
                    <a:lstStyle/>
                    <a:p>
                      <a:r>
                        <a:rPr lang="en-US" altLang="zh-CN" dirty="0" smtClean="0"/>
                        <a:t>…</a:t>
                      </a:r>
                      <a:endParaRPr lang="zh-CN" altLang="en-US" dirty="0"/>
                    </a:p>
                  </a:txBody>
                  <a:tcPr/>
                </a:tc>
              </a:tr>
              <a:tr h="370840">
                <a:tc>
                  <a:txBody>
                    <a:bodyPr/>
                    <a:lstStyle/>
                    <a:p>
                      <a:r>
                        <a:rPr lang="en-US" altLang="zh-CN" dirty="0" smtClean="0">
                          <a:solidFill>
                            <a:srgbClr val="FF0000"/>
                          </a:solidFill>
                        </a:rPr>
                        <a:t>Bob</a:t>
                      </a:r>
                      <a:endParaRPr lang="zh-CN" altLang="en-US" dirty="0">
                        <a:solidFill>
                          <a:srgbClr val="FF0000"/>
                        </a:solidFill>
                      </a:endParaRPr>
                    </a:p>
                  </a:txBody>
                  <a:tcPr/>
                </a:tc>
                <a:tc>
                  <a:txBody>
                    <a:bodyPr/>
                    <a:lstStyle/>
                    <a:p>
                      <a:r>
                        <a:rPr lang="en-US" altLang="zh-CN" dirty="0" smtClean="0">
                          <a:solidFill>
                            <a:srgbClr val="FF0000"/>
                          </a:solidFill>
                        </a:rPr>
                        <a:t>Alice</a:t>
                      </a:r>
                      <a:endParaRPr lang="zh-CN" altLang="en-US" dirty="0">
                        <a:solidFill>
                          <a:srgbClr val="FF0000"/>
                        </a:solidFill>
                      </a:endParaRPr>
                    </a:p>
                  </a:txBody>
                  <a:tcPr/>
                </a:tc>
                <a:tc>
                  <a:txBody>
                    <a:bodyPr/>
                    <a:lstStyle/>
                    <a:p>
                      <a:r>
                        <a:rPr lang="en-US" altLang="zh-CN" dirty="0" smtClean="0">
                          <a:solidFill>
                            <a:srgbClr val="FF0000"/>
                          </a:solidFill>
                        </a:rPr>
                        <a:t>Drama</a:t>
                      </a:r>
                      <a:endParaRPr lang="zh-CN" altLang="en-US" dirty="0">
                        <a:solidFill>
                          <a:srgbClr val="FF0000"/>
                        </a:solidFill>
                      </a:endParaRPr>
                    </a:p>
                  </a:txBody>
                  <a:tcPr/>
                </a:tc>
                <a:tc>
                  <a:txBody>
                    <a:bodyPr/>
                    <a:lstStyle/>
                    <a:p>
                      <a:r>
                        <a:rPr lang="en-US" altLang="zh-CN" dirty="0" smtClean="0">
                          <a:solidFill>
                            <a:srgbClr val="FF0000"/>
                          </a:solidFill>
                        </a:rPr>
                        <a:t>?</a:t>
                      </a:r>
                      <a:endParaRPr lang="zh-CN" altLang="en-US" dirty="0">
                        <a:solidFill>
                          <a:srgbClr val="FF0000"/>
                        </a:solidFill>
                      </a:endParaRPr>
                    </a:p>
                  </a:txBody>
                  <a:tcPr/>
                </a:tc>
              </a:tr>
            </a:tbl>
          </a:graphicData>
        </a:graphic>
      </p:graphicFrame>
      <p:sp>
        <p:nvSpPr>
          <p:cNvPr id="14" name="圆角矩形 13"/>
          <p:cNvSpPr/>
          <p:nvPr/>
        </p:nvSpPr>
        <p:spPr>
          <a:xfrm>
            <a:off x="2823167" y="3309923"/>
            <a:ext cx="2278742" cy="36285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1329584" y="3013095"/>
            <a:ext cx="573932" cy="26619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a:off x="4427843" y="3007648"/>
            <a:ext cx="674065" cy="26619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内容占位符 2"/>
          <p:cNvSpPr txBox="1">
            <a:spLocks/>
          </p:cNvSpPr>
          <p:nvPr/>
        </p:nvSpPr>
        <p:spPr>
          <a:xfrm>
            <a:off x="1153907" y="4507559"/>
            <a:ext cx="7252932" cy="1270862"/>
          </a:xfrm>
          <a:prstGeom prst="rect">
            <a:avLst/>
          </a:prstGeom>
        </p:spPr>
        <p:txBody>
          <a:bodyPr vert="horz" lIns="91440" tIns="45720" rIns="91440" bIns="45720" rtlCol="0" anchor="ctr">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dirty="0" smtClean="0">
                <a:solidFill>
                  <a:srgbClr val="000080"/>
                </a:solidFill>
                <a:latin typeface="Arial" panose="020B0604020202020204" pitchFamily="34" charset="0"/>
              </a:rPr>
              <a:t>Traditional methods fail: </a:t>
            </a:r>
          </a:p>
          <a:p>
            <a:pPr>
              <a:buFont typeface="Wingdings" panose="05000000000000000000" pitchFamily="2" charset="2"/>
              <a:buChar char="ü"/>
            </a:pPr>
            <a:r>
              <a:rPr lang="en-US" altLang="zh-CN" sz="2000" dirty="0" smtClean="0">
                <a:latin typeface="Arial" panose="020B0604020202020204" pitchFamily="34" charset="0"/>
              </a:rPr>
              <a:t>Distance-based, </a:t>
            </a:r>
            <a:r>
              <a:rPr lang="en-US" altLang="zh-CN" sz="2000" dirty="0" err="1" smtClean="0">
                <a:latin typeface="Arial" panose="020B0604020202020204" pitchFamily="34" charset="0"/>
              </a:rPr>
              <a:t>eg</a:t>
            </a:r>
            <a:r>
              <a:rPr lang="en-US" altLang="zh-CN" sz="2000" dirty="0" smtClean="0">
                <a:latin typeface="Arial" panose="020B0604020202020204" pitchFamily="34" charset="0"/>
              </a:rPr>
              <a:t>. Hamming distance: HD(Bob, Alice)=2</a:t>
            </a:r>
          </a:p>
          <a:p>
            <a:pPr>
              <a:buFont typeface="Wingdings" panose="05000000000000000000" pitchFamily="2" charset="2"/>
              <a:buChar char="ü"/>
            </a:pPr>
            <a:r>
              <a:rPr lang="en-US" altLang="zh-CN" sz="2000" dirty="0" smtClean="0">
                <a:latin typeface="Arial" panose="020B0604020202020204" pitchFamily="34" charset="0"/>
              </a:rPr>
              <a:t>Pattern-based, “Bob” and “Alice” don’t co-occur before</a:t>
            </a:r>
          </a:p>
        </p:txBody>
      </p:sp>
      <p:sp>
        <p:nvSpPr>
          <p:cNvPr id="18" name="内容占位符 2"/>
          <p:cNvSpPr txBox="1">
            <a:spLocks/>
          </p:cNvSpPr>
          <p:nvPr/>
        </p:nvSpPr>
        <p:spPr>
          <a:xfrm>
            <a:off x="421819" y="5783868"/>
            <a:ext cx="8374063" cy="489231"/>
          </a:xfrm>
          <a:prstGeom prst="rect">
            <a:avLst/>
          </a:prstGeom>
          <a:solidFill>
            <a:schemeClr val="bg1"/>
          </a:solidFill>
          <a:ln w="28575">
            <a:solidFill>
              <a:srgbClr val="FF0000"/>
            </a:solidFill>
          </a:ln>
        </p:spPr>
        <p:txBody>
          <a:bodyPr vert="horz" lIns="91440" tIns="45720" rIns="91440" bIns="45720" rtlCol="0" anchor="ctr">
            <a:no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ctr">
              <a:spcBef>
                <a:spcPts val="1000"/>
              </a:spcBef>
              <a:buSzPct val="70000"/>
              <a:buNone/>
            </a:pPr>
            <a:r>
              <a:rPr lang="en-US" altLang="zh-CN" sz="2800" dirty="0" smtClean="0">
                <a:solidFill>
                  <a:srgbClr val="FF0000"/>
                </a:solidFill>
              </a:rPr>
              <a:t>A new outlier detection method in sparse data is needed</a:t>
            </a:r>
            <a:endParaRPr lang="en-US" altLang="zh-CN" sz="2800" dirty="0">
              <a:solidFill>
                <a:srgbClr val="FF0000"/>
              </a:solidFill>
              <a:latin typeface="Arial" panose="020B0604020202020204" pitchFamily="34" charset="0"/>
            </a:endParaRPr>
          </a:p>
        </p:txBody>
      </p:sp>
    </p:spTree>
    <p:extLst>
      <p:ext uri="{BB962C8B-B14F-4D97-AF65-F5344CB8AC3E}">
        <p14:creationId xmlns:p14="http://schemas.microsoft.com/office/powerpoint/2010/main" val="151587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250"/>
                                        <p:tgtEl>
                                          <p:spTgt spid="17"/>
                                        </p:tgtEl>
                                      </p:cBhvr>
                                    </p:animEffect>
                                    <p:anim calcmode="lin" valueType="num">
                                      <p:cBhvr>
                                        <p:cTn id="19" dur="250" fill="hold"/>
                                        <p:tgtEl>
                                          <p:spTgt spid="17"/>
                                        </p:tgtEl>
                                        <p:attrNameLst>
                                          <p:attrName>ppt_x</p:attrName>
                                        </p:attrNameLst>
                                      </p:cBhvr>
                                      <p:tavLst>
                                        <p:tav tm="0">
                                          <p:val>
                                            <p:strVal val="#ppt_x"/>
                                          </p:val>
                                        </p:tav>
                                        <p:tav tm="100000">
                                          <p:val>
                                            <p:strVal val="#ppt_x"/>
                                          </p:val>
                                        </p:tav>
                                      </p:tavLst>
                                    </p:anim>
                                    <p:anim calcmode="lin" valueType="num">
                                      <p:cBhvr>
                                        <p:cTn id="20" dur="25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anim calcmode="lin" valueType="num">
                                      <p:cBhvr>
                                        <p:cTn id="26" dur="500" fill="hold"/>
                                        <p:tgtEl>
                                          <p:spTgt spid="18"/>
                                        </p:tgtEl>
                                        <p:attrNameLst>
                                          <p:attrName>ppt_x</p:attrName>
                                        </p:attrNameLst>
                                      </p:cBhvr>
                                      <p:tavLst>
                                        <p:tav tm="0">
                                          <p:val>
                                            <p:strVal val="#ppt_x"/>
                                          </p:val>
                                        </p:tav>
                                        <p:tav tm="100000">
                                          <p:val>
                                            <p:strVal val="#ppt_x"/>
                                          </p:val>
                                        </p:tav>
                                      </p:tavLst>
                                    </p:anim>
                                    <p:anim calcmode="lin" valueType="num">
                                      <p:cBhvr>
                                        <p:cTn id="27" dur="5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Outline</a:t>
            </a:r>
            <a:endParaRPr lang="zh-CN" altLang="en-US" b="1" dirty="0"/>
          </a:p>
        </p:txBody>
      </p:sp>
      <p:sp>
        <p:nvSpPr>
          <p:cNvPr id="3" name="内容占位符 2"/>
          <p:cNvSpPr>
            <a:spLocks noGrp="1"/>
          </p:cNvSpPr>
          <p:nvPr>
            <p:ph idx="1"/>
          </p:nvPr>
        </p:nvSpPr>
        <p:spPr>
          <a:xfrm>
            <a:off x="374650" y="972000"/>
            <a:ext cx="8394700" cy="5069151"/>
          </a:xfrm>
        </p:spPr>
        <p:txBody>
          <a:bodyPr/>
          <a:lstStyle/>
          <a:p>
            <a:pPr>
              <a:lnSpc>
                <a:spcPct val="200000"/>
              </a:lnSpc>
            </a:pPr>
            <a:r>
              <a:rPr lang="en-US" altLang="zh-CN" b="1" dirty="0" smtClean="0"/>
              <a:t>Factorization Machines for Outlier Detection</a:t>
            </a:r>
          </a:p>
          <a:p>
            <a:pPr>
              <a:lnSpc>
                <a:spcPct val="200000"/>
              </a:lnSpc>
            </a:pPr>
            <a:r>
              <a:rPr lang="en-US" altLang="zh-CN" dirty="0" smtClean="0"/>
              <a:t>Model Computation</a:t>
            </a:r>
            <a:endParaRPr lang="en-US" altLang="zh-CN" dirty="0"/>
          </a:p>
          <a:p>
            <a:pPr>
              <a:lnSpc>
                <a:spcPct val="200000"/>
              </a:lnSpc>
            </a:pPr>
            <a:r>
              <a:rPr lang="en-US" altLang="zh-CN" dirty="0"/>
              <a:t>Experimental </a:t>
            </a:r>
            <a:r>
              <a:rPr lang="en-US" altLang="zh-CN" dirty="0" smtClean="0"/>
              <a:t>Study</a:t>
            </a:r>
            <a:endParaRPr lang="en-US" altLang="zh-CN" dirty="0"/>
          </a:p>
          <a:p>
            <a:pPr>
              <a:lnSpc>
                <a:spcPct val="200000"/>
              </a:lnSpc>
            </a:pPr>
            <a:r>
              <a:rPr lang="en-US" altLang="zh-CN" dirty="0"/>
              <a:t>Summary</a:t>
            </a:r>
            <a:endParaRPr lang="zh-CN" altLang="en-US" dirty="0"/>
          </a:p>
        </p:txBody>
      </p:sp>
      <p:sp>
        <p:nvSpPr>
          <p:cNvPr id="4" name="灯片编号占位符 3"/>
          <p:cNvSpPr>
            <a:spLocks noGrp="1"/>
          </p:cNvSpPr>
          <p:nvPr>
            <p:ph type="sldNum" sz="quarter" idx="12"/>
          </p:nvPr>
        </p:nvSpPr>
        <p:spPr/>
        <p:txBody>
          <a:bodyPr/>
          <a:lstStyle/>
          <a:p>
            <a:fld id="{E3756F1F-84DF-4859-8AE8-4B3E0E674450}" type="slidenum">
              <a:rPr lang="zh-CN" altLang="en-US" smtClean="0"/>
              <a:pPr/>
              <a:t>4</a:t>
            </a:fld>
            <a:endParaRPr lang="zh-CN" altLang="en-US" dirty="0"/>
          </a:p>
        </p:txBody>
      </p:sp>
    </p:spTree>
    <p:extLst>
      <p:ext uri="{BB962C8B-B14F-4D97-AF65-F5344CB8AC3E}">
        <p14:creationId xmlns:p14="http://schemas.microsoft.com/office/powerpoint/2010/main" val="2219244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5193" y="190469"/>
            <a:ext cx="8788807" cy="904874"/>
          </a:xfrm>
        </p:spPr>
        <p:txBody>
          <a:bodyPr>
            <a:normAutofit/>
          </a:bodyPr>
          <a:lstStyle/>
          <a:p>
            <a:r>
              <a:rPr lang="en-US" altLang="zh-CN" b="1" dirty="0" smtClean="0"/>
              <a:t>Factorization Machines for Outlier Detection</a:t>
            </a:r>
            <a:endParaRPr lang="en-US" altLang="zh-CN" b="1" dirty="0"/>
          </a:p>
        </p:txBody>
      </p:sp>
      <p:sp>
        <p:nvSpPr>
          <p:cNvPr id="4" name="灯片编号占位符 3"/>
          <p:cNvSpPr>
            <a:spLocks noGrp="1"/>
          </p:cNvSpPr>
          <p:nvPr>
            <p:ph type="sldNum" sz="quarter" idx="12"/>
          </p:nvPr>
        </p:nvSpPr>
        <p:spPr/>
        <p:txBody>
          <a:bodyPr/>
          <a:lstStyle/>
          <a:p>
            <a:fld id="{E3756F1F-84DF-4859-8AE8-4B3E0E674450}" type="slidenum">
              <a:rPr lang="zh-CN" altLang="en-US" smtClean="0"/>
              <a:pPr/>
              <a:t>5</a:t>
            </a:fld>
            <a:endParaRPr lang="zh-CN" altLang="en-US" dirty="0"/>
          </a:p>
        </p:txBody>
      </p:sp>
      <p:sp>
        <p:nvSpPr>
          <p:cNvPr id="17" name="内容占位符 2"/>
          <p:cNvSpPr txBox="1">
            <a:spLocks/>
          </p:cNvSpPr>
          <p:nvPr/>
        </p:nvSpPr>
        <p:spPr>
          <a:xfrm>
            <a:off x="324196" y="1134983"/>
            <a:ext cx="8388003" cy="2743426"/>
          </a:xfrm>
          <a:prstGeom prst="rect">
            <a:avLst/>
          </a:prstGeom>
          <a:ln w="19050">
            <a:noFill/>
          </a:ln>
        </p:spPr>
        <p:txBody>
          <a:bodyPr vert="horz" lIns="91440" tIns="45720" rIns="91440" bIns="45720" rtlCol="0">
            <a:normAutofit lnSpcReduction="10000"/>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Why Factorization Machines (FM) </a:t>
            </a:r>
          </a:p>
          <a:p>
            <a:pPr marL="594900" lvl="1" indent="-342900">
              <a:lnSpc>
                <a:spcPct val="120000"/>
              </a:lnSpc>
            </a:pPr>
            <a:r>
              <a:rPr lang="en-US" altLang="zh-CN" sz="2000" dirty="0" smtClean="0">
                <a:latin typeface="Arial" panose="020B0604020202020204" pitchFamily="34" charset="0"/>
              </a:rPr>
              <a:t>A new model class that combines </a:t>
            </a:r>
            <a:r>
              <a:rPr lang="en-US" altLang="zh-CN" sz="2000" dirty="0">
                <a:latin typeface="Arial" panose="020B0604020202020204" pitchFamily="34" charset="0"/>
              </a:rPr>
              <a:t>the advantages of SVM with factorization </a:t>
            </a:r>
            <a:r>
              <a:rPr lang="en-US" altLang="zh-CN" sz="2000" dirty="0" smtClean="0">
                <a:latin typeface="Arial" panose="020B0604020202020204" pitchFamily="34" charset="0"/>
              </a:rPr>
              <a:t>models, have </a:t>
            </a:r>
            <a:r>
              <a:rPr lang="en-US" altLang="zh-CN" sz="2000" dirty="0">
                <a:latin typeface="Arial" panose="020B0604020202020204" pitchFamily="34" charset="0"/>
              </a:rPr>
              <a:t>been used for recommender systems </a:t>
            </a:r>
            <a:r>
              <a:rPr lang="en-US" altLang="zh-CN" sz="1600" dirty="0" smtClean="0">
                <a:solidFill>
                  <a:srgbClr val="000080"/>
                </a:solidFill>
                <a:latin typeface="Arial" panose="020B0604020202020204" pitchFamily="34" charset="0"/>
              </a:rPr>
              <a:t>[Steffen </a:t>
            </a:r>
            <a:r>
              <a:rPr lang="en-US" altLang="zh-CN" sz="1600" dirty="0" err="1">
                <a:solidFill>
                  <a:srgbClr val="000080"/>
                </a:solidFill>
                <a:latin typeface="Arial" panose="020B0604020202020204" pitchFamily="34" charset="0"/>
              </a:rPr>
              <a:t>Rendle</a:t>
            </a:r>
            <a:r>
              <a:rPr lang="en-US" altLang="zh-CN" sz="1600" dirty="0">
                <a:solidFill>
                  <a:srgbClr val="000080"/>
                </a:solidFill>
                <a:latin typeface="Arial" panose="020B0604020202020204" pitchFamily="34" charset="0"/>
              </a:rPr>
              <a:t> </a:t>
            </a:r>
            <a:r>
              <a:rPr lang="en-US" altLang="zh-CN" sz="1600" dirty="0" smtClean="0">
                <a:solidFill>
                  <a:srgbClr val="000080"/>
                </a:solidFill>
                <a:latin typeface="Arial" panose="020B0604020202020204" pitchFamily="34" charset="0"/>
              </a:rPr>
              <a:t>2012]</a:t>
            </a:r>
            <a:endParaRPr lang="en-US" altLang="zh-CN" sz="1600" dirty="0">
              <a:solidFill>
                <a:srgbClr val="000080"/>
              </a:solidFill>
              <a:latin typeface="Arial" panose="020B0604020202020204" pitchFamily="34" charset="0"/>
            </a:endParaRPr>
          </a:p>
          <a:p>
            <a:pPr marL="594900" lvl="1" indent="-342900">
              <a:lnSpc>
                <a:spcPct val="120000"/>
              </a:lnSpc>
            </a:pPr>
            <a:r>
              <a:rPr lang="en-US" altLang="zh-CN" sz="2000" dirty="0" smtClean="0">
                <a:latin typeface="Arial" panose="020B0604020202020204" pitchFamily="34" charset="0"/>
              </a:rPr>
              <a:t>Capture </a:t>
            </a:r>
            <a:r>
              <a:rPr lang="en-US" altLang="zh-CN" sz="2000" dirty="0">
                <a:latin typeface="Arial" panose="020B0604020202020204" pitchFamily="34" charset="0"/>
              </a:rPr>
              <a:t>the inherent similarity </a:t>
            </a:r>
            <a:r>
              <a:rPr lang="en-US" altLang="zh-CN" sz="2000" dirty="0" smtClean="0">
                <a:latin typeface="Arial" panose="020B0604020202020204" pitchFamily="34" charset="0"/>
              </a:rPr>
              <a:t>between attribute values</a:t>
            </a:r>
          </a:p>
          <a:p>
            <a:pPr marL="594900" lvl="1" indent="-342900">
              <a:lnSpc>
                <a:spcPct val="120000"/>
              </a:lnSpc>
            </a:pPr>
            <a:r>
              <a:rPr lang="en-US" altLang="zh-CN" sz="2000" dirty="0" smtClean="0">
                <a:latin typeface="Arial" panose="020B0604020202020204" pitchFamily="34" charset="0"/>
              </a:rPr>
              <a:t>Allow parameter estimation under very sparse data</a:t>
            </a:r>
          </a:p>
          <a:p>
            <a:pPr marL="594900" lvl="1" indent="-342900">
              <a:lnSpc>
                <a:spcPct val="120000"/>
              </a:lnSpc>
            </a:pPr>
            <a:r>
              <a:rPr lang="en-US" altLang="zh-CN" sz="2000" dirty="0" smtClean="0">
                <a:latin typeface="Arial" panose="020B0604020202020204" pitchFamily="34" charset="0"/>
              </a:rPr>
              <a:t>Have a linear complexity</a:t>
            </a:r>
            <a:endParaRPr lang="en-US" altLang="zh-CN" dirty="0" smtClean="0">
              <a:latin typeface="Arial" panose="020B0604020202020204" pitchFamily="34" charset="0"/>
            </a:endParaRPr>
          </a:p>
          <a:p>
            <a:pPr marL="594900" lvl="1" indent="-342900"/>
            <a:endParaRPr lang="en-US" altLang="zh-CN" sz="2000" dirty="0">
              <a:latin typeface="Arial" panose="020B0604020202020204" pitchFamily="34" charset="0"/>
            </a:endParaRPr>
          </a:p>
        </p:txBody>
      </p:sp>
      <p:sp>
        <p:nvSpPr>
          <p:cNvPr id="6" name="内容占位符 2"/>
          <p:cNvSpPr txBox="1">
            <a:spLocks/>
          </p:cNvSpPr>
          <p:nvPr/>
        </p:nvSpPr>
        <p:spPr>
          <a:xfrm>
            <a:off x="338171" y="3771666"/>
            <a:ext cx="8246838" cy="2678955"/>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Challenges of Using </a:t>
            </a:r>
            <a:r>
              <a:rPr lang="en-US" altLang="zh-CN" sz="2400" b="1" dirty="0">
                <a:latin typeface="Arial" panose="020B0604020202020204" pitchFamily="34" charset="0"/>
              </a:rPr>
              <a:t>Factorization M</a:t>
            </a:r>
            <a:r>
              <a:rPr lang="en-US" altLang="zh-CN" sz="2400" b="1" dirty="0" smtClean="0">
                <a:latin typeface="Arial" panose="020B0604020202020204" pitchFamily="34" charset="0"/>
              </a:rPr>
              <a:t>achines </a:t>
            </a:r>
          </a:p>
          <a:p>
            <a:pPr marL="594900" lvl="1" indent="-342900">
              <a:lnSpc>
                <a:spcPct val="120000"/>
              </a:lnSpc>
            </a:pPr>
            <a:r>
              <a:rPr lang="en-US" altLang="zh-CN" dirty="0" smtClean="0">
                <a:latin typeface="Arial" panose="020B0604020202020204" pitchFamily="34" charset="0"/>
              </a:rPr>
              <a:t>Feature engineering for various domains</a:t>
            </a:r>
          </a:p>
          <a:p>
            <a:pPr marL="252000" lvl="1" indent="0">
              <a:lnSpc>
                <a:spcPct val="100000"/>
              </a:lnSpc>
              <a:buNone/>
            </a:pPr>
            <a:r>
              <a:rPr lang="en-US" altLang="zh-CN" sz="1800" dirty="0" smtClean="0">
                <a:latin typeface="Arial" panose="020B0604020202020204" pitchFamily="34" charset="0"/>
              </a:rPr>
              <a:t>     </a:t>
            </a:r>
            <a:r>
              <a:rPr lang="en-US" altLang="zh-CN" sz="1800" dirty="0" smtClean="0">
                <a:solidFill>
                  <a:srgbClr val="000080"/>
                </a:solidFill>
                <a:latin typeface="Arial" panose="020B0604020202020204" pitchFamily="34" charset="0"/>
              </a:rPr>
              <a:t>massive-domain categorical data</a:t>
            </a:r>
          </a:p>
          <a:p>
            <a:pPr marL="252000" lvl="1" indent="0">
              <a:lnSpc>
                <a:spcPct val="100000"/>
              </a:lnSpc>
              <a:buNone/>
            </a:pPr>
            <a:r>
              <a:rPr lang="en-US" altLang="zh-CN" sz="1800" dirty="0" smtClean="0">
                <a:solidFill>
                  <a:srgbClr val="000080"/>
                </a:solidFill>
                <a:latin typeface="Arial" panose="020B0604020202020204" pitchFamily="34" charset="0"/>
              </a:rPr>
              <a:t>     short text data</a:t>
            </a:r>
          </a:p>
          <a:p>
            <a:pPr marL="252000" lvl="1" indent="0">
              <a:lnSpc>
                <a:spcPct val="100000"/>
              </a:lnSpc>
              <a:buNone/>
            </a:pPr>
            <a:r>
              <a:rPr lang="en-US" altLang="zh-CN" sz="1800" dirty="0" smtClean="0">
                <a:solidFill>
                  <a:srgbClr val="000080"/>
                </a:solidFill>
                <a:latin typeface="Arial" panose="020B0604020202020204" pitchFamily="34" charset="0"/>
              </a:rPr>
              <a:t>     conventional  numerical data</a:t>
            </a:r>
          </a:p>
          <a:p>
            <a:pPr marL="594900" lvl="1" indent="-342900">
              <a:lnSpc>
                <a:spcPct val="120000"/>
              </a:lnSpc>
            </a:pPr>
            <a:r>
              <a:rPr lang="en-US" altLang="zh-CN" dirty="0" smtClean="0">
                <a:latin typeface="Arial" panose="020B0604020202020204" pitchFamily="34" charset="0"/>
              </a:rPr>
              <a:t>Model and distinguish </a:t>
            </a:r>
            <a:r>
              <a:rPr lang="en-US" altLang="zh-CN" dirty="0">
                <a:latin typeface="Arial" panose="020B0604020202020204" pitchFamily="34" charset="0"/>
              </a:rPr>
              <a:t>outliers </a:t>
            </a:r>
            <a:r>
              <a:rPr lang="en-US" altLang="zh-CN" dirty="0" smtClean="0">
                <a:latin typeface="Arial" panose="020B0604020202020204" pitchFamily="34" charset="0"/>
              </a:rPr>
              <a:t>from normal data </a:t>
            </a:r>
          </a:p>
          <a:p>
            <a:pPr marL="594900" lvl="1" indent="-342900"/>
            <a:endParaRPr lang="en-US" altLang="zh-CN" sz="2000" dirty="0">
              <a:latin typeface="Arial" panose="020B0604020202020204" pitchFamily="34" charset="0"/>
            </a:endParaRPr>
          </a:p>
        </p:txBody>
      </p:sp>
      <p:cxnSp>
        <p:nvCxnSpPr>
          <p:cNvPr id="7" name="直接连接符 6"/>
          <p:cNvCxnSpPr/>
          <p:nvPr/>
        </p:nvCxnSpPr>
        <p:spPr>
          <a:xfrm>
            <a:off x="8890" y="6498453"/>
            <a:ext cx="9135110" cy="0"/>
          </a:xfrm>
          <a:prstGeom prst="line">
            <a:avLst/>
          </a:prstGeom>
          <a:ln w="28575">
            <a:solidFill>
              <a:srgbClr val="000080"/>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67397" y="6489912"/>
            <a:ext cx="7944939" cy="338554"/>
          </a:xfrm>
          <a:prstGeom prst="rect">
            <a:avLst/>
          </a:prstGeom>
        </p:spPr>
        <p:txBody>
          <a:bodyPr wrap="square">
            <a:spAutoFit/>
          </a:bodyPr>
          <a:lstStyle/>
          <a:p>
            <a:r>
              <a:rPr lang="en-US" altLang="zh-CN" sz="1600" dirty="0" smtClean="0"/>
              <a:t>Steffen </a:t>
            </a:r>
            <a:r>
              <a:rPr lang="en-US" altLang="zh-CN" sz="1600" dirty="0" err="1"/>
              <a:t>Rendle</a:t>
            </a:r>
            <a:r>
              <a:rPr lang="en-US" altLang="zh-CN" sz="1600" dirty="0" smtClean="0"/>
              <a:t>. </a:t>
            </a:r>
            <a:r>
              <a:rPr lang="en-US" altLang="zh-CN" sz="1600" dirty="0"/>
              <a:t>Factorization Machines with </a:t>
            </a:r>
            <a:r>
              <a:rPr lang="en-US" altLang="zh-CN" sz="1600" dirty="0" err="1" smtClean="0"/>
              <a:t>libFM</a:t>
            </a:r>
            <a:r>
              <a:rPr lang="en-US" altLang="zh-CN" sz="1600" dirty="0" smtClean="0"/>
              <a:t>. ACM TIST 3, 3(2012)</a:t>
            </a:r>
            <a:endParaRPr lang="zh-CN" altLang="en-US" sz="1600" dirty="0"/>
          </a:p>
        </p:txBody>
      </p:sp>
    </p:spTree>
    <p:extLst>
      <p:ext uri="{BB962C8B-B14F-4D97-AF65-F5344CB8AC3E}">
        <p14:creationId xmlns:p14="http://schemas.microsoft.com/office/powerpoint/2010/main" val="131191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50"/>
                                        <p:tgtEl>
                                          <p:spTgt spid="6"/>
                                        </p:tgtEl>
                                      </p:cBhvr>
                                    </p:animEffect>
                                    <p:anim calcmode="lin" valueType="num">
                                      <p:cBhvr>
                                        <p:cTn id="8" dur="250" fill="hold"/>
                                        <p:tgtEl>
                                          <p:spTgt spid="6"/>
                                        </p:tgtEl>
                                        <p:attrNameLst>
                                          <p:attrName>ppt_x</p:attrName>
                                        </p:attrNameLst>
                                      </p:cBhvr>
                                      <p:tavLst>
                                        <p:tav tm="0">
                                          <p:val>
                                            <p:strVal val="#ppt_x"/>
                                          </p:val>
                                        </p:tav>
                                        <p:tav tm="100000">
                                          <p:val>
                                            <p:strVal val="#ppt_x"/>
                                          </p:val>
                                        </p:tav>
                                      </p:tavLst>
                                    </p:anim>
                                    <p:anim calcmode="lin" valueType="num">
                                      <p:cBhvr>
                                        <p:cTn id="9" dur="25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E3756F1F-84DF-4859-8AE8-4B3E0E674450}" type="slidenum">
              <a:rPr lang="zh-CN" altLang="en-US" smtClean="0"/>
              <a:pPr/>
              <a:t>6</a:t>
            </a:fld>
            <a:endParaRPr lang="zh-CN" altLang="en-US" dirty="0"/>
          </a:p>
        </p:txBody>
      </p:sp>
      <p:graphicFrame>
        <p:nvGraphicFramePr>
          <p:cNvPr id="20" name="表格 19"/>
          <p:cNvGraphicFramePr>
            <a:graphicFrameLocks noGrp="1"/>
          </p:cNvGraphicFramePr>
          <p:nvPr>
            <p:extLst>
              <p:ext uri="{D42A27DB-BD31-4B8C-83A1-F6EECF244321}">
                <p14:modId xmlns:p14="http://schemas.microsoft.com/office/powerpoint/2010/main" val="3739418947"/>
              </p:ext>
            </p:extLst>
          </p:nvPr>
        </p:nvGraphicFramePr>
        <p:xfrm>
          <a:off x="918432" y="3677997"/>
          <a:ext cx="2630679" cy="2102869"/>
        </p:xfrm>
        <a:graphic>
          <a:graphicData uri="http://schemas.openxmlformats.org/drawingml/2006/table">
            <a:tbl>
              <a:tblPr firstRow="1" bandRow="1">
                <a:tableStyleId>{B301B821-A1FF-4177-AEE7-76D212191A09}</a:tableStyleId>
              </a:tblPr>
              <a:tblGrid>
                <a:gridCol w="1519054"/>
                <a:gridCol w="1111625"/>
              </a:tblGrid>
              <a:tr h="437177">
                <a:tc>
                  <a:txBody>
                    <a:bodyPr/>
                    <a:lstStyle/>
                    <a:p>
                      <a:r>
                        <a:rPr lang="en-US" altLang="zh-CN" dirty="0" smtClean="0"/>
                        <a:t>User name</a:t>
                      </a:r>
                      <a:endParaRPr lang="zh-CN" altLang="en-US" dirty="0"/>
                    </a:p>
                  </a:txBody>
                  <a:tcPr/>
                </a:tc>
                <a:tc>
                  <a:txBody>
                    <a:bodyPr/>
                    <a:lstStyle/>
                    <a:p>
                      <a:r>
                        <a:rPr lang="en-US" altLang="zh-CN" dirty="0" smtClean="0"/>
                        <a:t>gender</a:t>
                      </a:r>
                      <a:endParaRPr lang="zh-CN" altLang="en-US" dirty="0"/>
                    </a:p>
                  </a:txBody>
                  <a:tcPr/>
                </a:tc>
              </a:tr>
              <a:tr h="416423">
                <a:tc>
                  <a:txBody>
                    <a:bodyPr/>
                    <a:lstStyle/>
                    <a:p>
                      <a:r>
                        <a:rPr lang="en-US" altLang="zh-CN" sz="2000" dirty="0" err="1" smtClean="0"/>
                        <a:t>alice</a:t>
                      </a:r>
                      <a:endParaRPr lang="zh-CN" altLang="en-US" sz="2000" dirty="0"/>
                    </a:p>
                  </a:txBody>
                  <a:tcPr/>
                </a:tc>
                <a:tc>
                  <a:txBody>
                    <a:bodyPr/>
                    <a:lstStyle/>
                    <a:p>
                      <a:r>
                        <a:rPr lang="en-US" altLang="zh-CN" sz="2000" dirty="0" smtClean="0"/>
                        <a:t>Female</a:t>
                      </a:r>
                      <a:endParaRPr lang="zh-CN" altLang="en-US" sz="2000" dirty="0"/>
                    </a:p>
                  </a:txBody>
                  <a:tcPr/>
                </a:tc>
              </a:tr>
              <a:tr h="416423">
                <a:tc>
                  <a:txBody>
                    <a:bodyPr/>
                    <a:lstStyle/>
                    <a:p>
                      <a:r>
                        <a:rPr lang="en-US" altLang="zh-CN" sz="2000" dirty="0" smtClean="0"/>
                        <a:t>bob</a:t>
                      </a:r>
                      <a:endParaRPr lang="zh-CN" altLang="en-US" sz="2000" dirty="0"/>
                    </a:p>
                  </a:txBody>
                  <a:tcPr/>
                </a:tc>
                <a:tc>
                  <a:txBody>
                    <a:bodyPr/>
                    <a:lstStyle/>
                    <a:p>
                      <a:r>
                        <a:rPr lang="en-US" altLang="zh-CN" sz="2000" dirty="0" smtClean="0"/>
                        <a:t>Male</a:t>
                      </a:r>
                      <a:endParaRPr lang="zh-CN" altLang="en-US" sz="2000" dirty="0"/>
                    </a:p>
                  </a:txBody>
                  <a:tcPr/>
                </a:tc>
              </a:tr>
              <a:tr h="416423">
                <a:tc>
                  <a:txBody>
                    <a:bodyPr/>
                    <a:lstStyle/>
                    <a:p>
                      <a:r>
                        <a:rPr lang="en-US" altLang="zh-CN" sz="2000" dirty="0" err="1" smtClean="0"/>
                        <a:t>cara</a:t>
                      </a:r>
                      <a:endParaRPr lang="zh-CN" altLang="en-US" sz="2000" dirty="0"/>
                    </a:p>
                  </a:txBody>
                  <a:tcPr/>
                </a:tc>
                <a:tc>
                  <a:txBody>
                    <a:bodyPr/>
                    <a:lstStyle/>
                    <a:p>
                      <a:r>
                        <a:rPr lang="en-US" altLang="zh-CN" sz="2000" dirty="0" smtClean="0"/>
                        <a:t>Female</a:t>
                      </a:r>
                      <a:endParaRPr lang="zh-CN" altLang="en-US" sz="2000" dirty="0"/>
                    </a:p>
                  </a:txBody>
                  <a:tcPr/>
                </a:tc>
              </a:tr>
              <a:tr h="416423">
                <a:tc>
                  <a:txBody>
                    <a:bodyPr/>
                    <a:lstStyle/>
                    <a:p>
                      <a:r>
                        <a:rPr lang="en-US" altLang="zh-CN" sz="2000" dirty="0" smtClean="0"/>
                        <a:t>…</a:t>
                      </a:r>
                      <a:endParaRPr lang="zh-CN" altLang="en-US" sz="2000" dirty="0"/>
                    </a:p>
                  </a:txBody>
                  <a:tcPr/>
                </a:tc>
                <a:tc>
                  <a:txBody>
                    <a:bodyPr/>
                    <a:lstStyle/>
                    <a:p>
                      <a:r>
                        <a:rPr lang="en-US" altLang="zh-CN" sz="2000" dirty="0" smtClean="0"/>
                        <a:t>…</a:t>
                      </a:r>
                      <a:endParaRPr lang="zh-CN" altLang="en-US" sz="2000" dirty="0"/>
                    </a:p>
                  </a:txBody>
                  <a:tcPr/>
                </a:tc>
              </a:tr>
            </a:tbl>
          </a:graphicData>
        </a:graphic>
      </p:graphicFrame>
      <p:graphicFrame>
        <p:nvGraphicFramePr>
          <p:cNvPr id="21" name="表格 20"/>
          <p:cNvGraphicFramePr>
            <a:graphicFrameLocks noGrp="1"/>
          </p:cNvGraphicFramePr>
          <p:nvPr>
            <p:extLst>
              <p:ext uri="{D42A27DB-BD31-4B8C-83A1-F6EECF244321}">
                <p14:modId xmlns:p14="http://schemas.microsoft.com/office/powerpoint/2010/main" val="2910615324"/>
              </p:ext>
            </p:extLst>
          </p:nvPr>
        </p:nvGraphicFramePr>
        <p:xfrm>
          <a:off x="4272016" y="3645843"/>
          <a:ext cx="4440184" cy="2061666"/>
        </p:xfrm>
        <a:graphic>
          <a:graphicData uri="http://schemas.openxmlformats.org/drawingml/2006/table">
            <a:tbl>
              <a:tblPr firstRow="1" bandRow="1">
                <a:tableStyleId>{9DCAF9ED-07DC-4A11-8D7F-57B35C25682E}</a:tableStyleId>
              </a:tblPr>
              <a:tblGrid>
                <a:gridCol w="702402"/>
                <a:gridCol w="683636"/>
                <a:gridCol w="683636"/>
                <a:gridCol w="1025453"/>
                <a:gridCol w="787668"/>
                <a:gridCol w="557389"/>
              </a:tblGrid>
              <a:tr h="476706">
                <a:tc>
                  <a:txBody>
                    <a:bodyPr/>
                    <a:lstStyle/>
                    <a:p>
                      <a:r>
                        <a:rPr lang="en-US" altLang="zh-CN" sz="2000" dirty="0" err="1" smtClean="0"/>
                        <a:t>alice</a:t>
                      </a:r>
                      <a:endParaRPr lang="zh-CN" altLang="en-US" sz="2000" dirty="0"/>
                    </a:p>
                  </a:txBody>
                  <a:tcPr/>
                </a:tc>
                <a:tc>
                  <a:txBody>
                    <a:bodyPr/>
                    <a:lstStyle/>
                    <a:p>
                      <a:r>
                        <a:rPr lang="en-US" altLang="zh-CN" sz="2000" dirty="0" smtClean="0"/>
                        <a:t>bob</a:t>
                      </a:r>
                      <a:endParaRPr lang="zh-CN" altLang="en-US" sz="2000" dirty="0"/>
                    </a:p>
                  </a:txBody>
                  <a:tcPr/>
                </a:tc>
                <a:tc>
                  <a:txBody>
                    <a:bodyPr/>
                    <a:lstStyle/>
                    <a:p>
                      <a:r>
                        <a:rPr lang="en-US" altLang="zh-CN" sz="2000" dirty="0" err="1" smtClean="0"/>
                        <a:t>cara</a:t>
                      </a:r>
                      <a:endParaRPr lang="zh-CN" altLang="en-US" sz="2000" dirty="0"/>
                    </a:p>
                  </a:txBody>
                  <a:tcPr/>
                </a:tc>
                <a:tc>
                  <a:txBody>
                    <a:bodyPr/>
                    <a:lstStyle/>
                    <a:p>
                      <a:r>
                        <a:rPr lang="en-US" altLang="zh-CN" sz="2000" dirty="0" smtClean="0"/>
                        <a:t>Female</a:t>
                      </a:r>
                      <a:endParaRPr lang="zh-CN" altLang="en-US" sz="2000" dirty="0"/>
                    </a:p>
                  </a:txBody>
                  <a:tcPr/>
                </a:tc>
                <a:tc>
                  <a:txBody>
                    <a:bodyPr/>
                    <a:lstStyle/>
                    <a:p>
                      <a:r>
                        <a:rPr lang="en-US" altLang="zh-CN" sz="2000" dirty="0" smtClean="0"/>
                        <a:t>Male</a:t>
                      </a:r>
                      <a:endParaRPr lang="zh-CN" altLang="en-US" sz="2000" dirty="0"/>
                    </a:p>
                  </a:txBody>
                  <a:tcPr/>
                </a:tc>
                <a:tc>
                  <a:txBody>
                    <a:bodyPr/>
                    <a:lstStyle/>
                    <a:p>
                      <a:r>
                        <a:rPr lang="en-US" altLang="zh-CN" sz="2000" dirty="0" smtClean="0"/>
                        <a:t>…</a:t>
                      </a:r>
                      <a:endParaRPr lang="zh-CN" altLang="en-US" sz="2000" dirty="0"/>
                    </a:p>
                  </a:txBody>
                  <a:tcPr/>
                </a:tc>
              </a:tr>
              <a:tr h="389426">
                <a:tc>
                  <a:txBody>
                    <a:bodyPr/>
                    <a:lstStyle/>
                    <a:p>
                      <a:r>
                        <a:rPr lang="en-US" altLang="zh-CN" sz="2000" dirty="0" smtClean="0"/>
                        <a:t>1</a:t>
                      </a:r>
                      <a:endParaRPr lang="zh-CN" altLang="en-US" sz="2000" dirty="0"/>
                    </a:p>
                  </a:txBody>
                  <a:tcPr/>
                </a:tc>
                <a:tc>
                  <a:txBody>
                    <a:bodyPr/>
                    <a:lstStyle/>
                    <a:p>
                      <a:r>
                        <a:rPr lang="en-US" altLang="zh-CN" sz="2000" dirty="0" smtClean="0"/>
                        <a:t>0</a:t>
                      </a:r>
                      <a:endParaRPr lang="zh-CN" altLang="en-US" sz="2000" dirty="0"/>
                    </a:p>
                  </a:txBody>
                  <a:tcPr/>
                </a:tc>
                <a:tc>
                  <a:txBody>
                    <a:bodyPr/>
                    <a:lstStyle/>
                    <a:p>
                      <a:r>
                        <a:rPr lang="en-US" altLang="zh-CN" sz="2000" dirty="0" smtClean="0"/>
                        <a:t>0</a:t>
                      </a:r>
                      <a:endParaRPr lang="zh-CN" altLang="en-US" sz="2000" dirty="0"/>
                    </a:p>
                  </a:txBody>
                  <a:tcPr/>
                </a:tc>
                <a:tc>
                  <a:txBody>
                    <a:bodyPr/>
                    <a:lstStyle/>
                    <a:p>
                      <a:r>
                        <a:rPr lang="en-US" altLang="zh-CN" sz="2000" dirty="0" smtClean="0"/>
                        <a:t>1</a:t>
                      </a:r>
                      <a:endParaRPr lang="zh-CN" altLang="en-US" sz="2000" dirty="0"/>
                    </a:p>
                  </a:txBody>
                  <a:tcPr/>
                </a:tc>
                <a:tc>
                  <a:txBody>
                    <a:bodyPr/>
                    <a:lstStyle/>
                    <a:p>
                      <a:r>
                        <a:rPr lang="en-US" altLang="zh-CN" sz="2000" dirty="0" smtClean="0"/>
                        <a:t>0</a:t>
                      </a:r>
                      <a:endParaRPr lang="zh-CN" altLang="en-US" sz="2000" dirty="0"/>
                    </a:p>
                  </a:txBody>
                  <a:tcPr/>
                </a:tc>
                <a:tc>
                  <a:txBody>
                    <a:bodyPr/>
                    <a:lstStyle/>
                    <a:p>
                      <a:r>
                        <a:rPr lang="en-US" altLang="zh-CN" sz="2000" dirty="0" smtClean="0"/>
                        <a:t>…</a:t>
                      </a:r>
                      <a:endParaRPr lang="zh-CN" altLang="en-US" sz="2000" dirty="0"/>
                    </a:p>
                  </a:txBody>
                  <a:tcPr/>
                </a:tc>
              </a:tr>
              <a:tr h="389426">
                <a:tc>
                  <a:txBody>
                    <a:bodyPr/>
                    <a:lstStyle/>
                    <a:p>
                      <a:r>
                        <a:rPr lang="en-US" altLang="zh-CN" sz="2000" dirty="0" smtClean="0"/>
                        <a:t>0</a:t>
                      </a:r>
                      <a:endParaRPr lang="zh-CN" altLang="en-US" sz="2000" dirty="0"/>
                    </a:p>
                  </a:txBody>
                  <a:tcPr/>
                </a:tc>
                <a:tc>
                  <a:txBody>
                    <a:bodyPr/>
                    <a:lstStyle/>
                    <a:p>
                      <a:r>
                        <a:rPr lang="en-US" altLang="zh-CN" sz="2000" dirty="0" smtClean="0"/>
                        <a:t>1</a:t>
                      </a:r>
                      <a:endParaRPr lang="zh-CN" altLang="en-US" sz="2000" dirty="0"/>
                    </a:p>
                  </a:txBody>
                  <a:tcPr/>
                </a:tc>
                <a:tc>
                  <a:txBody>
                    <a:bodyPr/>
                    <a:lstStyle/>
                    <a:p>
                      <a:r>
                        <a:rPr lang="en-US" altLang="zh-CN" sz="2000" dirty="0" smtClean="0"/>
                        <a:t>0</a:t>
                      </a:r>
                      <a:endParaRPr lang="zh-CN" altLang="en-US" sz="2000" dirty="0"/>
                    </a:p>
                  </a:txBody>
                  <a:tcPr/>
                </a:tc>
                <a:tc>
                  <a:txBody>
                    <a:bodyPr/>
                    <a:lstStyle/>
                    <a:p>
                      <a:r>
                        <a:rPr lang="en-US" altLang="zh-CN" sz="2000" dirty="0" smtClean="0"/>
                        <a:t>0</a:t>
                      </a:r>
                      <a:endParaRPr lang="zh-CN" altLang="en-US" sz="2000" dirty="0"/>
                    </a:p>
                  </a:txBody>
                  <a:tcPr/>
                </a:tc>
                <a:tc>
                  <a:txBody>
                    <a:bodyPr/>
                    <a:lstStyle/>
                    <a:p>
                      <a:r>
                        <a:rPr lang="en-US" altLang="zh-CN" sz="2000" dirty="0" smtClean="0"/>
                        <a:t>1</a:t>
                      </a:r>
                      <a:endParaRPr lang="zh-CN" altLang="en-US" sz="2000" dirty="0"/>
                    </a:p>
                  </a:txBody>
                  <a:tcPr/>
                </a:tc>
                <a:tc>
                  <a:txBody>
                    <a:bodyPr/>
                    <a:lstStyle/>
                    <a:p>
                      <a:r>
                        <a:rPr lang="en-US" altLang="zh-CN" sz="2000" dirty="0" smtClean="0"/>
                        <a:t>…</a:t>
                      </a:r>
                      <a:endParaRPr lang="zh-CN" altLang="en-US" sz="2000" dirty="0"/>
                    </a:p>
                  </a:txBody>
                  <a:tcPr/>
                </a:tc>
              </a:tr>
              <a:tr h="389426">
                <a:tc>
                  <a:txBody>
                    <a:bodyPr/>
                    <a:lstStyle/>
                    <a:p>
                      <a:r>
                        <a:rPr lang="en-US" altLang="zh-CN" sz="2000" dirty="0" smtClean="0"/>
                        <a:t>0</a:t>
                      </a:r>
                      <a:endParaRPr lang="zh-CN" altLang="en-US" sz="2000" dirty="0"/>
                    </a:p>
                  </a:txBody>
                  <a:tcPr/>
                </a:tc>
                <a:tc>
                  <a:txBody>
                    <a:bodyPr/>
                    <a:lstStyle/>
                    <a:p>
                      <a:r>
                        <a:rPr lang="en-US" altLang="zh-CN" sz="2000" dirty="0" smtClean="0"/>
                        <a:t>0</a:t>
                      </a:r>
                      <a:endParaRPr lang="zh-CN" altLang="en-US" sz="2000" dirty="0"/>
                    </a:p>
                  </a:txBody>
                  <a:tcPr/>
                </a:tc>
                <a:tc>
                  <a:txBody>
                    <a:bodyPr/>
                    <a:lstStyle/>
                    <a:p>
                      <a:r>
                        <a:rPr lang="en-US" altLang="zh-CN" sz="2000" dirty="0" smtClean="0"/>
                        <a:t>1</a:t>
                      </a:r>
                      <a:endParaRPr lang="zh-CN" altLang="en-US" sz="2000" dirty="0"/>
                    </a:p>
                  </a:txBody>
                  <a:tcPr/>
                </a:tc>
                <a:tc>
                  <a:txBody>
                    <a:bodyPr/>
                    <a:lstStyle/>
                    <a:p>
                      <a:r>
                        <a:rPr lang="en-US" altLang="zh-CN" sz="2000" dirty="0" smtClean="0"/>
                        <a:t>1</a:t>
                      </a:r>
                      <a:endParaRPr lang="zh-CN" altLang="en-US" sz="2000" dirty="0"/>
                    </a:p>
                  </a:txBody>
                  <a:tcPr/>
                </a:tc>
                <a:tc>
                  <a:txBody>
                    <a:bodyPr/>
                    <a:lstStyle/>
                    <a:p>
                      <a:r>
                        <a:rPr lang="en-US" altLang="zh-CN" sz="2000" dirty="0" smtClean="0"/>
                        <a:t>0</a:t>
                      </a:r>
                      <a:endParaRPr lang="zh-CN" altLang="en-US" sz="2000" dirty="0"/>
                    </a:p>
                  </a:txBody>
                  <a:tcPr/>
                </a:tc>
                <a:tc>
                  <a:txBody>
                    <a:bodyPr/>
                    <a:lstStyle/>
                    <a:p>
                      <a:r>
                        <a:rPr lang="en-US" altLang="zh-CN" sz="2000" dirty="0" smtClean="0"/>
                        <a:t>…</a:t>
                      </a:r>
                      <a:endParaRPr lang="zh-CN" altLang="en-US" sz="2000" dirty="0"/>
                    </a:p>
                  </a:txBody>
                  <a:tcPr/>
                </a:tc>
              </a:tr>
              <a:tr h="389426">
                <a:tc>
                  <a:txBody>
                    <a:bodyPr/>
                    <a:lstStyle/>
                    <a:p>
                      <a:r>
                        <a:rPr lang="en-US" altLang="zh-CN" sz="2000" dirty="0" smtClean="0"/>
                        <a:t>…</a:t>
                      </a:r>
                      <a:endParaRPr lang="zh-CN" altLang="en-US" sz="2000" dirty="0"/>
                    </a:p>
                  </a:txBody>
                  <a:tcPr/>
                </a:tc>
                <a:tc>
                  <a:txBody>
                    <a:bodyPr/>
                    <a:lstStyle/>
                    <a:p>
                      <a:r>
                        <a:rPr lang="en-US" altLang="zh-CN" sz="2000" dirty="0" smtClean="0"/>
                        <a:t>…</a:t>
                      </a:r>
                      <a:endParaRPr lang="zh-CN" altLang="en-US" sz="2000" dirty="0"/>
                    </a:p>
                  </a:txBody>
                  <a:tcPr/>
                </a:tc>
                <a:tc>
                  <a:txBody>
                    <a:bodyPr/>
                    <a:lstStyle/>
                    <a:p>
                      <a:r>
                        <a:rPr lang="en-US" altLang="zh-CN" sz="2000" dirty="0" smtClean="0"/>
                        <a:t>…</a:t>
                      </a:r>
                      <a:endParaRPr lang="zh-CN" altLang="en-US" sz="2000" dirty="0"/>
                    </a:p>
                  </a:txBody>
                  <a:tcPr/>
                </a:tc>
                <a:tc>
                  <a:txBody>
                    <a:bodyPr/>
                    <a:lstStyle/>
                    <a:p>
                      <a:r>
                        <a:rPr lang="en-US" altLang="zh-CN" sz="2000" dirty="0" smtClean="0"/>
                        <a:t>…</a:t>
                      </a:r>
                      <a:endParaRPr lang="zh-CN" altLang="en-US" sz="2000" dirty="0"/>
                    </a:p>
                  </a:txBody>
                  <a:tcPr/>
                </a:tc>
                <a:tc>
                  <a:txBody>
                    <a:bodyPr/>
                    <a:lstStyle/>
                    <a:p>
                      <a:r>
                        <a:rPr lang="en-US" altLang="zh-CN" sz="2000" dirty="0" smtClean="0"/>
                        <a:t>…</a:t>
                      </a:r>
                      <a:endParaRPr lang="zh-CN" altLang="en-US" sz="2000" dirty="0"/>
                    </a:p>
                  </a:txBody>
                  <a:tcPr/>
                </a:tc>
                <a:tc>
                  <a:txBody>
                    <a:bodyPr/>
                    <a:lstStyle/>
                    <a:p>
                      <a:r>
                        <a:rPr lang="en-US" altLang="zh-CN" sz="2000" dirty="0" smtClean="0"/>
                        <a:t>…</a:t>
                      </a:r>
                      <a:endParaRPr lang="zh-CN" altLang="en-US" sz="2000" dirty="0"/>
                    </a:p>
                  </a:txBody>
                  <a:tcPr/>
                </a:tc>
              </a:tr>
            </a:tbl>
          </a:graphicData>
        </a:graphic>
      </p:graphicFrame>
      <p:sp>
        <p:nvSpPr>
          <p:cNvPr id="22" name="右箭头 21"/>
          <p:cNvSpPr/>
          <p:nvPr/>
        </p:nvSpPr>
        <p:spPr>
          <a:xfrm>
            <a:off x="3576004" y="4462762"/>
            <a:ext cx="635432" cy="35189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CN" altLang="en-US"/>
          </a:p>
        </p:txBody>
      </p:sp>
      <p:sp>
        <p:nvSpPr>
          <p:cNvPr id="15" name="内容占位符 2"/>
          <p:cNvSpPr txBox="1">
            <a:spLocks/>
          </p:cNvSpPr>
          <p:nvPr/>
        </p:nvSpPr>
        <p:spPr>
          <a:xfrm>
            <a:off x="331106" y="1118534"/>
            <a:ext cx="8246838" cy="2756780"/>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(1) Massive-domain Categorical Data: </a:t>
            </a:r>
            <a:r>
              <a:rPr lang="en-US" altLang="zh-CN" sz="2400" b="1" dirty="0" err="1" smtClean="0">
                <a:latin typeface="Arial" panose="020B0604020202020204" pitchFamily="34" charset="0"/>
              </a:rPr>
              <a:t>Binarization</a:t>
            </a:r>
            <a:endParaRPr lang="en-US" altLang="zh-CN" sz="900" dirty="0" smtClean="0">
              <a:latin typeface="Arial" panose="020B0604020202020204" pitchFamily="34" charset="0"/>
            </a:endParaRPr>
          </a:p>
          <a:p>
            <a:pPr marL="594900" lvl="1" indent="-342900">
              <a:lnSpc>
                <a:spcPct val="120000"/>
              </a:lnSpc>
            </a:pPr>
            <a:r>
              <a:rPr lang="en-US" altLang="zh-CN" sz="2000" dirty="0" smtClean="0">
                <a:latin typeface="Arial" panose="020B0604020202020204" pitchFamily="34" charset="0"/>
              </a:rPr>
              <a:t>For </a:t>
            </a:r>
            <a:r>
              <a:rPr lang="en-US" altLang="zh-CN" sz="2000" dirty="0">
                <a:latin typeface="Arial" panose="020B0604020202020204" pitchFamily="34" charset="0"/>
              </a:rPr>
              <a:t>each value of each attribute, a new binary attribute is </a:t>
            </a:r>
            <a:r>
              <a:rPr lang="en-US" altLang="zh-CN" sz="2000" dirty="0" smtClean="0">
                <a:latin typeface="Arial" panose="020B0604020202020204" pitchFamily="34" charset="0"/>
              </a:rPr>
              <a:t>created.</a:t>
            </a:r>
          </a:p>
          <a:p>
            <a:pPr marL="594900" lvl="1" indent="-342900">
              <a:lnSpc>
                <a:spcPct val="120000"/>
              </a:lnSpc>
            </a:pPr>
            <a:r>
              <a:rPr lang="en-US" altLang="zh-CN" sz="2000" dirty="0">
                <a:latin typeface="Arial" panose="020B0604020202020204" pitchFamily="34" charset="0"/>
              </a:rPr>
              <a:t>The </a:t>
            </a:r>
            <a:r>
              <a:rPr lang="en-US" altLang="zh-CN" sz="2000" dirty="0" smtClean="0">
                <a:latin typeface="Arial" panose="020B0604020202020204" pitchFamily="34" charset="0"/>
              </a:rPr>
              <a:t>dimensionality is equal </a:t>
            </a:r>
            <a:r>
              <a:rPr lang="en-US" altLang="zh-CN" sz="2000" dirty="0">
                <a:latin typeface="Arial" panose="020B0604020202020204" pitchFamily="34" charset="0"/>
              </a:rPr>
              <a:t>to the total number </a:t>
            </a:r>
            <a:r>
              <a:rPr lang="en-US" altLang="zh-CN" sz="2000" dirty="0" smtClean="0">
                <a:latin typeface="Arial" panose="020B0604020202020204" pitchFamily="34" charset="0"/>
              </a:rPr>
              <a:t>of distinct values in the data set  </a:t>
            </a:r>
          </a:p>
          <a:p>
            <a:pPr marL="594900" lvl="1" indent="-342900">
              <a:lnSpc>
                <a:spcPct val="120000"/>
              </a:lnSpc>
            </a:pPr>
            <a:r>
              <a:rPr lang="en-US" altLang="zh-CN" sz="2000" dirty="0" smtClean="0">
                <a:latin typeface="Arial" panose="020B0604020202020204" pitchFamily="34" charset="0"/>
              </a:rPr>
              <a:t>The value of binary attribute is 0 or 1</a:t>
            </a:r>
          </a:p>
        </p:txBody>
      </p:sp>
      <p:sp>
        <p:nvSpPr>
          <p:cNvPr id="10" name="标题 1"/>
          <p:cNvSpPr>
            <a:spLocks noGrp="1"/>
          </p:cNvSpPr>
          <p:nvPr>
            <p:ph type="title"/>
          </p:nvPr>
        </p:nvSpPr>
        <p:spPr>
          <a:xfrm>
            <a:off x="355193" y="190469"/>
            <a:ext cx="8633859" cy="904874"/>
          </a:xfrm>
        </p:spPr>
        <p:txBody>
          <a:bodyPr>
            <a:normAutofit/>
          </a:bodyPr>
          <a:lstStyle/>
          <a:p>
            <a:r>
              <a:rPr lang="en-US" altLang="zh-CN" b="1" dirty="0"/>
              <a:t>Feature </a:t>
            </a:r>
            <a:r>
              <a:rPr lang="en-US" altLang="zh-CN" b="1" dirty="0" smtClean="0"/>
              <a:t>Engineering </a:t>
            </a:r>
            <a:r>
              <a:rPr lang="en-US" altLang="zh-CN" b="1" dirty="0"/>
              <a:t>for </a:t>
            </a:r>
            <a:r>
              <a:rPr lang="en-US" altLang="zh-CN" b="1" dirty="0" smtClean="0"/>
              <a:t>Various Domains</a:t>
            </a:r>
            <a:endParaRPr lang="en-US" altLang="zh-CN" b="1" dirty="0"/>
          </a:p>
        </p:txBody>
      </p:sp>
    </p:spTree>
    <p:extLst>
      <p:ext uri="{BB962C8B-B14F-4D97-AF65-F5344CB8AC3E}">
        <p14:creationId xmlns:p14="http://schemas.microsoft.com/office/powerpoint/2010/main" val="3879331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E3756F1F-84DF-4859-8AE8-4B3E0E674450}" type="slidenum">
              <a:rPr lang="zh-CN" altLang="en-US" smtClean="0"/>
              <a:pPr/>
              <a:t>7</a:t>
            </a:fld>
            <a:endParaRPr lang="zh-CN" altLang="en-US" dirty="0"/>
          </a:p>
        </p:txBody>
      </p:sp>
      <p:sp>
        <p:nvSpPr>
          <p:cNvPr id="15" name="内容占位符 2"/>
          <p:cNvSpPr txBox="1">
            <a:spLocks/>
          </p:cNvSpPr>
          <p:nvPr/>
        </p:nvSpPr>
        <p:spPr>
          <a:xfrm>
            <a:off x="331106" y="1118533"/>
            <a:ext cx="8246838" cy="2321353"/>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(2) Short Text Data</a:t>
            </a:r>
            <a:endParaRPr lang="en-US" altLang="zh-CN" sz="2400" b="1" dirty="0">
              <a:latin typeface="Arial" panose="020B0604020202020204" pitchFamily="34" charset="0"/>
            </a:endParaRPr>
          </a:p>
          <a:p>
            <a:pPr marL="594900" lvl="1" indent="-342900">
              <a:lnSpc>
                <a:spcPct val="120000"/>
              </a:lnSpc>
            </a:pPr>
            <a:r>
              <a:rPr lang="en-US" altLang="zh-CN" sz="2000" dirty="0">
                <a:latin typeface="Arial" panose="020B0604020202020204" pitchFamily="34" charset="0"/>
              </a:rPr>
              <a:t>For each keyword, a new attribute is created</a:t>
            </a:r>
            <a:r>
              <a:rPr lang="en-US" altLang="zh-CN" sz="2000" dirty="0" smtClean="0">
                <a:latin typeface="Arial" panose="020B0604020202020204" pitchFamily="34" charset="0"/>
              </a:rPr>
              <a:t>.</a:t>
            </a:r>
          </a:p>
          <a:p>
            <a:pPr marL="594900" lvl="1" indent="-342900">
              <a:lnSpc>
                <a:spcPct val="120000"/>
              </a:lnSpc>
            </a:pPr>
            <a:r>
              <a:rPr lang="en-US" altLang="zh-CN" sz="2000" dirty="0">
                <a:latin typeface="Arial" panose="020B0604020202020204" pitchFamily="34" charset="0"/>
              </a:rPr>
              <a:t>The dimensionality is equal to the number of distinct </a:t>
            </a:r>
            <a:r>
              <a:rPr lang="en-US" altLang="zh-CN" sz="2000" dirty="0" smtClean="0">
                <a:latin typeface="Arial" panose="020B0604020202020204" pitchFamily="34" charset="0"/>
              </a:rPr>
              <a:t>keywords</a:t>
            </a:r>
          </a:p>
          <a:p>
            <a:pPr marL="594900" lvl="1" indent="-342900">
              <a:lnSpc>
                <a:spcPct val="120000"/>
              </a:lnSpc>
            </a:pPr>
            <a:r>
              <a:rPr lang="en-US" altLang="zh-CN" sz="2000" b="1" dirty="0" smtClean="0">
                <a:solidFill>
                  <a:srgbClr val="000080"/>
                </a:solidFill>
                <a:latin typeface="Arial" panose="020B0604020202020204" pitchFamily="34" charset="0"/>
              </a:rPr>
              <a:t>Normalization: </a:t>
            </a:r>
            <a:r>
              <a:rPr lang="en-US" altLang="zh-CN" sz="2000" dirty="0" smtClean="0">
                <a:latin typeface="Arial" panose="020B0604020202020204" pitchFamily="34" charset="0"/>
              </a:rPr>
              <a:t>The value of the attribute is          , if a text contain r non-zero keywords</a:t>
            </a:r>
            <a:endParaRPr lang="en-US" altLang="zh-CN" sz="2000" b="1" dirty="0" smtClean="0">
              <a:solidFill>
                <a:srgbClr val="FF0000"/>
              </a:solidFill>
              <a:latin typeface="Arial" panose="020B0604020202020204" pitchFamily="34" charset="0"/>
            </a:endParaRPr>
          </a:p>
          <a:p>
            <a:pPr marL="594900" lvl="1" indent="-342900">
              <a:lnSpc>
                <a:spcPct val="120000"/>
              </a:lnSpc>
            </a:pPr>
            <a:endParaRPr lang="en-US" altLang="zh-CN" sz="2000" dirty="0" smtClean="0">
              <a:latin typeface="Arial" panose="020B0604020202020204" pitchFamily="34" charset="0"/>
            </a:endParaRPr>
          </a:p>
        </p:txBody>
      </p:sp>
      <p:graphicFrame>
        <p:nvGraphicFramePr>
          <p:cNvPr id="10" name="表格 9"/>
          <p:cNvGraphicFramePr>
            <a:graphicFrameLocks noGrp="1"/>
          </p:cNvGraphicFramePr>
          <p:nvPr>
            <p:extLst>
              <p:ext uri="{D42A27DB-BD31-4B8C-83A1-F6EECF244321}">
                <p14:modId xmlns:p14="http://schemas.microsoft.com/office/powerpoint/2010/main" val="3425993208"/>
              </p:ext>
            </p:extLst>
          </p:nvPr>
        </p:nvGraphicFramePr>
        <p:xfrm>
          <a:off x="874939" y="3729351"/>
          <a:ext cx="2109130" cy="1679556"/>
        </p:xfrm>
        <a:graphic>
          <a:graphicData uri="http://schemas.openxmlformats.org/drawingml/2006/table">
            <a:tbl>
              <a:tblPr firstRow="1" bandRow="1">
                <a:tableStyleId>{B301B821-A1FF-4177-AEE7-76D212191A09}</a:tableStyleId>
              </a:tblPr>
              <a:tblGrid>
                <a:gridCol w="2109130"/>
              </a:tblGrid>
              <a:tr h="419889">
                <a:tc>
                  <a:txBody>
                    <a:bodyPr/>
                    <a:lstStyle/>
                    <a:p>
                      <a:r>
                        <a:rPr lang="en-US" altLang="zh-CN" sz="2000" dirty="0" smtClean="0"/>
                        <a:t>text</a:t>
                      </a:r>
                      <a:endParaRPr lang="zh-CN" altLang="en-US" sz="2000" dirty="0"/>
                    </a:p>
                  </a:txBody>
                  <a:tcPr/>
                </a:tc>
              </a:tr>
              <a:tr h="419889">
                <a:tc>
                  <a:txBody>
                    <a:bodyPr/>
                    <a:lstStyle/>
                    <a:p>
                      <a:r>
                        <a:rPr lang="en-US" altLang="zh-CN" sz="2000" dirty="0" smtClean="0"/>
                        <a:t>hello world </a:t>
                      </a:r>
                      <a:endParaRPr lang="zh-CN" altLang="en-US" sz="2000" dirty="0"/>
                    </a:p>
                  </a:txBody>
                  <a:tcPr/>
                </a:tc>
              </a:tr>
              <a:tr h="419889">
                <a:tc>
                  <a:txBody>
                    <a:bodyPr/>
                    <a:lstStyle/>
                    <a:p>
                      <a:r>
                        <a:rPr lang="en-US" altLang="zh-CN" sz="2000" dirty="0" smtClean="0"/>
                        <a:t>rite</a:t>
                      </a:r>
                      <a:r>
                        <a:rPr lang="en-US" altLang="zh-CN" sz="2000" baseline="0" dirty="0" smtClean="0"/>
                        <a:t> review movie</a:t>
                      </a:r>
                      <a:endParaRPr lang="zh-CN" altLang="en-US" sz="2000" dirty="0"/>
                    </a:p>
                  </a:txBody>
                  <a:tcPr/>
                </a:tc>
              </a:tr>
              <a:tr h="419889">
                <a:tc>
                  <a:txBody>
                    <a:bodyPr/>
                    <a:lstStyle/>
                    <a:p>
                      <a:r>
                        <a:rPr lang="en-US" altLang="zh-CN" sz="2000" dirty="0" smtClean="0"/>
                        <a:t>…</a:t>
                      </a:r>
                      <a:endParaRPr lang="zh-CN" altLang="en-US" sz="2000" dirty="0"/>
                    </a:p>
                  </a:txBody>
                  <a:tcP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3848207311"/>
              </p:ext>
            </p:extLst>
          </p:nvPr>
        </p:nvGraphicFramePr>
        <p:xfrm>
          <a:off x="3890075" y="3726795"/>
          <a:ext cx="4687870" cy="1728608"/>
        </p:xfrm>
        <a:graphic>
          <a:graphicData uri="http://schemas.openxmlformats.org/drawingml/2006/table">
            <a:tbl>
              <a:tblPr firstRow="1" bandRow="1">
                <a:tableStyleId>{9DCAF9ED-07DC-4A11-8D7F-57B35C25682E}</a:tableStyleId>
              </a:tblPr>
              <a:tblGrid>
                <a:gridCol w="769629"/>
                <a:gridCol w="825745"/>
                <a:gridCol w="647643"/>
                <a:gridCol w="922892"/>
                <a:gridCol w="987655"/>
                <a:gridCol w="534306"/>
              </a:tblGrid>
              <a:tr h="432152">
                <a:tc>
                  <a:txBody>
                    <a:bodyPr/>
                    <a:lstStyle/>
                    <a:p>
                      <a:r>
                        <a:rPr lang="en-US" altLang="zh-CN" sz="2000" dirty="0" smtClean="0"/>
                        <a:t>hello</a:t>
                      </a:r>
                      <a:endParaRPr lang="zh-CN" altLang="en-US" sz="2000" dirty="0"/>
                    </a:p>
                  </a:txBody>
                  <a:tcPr/>
                </a:tc>
                <a:tc>
                  <a:txBody>
                    <a:bodyPr/>
                    <a:lstStyle/>
                    <a:p>
                      <a:r>
                        <a:rPr lang="en-US" altLang="zh-CN" sz="2000" dirty="0" smtClean="0"/>
                        <a:t>world</a:t>
                      </a:r>
                      <a:endParaRPr lang="zh-CN" altLang="en-US" sz="2000" dirty="0"/>
                    </a:p>
                  </a:txBody>
                  <a:tcPr/>
                </a:tc>
                <a:tc>
                  <a:txBody>
                    <a:bodyPr/>
                    <a:lstStyle/>
                    <a:p>
                      <a:r>
                        <a:rPr lang="en-US" altLang="zh-CN" sz="2000" dirty="0" smtClean="0"/>
                        <a:t>rite</a:t>
                      </a:r>
                      <a:endParaRPr lang="zh-CN" altLang="en-US" sz="2000" dirty="0"/>
                    </a:p>
                  </a:txBody>
                  <a:tcPr/>
                </a:tc>
                <a:tc>
                  <a:txBody>
                    <a:bodyPr/>
                    <a:lstStyle/>
                    <a:p>
                      <a:r>
                        <a:rPr lang="en-US" altLang="zh-CN" sz="2000" dirty="0" smtClean="0"/>
                        <a:t>review</a:t>
                      </a:r>
                      <a:endParaRPr lang="zh-CN" altLang="en-US" sz="2000" dirty="0"/>
                    </a:p>
                  </a:txBody>
                  <a:tcPr/>
                </a:tc>
                <a:tc>
                  <a:txBody>
                    <a:bodyPr/>
                    <a:lstStyle/>
                    <a:p>
                      <a:r>
                        <a:rPr lang="en-US" altLang="zh-CN" sz="2000" dirty="0" smtClean="0"/>
                        <a:t>movie</a:t>
                      </a:r>
                      <a:endParaRPr lang="zh-CN" altLang="en-US" sz="2000" dirty="0"/>
                    </a:p>
                  </a:txBody>
                  <a:tcPr/>
                </a:tc>
                <a:tc>
                  <a:txBody>
                    <a:bodyPr/>
                    <a:lstStyle/>
                    <a:p>
                      <a:r>
                        <a:rPr lang="en-US" altLang="zh-CN" sz="2000" dirty="0" smtClean="0"/>
                        <a:t>…</a:t>
                      </a:r>
                      <a:endParaRPr lang="zh-CN" altLang="en-US" sz="2000" dirty="0"/>
                    </a:p>
                  </a:txBody>
                  <a:tcPr/>
                </a:tc>
              </a:tr>
              <a:tr h="432152">
                <a:tc>
                  <a:txBody>
                    <a:bodyPr/>
                    <a:lstStyle/>
                    <a:p>
                      <a:endParaRPr lang="zh-CN" altLang="en-US" sz="2000" dirty="0"/>
                    </a:p>
                  </a:txBody>
                  <a:tcPr/>
                </a:tc>
                <a:tc>
                  <a:txBody>
                    <a:bodyPr/>
                    <a:lstStyle/>
                    <a:p>
                      <a:endParaRPr lang="zh-CN" altLang="en-US" sz="2000" dirty="0"/>
                    </a:p>
                  </a:txBody>
                  <a:tcPr/>
                </a:tc>
                <a:tc>
                  <a:txBody>
                    <a:bodyPr/>
                    <a:lstStyle/>
                    <a:p>
                      <a:r>
                        <a:rPr lang="en-US" altLang="zh-CN" sz="2000" dirty="0" smtClean="0"/>
                        <a:t>0</a:t>
                      </a:r>
                      <a:endParaRPr lang="zh-CN" altLang="en-US" sz="2000" dirty="0"/>
                    </a:p>
                  </a:txBody>
                  <a:tcPr/>
                </a:tc>
                <a:tc>
                  <a:txBody>
                    <a:bodyPr/>
                    <a:lstStyle/>
                    <a:p>
                      <a:r>
                        <a:rPr lang="en-US" altLang="zh-CN" sz="2000" dirty="0" smtClean="0"/>
                        <a:t>0</a:t>
                      </a:r>
                      <a:endParaRPr lang="zh-CN" altLang="en-US" sz="2000" dirty="0"/>
                    </a:p>
                  </a:txBody>
                  <a:tcPr/>
                </a:tc>
                <a:tc>
                  <a:txBody>
                    <a:bodyPr/>
                    <a:lstStyle/>
                    <a:p>
                      <a:r>
                        <a:rPr lang="en-US" altLang="zh-CN" sz="2000" dirty="0" smtClean="0"/>
                        <a:t>0</a:t>
                      </a:r>
                      <a:endParaRPr lang="zh-CN" altLang="en-US" sz="2000" dirty="0"/>
                    </a:p>
                  </a:txBody>
                  <a:tcPr/>
                </a:tc>
                <a:tc>
                  <a:txBody>
                    <a:bodyPr/>
                    <a:lstStyle/>
                    <a:p>
                      <a:r>
                        <a:rPr lang="en-US" altLang="zh-CN" sz="2000" dirty="0" smtClean="0"/>
                        <a:t>…</a:t>
                      </a:r>
                      <a:endParaRPr lang="zh-CN" altLang="en-US" sz="2000" dirty="0"/>
                    </a:p>
                  </a:txBody>
                  <a:tcPr/>
                </a:tc>
              </a:tr>
              <a:tr h="432152">
                <a:tc>
                  <a:txBody>
                    <a:bodyPr/>
                    <a:lstStyle/>
                    <a:p>
                      <a:r>
                        <a:rPr lang="en-US" altLang="zh-CN" sz="2000" dirty="0" smtClean="0"/>
                        <a:t>0</a:t>
                      </a:r>
                      <a:endParaRPr lang="zh-CN" altLang="en-US" sz="2000" dirty="0"/>
                    </a:p>
                  </a:txBody>
                  <a:tcPr/>
                </a:tc>
                <a:tc>
                  <a:txBody>
                    <a:bodyPr/>
                    <a:lstStyle/>
                    <a:p>
                      <a:r>
                        <a:rPr lang="en-US" altLang="zh-CN" sz="2000" dirty="0" smtClean="0"/>
                        <a:t>0</a:t>
                      </a:r>
                      <a:endParaRPr lang="zh-CN" altLang="en-US" sz="2000" dirty="0"/>
                    </a:p>
                  </a:txBody>
                  <a:tcPr/>
                </a:tc>
                <a:tc>
                  <a:txBody>
                    <a:bodyPr/>
                    <a:lstStyle/>
                    <a:p>
                      <a:endParaRPr lang="zh-CN" altLang="en-US" sz="2000" dirty="0"/>
                    </a:p>
                  </a:txBody>
                  <a:tcPr/>
                </a:tc>
                <a:tc>
                  <a:txBody>
                    <a:bodyPr/>
                    <a:lstStyle/>
                    <a:p>
                      <a:endParaRPr lang="zh-CN" altLang="en-US" sz="2000" dirty="0"/>
                    </a:p>
                  </a:txBody>
                  <a:tcPr/>
                </a:tc>
                <a:tc>
                  <a:txBody>
                    <a:bodyPr/>
                    <a:lstStyle/>
                    <a:p>
                      <a:endParaRPr lang="zh-CN" altLang="en-US" sz="2000" dirty="0"/>
                    </a:p>
                  </a:txBody>
                  <a:tcPr/>
                </a:tc>
                <a:tc>
                  <a:txBody>
                    <a:bodyPr/>
                    <a:lstStyle/>
                    <a:p>
                      <a:r>
                        <a:rPr lang="en-US" altLang="zh-CN" sz="2000" dirty="0" smtClean="0"/>
                        <a:t>…</a:t>
                      </a:r>
                      <a:endParaRPr lang="zh-CN" altLang="en-US" sz="2000" dirty="0"/>
                    </a:p>
                  </a:txBody>
                  <a:tcPr/>
                </a:tc>
              </a:tr>
              <a:tr h="432152">
                <a:tc>
                  <a:txBody>
                    <a:bodyPr/>
                    <a:lstStyle/>
                    <a:p>
                      <a:r>
                        <a:rPr lang="en-US" altLang="zh-CN" sz="2000" dirty="0" smtClean="0"/>
                        <a:t>…</a:t>
                      </a:r>
                      <a:endParaRPr lang="zh-CN" altLang="en-US" sz="2000" dirty="0"/>
                    </a:p>
                  </a:txBody>
                  <a:tcPr/>
                </a:tc>
                <a:tc>
                  <a:txBody>
                    <a:bodyPr/>
                    <a:lstStyle/>
                    <a:p>
                      <a:r>
                        <a:rPr lang="en-US" altLang="zh-CN" sz="2000" dirty="0" smtClean="0"/>
                        <a:t>…</a:t>
                      </a:r>
                      <a:endParaRPr lang="zh-CN" altLang="en-US" sz="2000" dirty="0"/>
                    </a:p>
                  </a:txBody>
                  <a:tcPr/>
                </a:tc>
                <a:tc>
                  <a:txBody>
                    <a:bodyPr/>
                    <a:lstStyle/>
                    <a:p>
                      <a:r>
                        <a:rPr lang="en-US" altLang="zh-CN" sz="2000" dirty="0" smtClean="0"/>
                        <a:t>…</a:t>
                      </a:r>
                      <a:endParaRPr lang="zh-CN" altLang="en-US" sz="2000" dirty="0"/>
                    </a:p>
                  </a:txBody>
                  <a:tcPr/>
                </a:tc>
                <a:tc>
                  <a:txBody>
                    <a:bodyPr/>
                    <a:lstStyle/>
                    <a:p>
                      <a:r>
                        <a:rPr lang="en-US" altLang="zh-CN" sz="2000" dirty="0" smtClean="0"/>
                        <a:t>…</a:t>
                      </a:r>
                      <a:endParaRPr lang="zh-CN" altLang="en-US" sz="2000" dirty="0"/>
                    </a:p>
                  </a:txBody>
                  <a:tcPr/>
                </a:tc>
                <a:tc>
                  <a:txBody>
                    <a:bodyPr/>
                    <a:lstStyle/>
                    <a:p>
                      <a:r>
                        <a:rPr lang="en-US" altLang="zh-CN" sz="2000" dirty="0" smtClean="0"/>
                        <a:t>…</a:t>
                      </a:r>
                      <a:endParaRPr lang="zh-CN" altLang="en-US" sz="2000" dirty="0"/>
                    </a:p>
                  </a:txBody>
                  <a:tcPr/>
                </a:tc>
                <a:tc>
                  <a:txBody>
                    <a:bodyPr/>
                    <a:lstStyle/>
                    <a:p>
                      <a:r>
                        <a:rPr lang="en-US" altLang="zh-CN" sz="2000" dirty="0" smtClean="0"/>
                        <a:t>…</a:t>
                      </a:r>
                      <a:endParaRPr lang="zh-CN" altLang="en-US" sz="2000" dirty="0"/>
                    </a:p>
                  </a:txBody>
                  <a:tcPr/>
                </a:tc>
              </a:tr>
            </a:tbl>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2871733501"/>
              </p:ext>
            </p:extLst>
          </p:nvPr>
        </p:nvGraphicFramePr>
        <p:xfrm>
          <a:off x="4010314" y="4221270"/>
          <a:ext cx="554171" cy="314030"/>
        </p:xfrm>
        <a:graphic>
          <a:graphicData uri="http://schemas.openxmlformats.org/presentationml/2006/ole">
            <mc:AlternateContent xmlns:mc="http://schemas.openxmlformats.org/markup-compatibility/2006">
              <mc:Choice xmlns:v="urn:schemas-microsoft-com:vml" Requires="v">
                <p:oleObj spid="_x0000_s18861" name="Equation" r:id="rId4" imgW="380880" imgH="215640" progId="Equation.DSMT4">
                  <p:embed/>
                </p:oleObj>
              </mc:Choice>
              <mc:Fallback>
                <p:oleObj name="Equation" r:id="rId4" imgW="380880" imgH="215640" progId="Equation.DSMT4">
                  <p:embed/>
                  <p:pic>
                    <p:nvPicPr>
                      <p:cNvPr id="0" name=""/>
                      <p:cNvPicPr/>
                      <p:nvPr/>
                    </p:nvPicPr>
                    <p:blipFill>
                      <a:blip r:embed="rId5"/>
                      <a:stretch>
                        <a:fillRect/>
                      </a:stretch>
                    </p:blipFill>
                    <p:spPr>
                      <a:xfrm>
                        <a:off x="4010314" y="4221270"/>
                        <a:ext cx="554171" cy="314030"/>
                      </a:xfrm>
                      <a:prstGeom prst="rect">
                        <a:avLst/>
                      </a:prstGeom>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230949404"/>
              </p:ext>
            </p:extLst>
          </p:nvPr>
        </p:nvGraphicFramePr>
        <p:xfrm>
          <a:off x="5494133" y="4649600"/>
          <a:ext cx="465168" cy="279101"/>
        </p:xfrm>
        <a:graphic>
          <a:graphicData uri="http://schemas.openxmlformats.org/presentationml/2006/ole">
            <mc:AlternateContent xmlns:mc="http://schemas.openxmlformats.org/markup-compatibility/2006">
              <mc:Choice xmlns:v="urn:schemas-microsoft-com:vml" Requires="v">
                <p:oleObj spid="_x0000_s18862" name="Equation" r:id="rId6" imgW="380880" imgH="228600" progId="Equation.DSMT4">
                  <p:embed/>
                </p:oleObj>
              </mc:Choice>
              <mc:Fallback>
                <p:oleObj name="Equation" r:id="rId6" imgW="380880" imgH="228600" progId="Equation.DSMT4">
                  <p:embed/>
                  <p:pic>
                    <p:nvPicPr>
                      <p:cNvPr id="0" name=""/>
                      <p:cNvPicPr/>
                      <p:nvPr/>
                    </p:nvPicPr>
                    <p:blipFill>
                      <a:blip r:embed="rId7"/>
                      <a:stretch>
                        <a:fillRect/>
                      </a:stretch>
                    </p:blipFill>
                    <p:spPr>
                      <a:xfrm>
                        <a:off x="5494133" y="4649600"/>
                        <a:ext cx="465168" cy="279101"/>
                      </a:xfrm>
                      <a:prstGeom prst="rect">
                        <a:avLst/>
                      </a:prstGeom>
                    </p:spPr>
                  </p:pic>
                </p:oleObj>
              </mc:Fallback>
            </mc:AlternateContent>
          </a:graphicData>
        </a:graphic>
      </p:graphicFrame>
      <p:graphicFrame>
        <p:nvGraphicFramePr>
          <p:cNvPr id="2" name="对象 1"/>
          <p:cNvGraphicFramePr>
            <a:graphicFrameLocks noChangeAspect="1"/>
          </p:cNvGraphicFramePr>
          <p:nvPr>
            <p:extLst>
              <p:ext uri="{D42A27DB-BD31-4B8C-83A1-F6EECF244321}">
                <p14:modId xmlns:p14="http://schemas.microsoft.com/office/powerpoint/2010/main" val="330688899"/>
              </p:ext>
            </p:extLst>
          </p:nvPr>
        </p:nvGraphicFramePr>
        <p:xfrm>
          <a:off x="5959301" y="2423495"/>
          <a:ext cx="573881" cy="325199"/>
        </p:xfrm>
        <a:graphic>
          <a:graphicData uri="http://schemas.openxmlformats.org/presentationml/2006/ole">
            <mc:AlternateContent xmlns:mc="http://schemas.openxmlformats.org/markup-compatibility/2006">
              <mc:Choice xmlns:v="urn:schemas-microsoft-com:vml" Requires="v">
                <p:oleObj spid="_x0000_s18863" name="Equation" r:id="rId8" imgW="380880" imgH="215640" progId="Equation.DSMT4">
                  <p:embed/>
                </p:oleObj>
              </mc:Choice>
              <mc:Fallback>
                <p:oleObj name="Equation" r:id="rId8" imgW="380880" imgH="215640" progId="Equation.DSMT4">
                  <p:embed/>
                  <p:pic>
                    <p:nvPicPr>
                      <p:cNvPr id="0" name=""/>
                      <p:cNvPicPr/>
                      <p:nvPr/>
                    </p:nvPicPr>
                    <p:blipFill>
                      <a:blip r:embed="rId9"/>
                      <a:stretch>
                        <a:fillRect/>
                      </a:stretch>
                    </p:blipFill>
                    <p:spPr>
                      <a:xfrm>
                        <a:off x="5959301" y="2423495"/>
                        <a:ext cx="573881" cy="325199"/>
                      </a:xfrm>
                      <a:prstGeom prst="rect">
                        <a:avLst/>
                      </a:prstGeom>
                    </p:spPr>
                  </p:pic>
                </p:oleObj>
              </mc:Fallback>
            </mc:AlternateContent>
          </a:graphicData>
        </a:graphic>
      </p:graphicFrame>
      <p:sp>
        <p:nvSpPr>
          <p:cNvPr id="20" name="标题 1"/>
          <p:cNvSpPr txBox="1">
            <a:spLocks/>
          </p:cNvSpPr>
          <p:nvPr/>
        </p:nvSpPr>
        <p:spPr>
          <a:xfrm>
            <a:off x="355193" y="190469"/>
            <a:ext cx="8633859" cy="9048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a:solidFill>
                  <a:srgbClr val="000080"/>
                </a:solidFill>
                <a:latin typeface="Arial" panose="020B0604020202020204" pitchFamily="34" charset="0"/>
                <a:ea typeface="+mj-ea"/>
                <a:cs typeface="Arial" panose="020B0604020202020204" pitchFamily="34" charset="0"/>
              </a:defRPr>
            </a:lvl1pPr>
          </a:lstStyle>
          <a:p>
            <a:r>
              <a:rPr lang="en-US" altLang="zh-CN" b="1" dirty="0" smtClean="0"/>
              <a:t>Feature Engineering for Various Domains</a:t>
            </a:r>
            <a:endParaRPr lang="en-US" altLang="zh-CN" b="1" dirty="0"/>
          </a:p>
        </p:txBody>
      </p:sp>
      <p:sp>
        <p:nvSpPr>
          <p:cNvPr id="21" name="右箭头 20"/>
          <p:cNvSpPr/>
          <p:nvPr/>
        </p:nvSpPr>
        <p:spPr>
          <a:xfrm>
            <a:off x="3061560" y="4359355"/>
            <a:ext cx="635432" cy="35189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CN" altLang="en-US"/>
          </a:p>
        </p:txBody>
      </p:sp>
      <p:graphicFrame>
        <p:nvGraphicFramePr>
          <p:cNvPr id="22" name="对象 21"/>
          <p:cNvGraphicFramePr>
            <a:graphicFrameLocks noChangeAspect="1"/>
          </p:cNvGraphicFramePr>
          <p:nvPr>
            <p:extLst>
              <p:ext uri="{D42A27DB-BD31-4B8C-83A1-F6EECF244321}">
                <p14:modId xmlns:p14="http://schemas.microsoft.com/office/powerpoint/2010/main" val="3149947575"/>
              </p:ext>
            </p:extLst>
          </p:nvPr>
        </p:nvGraphicFramePr>
        <p:xfrm>
          <a:off x="4803918" y="4221270"/>
          <a:ext cx="554171" cy="314030"/>
        </p:xfrm>
        <a:graphic>
          <a:graphicData uri="http://schemas.openxmlformats.org/presentationml/2006/ole">
            <mc:AlternateContent xmlns:mc="http://schemas.openxmlformats.org/markup-compatibility/2006">
              <mc:Choice xmlns:v="urn:schemas-microsoft-com:vml" Requires="v">
                <p:oleObj spid="_x0000_s18864" name="Equation" r:id="rId10" imgW="380880" imgH="215640" progId="Equation.DSMT4">
                  <p:embed/>
                </p:oleObj>
              </mc:Choice>
              <mc:Fallback>
                <p:oleObj name="Equation" r:id="rId10" imgW="380880" imgH="215640" progId="Equation.DSMT4">
                  <p:embed/>
                  <p:pic>
                    <p:nvPicPr>
                      <p:cNvPr id="0" name=""/>
                      <p:cNvPicPr/>
                      <p:nvPr/>
                    </p:nvPicPr>
                    <p:blipFill>
                      <a:blip r:embed="rId5"/>
                      <a:stretch>
                        <a:fillRect/>
                      </a:stretch>
                    </p:blipFill>
                    <p:spPr>
                      <a:xfrm>
                        <a:off x="4803918" y="4221270"/>
                        <a:ext cx="554171" cy="314030"/>
                      </a:xfrm>
                      <a:prstGeom prst="rect">
                        <a:avLst/>
                      </a:prstGeom>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2685179110"/>
              </p:ext>
            </p:extLst>
          </p:nvPr>
        </p:nvGraphicFramePr>
        <p:xfrm>
          <a:off x="6246241" y="4680488"/>
          <a:ext cx="465168" cy="279101"/>
        </p:xfrm>
        <a:graphic>
          <a:graphicData uri="http://schemas.openxmlformats.org/presentationml/2006/ole">
            <mc:AlternateContent xmlns:mc="http://schemas.openxmlformats.org/markup-compatibility/2006">
              <mc:Choice xmlns:v="urn:schemas-microsoft-com:vml" Requires="v">
                <p:oleObj spid="_x0000_s18865" name="Equation" r:id="rId11" imgW="380880" imgH="228600" progId="Equation.DSMT4">
                  <p:embed/>
                </p:oleObj>
              </mc:Choice>
              <mc:Fallback>
                <p:oleObj name="Equation" r:id="rId11" imgW="380880" imgH="228600" progId="Equation.DSMT4">
                  <p:embed/>
                  <p:pic>
                    <p:nvPicPr>
                      <p:cNvPr id="0" name=""/>
                      <p:cNvPicPr/>
                      <p:nvPr/>
                    </p:nvPicPr>
                    <p:blipFill>
                      <a:blip r:embed="rId7"/>
                      <a:stretch>
                        <a:fillRect/>
                      </a:stretch>
                    </p:blipFill>
                    <p:spPr>
                      <a:xfrm>
                        <a:off x="6246241" y="4680488"/>
                        <a:ext cx="465168" cy="279101"/>
                      </a:xfrm>
                      <a:prstGeom prst="rect">
                        <a:avLst/>
                      </a:prstGeom>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2755518605"/>
              </p:ext>
            </p:extLst>
          </p:nvPr>
        </p:nvGraphicFramePr>
        <p:xfrm>
          <a:off x="7145418" y="4696645"/>
          <a:ext cx="463550" cy="277813"/>
        </p:xfrm>
        <a:graphic>
          <a:graphicData uri="http://schemas.openxmlformats.org/presentationml/2006/ole">
            <mc:AlternateContent xmlns:mc="http://schemas.openxmlformats.org/markup-compatibility/2006">
              <mc:Choice xmlns:v="urn:schemas-microsoft-com:vml" Requires="v">
                <p:oleObj spid="_x0000_s18866" r:id="rId12" imgW="463355" imgH="277210" progId="">
                  <p:embed/>
                </p:oleObj>
              </mc:Choice>
              <mc:Fallback>
                <p:oleObj r:id="rId12" imgW="463355" imgH="277210" progId="">
                  <p:embed/>
                  <p:pic>
                    <p:nvPicPr>
                      <p:cNvPr id="0" name=""/>
                      <p:cNvPicPr/>
                      <p:nvPr/>
                    </p:nvPicPr>
                    <p:blipFill>
                      <a:blip r:embed="rId13"/>
                      <a:stretch>
                        <a:fillRect/>
                      </a:stretch>
                    </p:blipFill>
                    <p:spPr>
                      <a:xfrm>
                        <a:off x="7145418" y="4696645"/>
                        <a:ext cx="463550" cy="277813"/>
                      </a:xfrm>
                      <a:prstGeom prst="rect">
                        <a:avLst/>
                      </a:prstGeom>
                    </p:spPr>
                  </p:pic>
                </p:oleObj>
              </mc:Fallback>
            </mc:AlternateContent>
          </a:graphicData>
        </a:graphic>
      </p:graphicFrame>
    </p:spTree>
    <p:extLst>
      <p:ext uri="{BB962C8B-B14F-4D97-AF65-F5344CB8AC3E}">
        <p14:creationId xmlns:p14="http://schemas.microsoft.com/office/powerpoint/2010/main" val="4069484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5193" y="190469"/>
            <a:ext cx="8633859" cy="904874"/>
          </a:xfrm>
        </p:spPr>
        <p:txBody>
          <a:bodyPr>
            <a:normAutofit/>
          </a:bodyPr>
          <a:lstStyle/>
          <a:p>
            <a:r>
              <a:rPr lang="en-US" altLang="zh-CN" b="1" dirty="0"/>
              <a:t>Feature </a:t>
            </a:r>
            <a:r>
              <a:rPr lang="en-US" altLang="zh-CN" b="1" dirty="0" smtClean="0"/>
              <a:t>Engineering </a:t>
            </a:r>
            <a:r>
              <a:rPr lang="en-US" altLang="zh-CN" b="1" dirty="0"/>
              <a:t>for </a:t>
            </a:r>
            <a:r>
              <a:rPr lang="en-US" altLang="zh-CN" b="1" dirty="0" smtClean="0"/>
              <a:t>Various Domains</a:t>
            </a:r>
            <a:endParaRPr lang="en-US" altLang="zh-CN" b="1" dirty="0"/>
          </a:p>
        </p:txBody>
      </p:sp>
      <p:sp>
        <p:nvSpPr>
          <p:cNvPr id="4" name="灯片编号占位符 3"/>
          <p:cNvSpPr>
            <a:spLocks noGrp="1"/>
          </p:cNvSpPr>
          <p:nvPr>
            <p:ph type="sldNum" sz="quarter" idx="12"/>
          </p:nvPr>
        </p:nvSpPr>
        <p:spPr>
          <a:xfrm>
            <a:off x="6951109" y="6489911"/>
            <a:ext cx="2057400" cy="365125"/>
          </a:xfrm>
        </p:spPr>
        <p:txBody>
          <a:bodyPr/>
          <a:lstStyle/>
          <a:p>
            <a:fld id="{E3756F1F-84DF-4859-8AE8-4B3E0E674450}" type="slidenum">
              <a:rPr lang="zh-CN" altLang="en-US" smtClean="0"/>
              <a:pPr/>
              <a:t>8</a:t>
            </a:fld>
            <a:endParaRPr lang="zh-CN" altLang="en-US" dirty="0"/>
          </a:p>
        </p:txBody>
      </p:sp>
      <p:sp>
        <p:nvSpPr>
          <p:cNvPr id="26" name="内容占位符 2"/>
          <p:cNvSpPr txBox="1">
            <a:spLocks/>
          </p:cNvSpPr>
          <p:nvPr/>
        </p:nvSpPr>
        <p:spPr>
          <a:xfrm>
            <a:off x="323594" y="1112840"/>
            <a:ext cx="8246838" cy="903098"/>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(3) Conventional Numerical Data: Discretization</a:t>
            </a:r>
            <a:endParaRPr lang="en-US" altLang="zh-CN" sz="2400" b="1" dirty="0">
              <a:latin typeface="Arial" panose="020B0604020202020204" pitchFamily="34" charset="0"/>
            </a:endParaRPr>
          </a:p>
          <a:p>
            <a:pPr marL="36000" indent="0">
              <a:buNone/>
            </a:pPr>
            <a:r>
              <a:rPr lang="en-US" altLang="zh-CN" sz="2000" dirty="0" smtClean="0">
                <a:latin typeface="Arial" panose="020B0604020202020204" pitchFamily="34" charset="0"/>
              </a:rPr>
              <a:t>       assume: Attribute i: </a:t>
            </a:r>
            <a:r>
              <a:rPr lang="en-US" altLang="zh-CN" sz="2000" i="1" dirty="0" smtClean="0">
                <a:latin typeface="Arial" panose="020B0604020202020204" pitchFamily="34" charset="0"/>
              </a:rPr>
              <a:t>n</a:t>
            </a:r>
            <a:r>
              <a:rPr lang="en-US" altLang="zh-CN" sz="2000" dirty="0" smtClean="0">
                <a:latin typeface="Arial" panose="020B0604020202020204" pitchFamily="34" charset="0"/>
              </a:rPr>
              <a:t> records, Mean:     , standard deviation: </a:t>
            </a:r>
            <a:endParaRPr lang="en-US" altLang="zh-CN" sz="2000" dirty="0">
              <a:latin typeface="Arial" panose="020B0604020202020204" pitchFamily="34" charset="0"/>
            </a:endParaRPr>
          </a:p>
        </p:txBody>
      </p:sp>
      <p:graphicFrame>
        <p:nvGraphicFramePr>
          <p:cNvPr id="27" name="对象 26"/>
          <p:cNvGraphicFramePr>
            <a:graphicFrameLocks noChangeAspect="1"/>
          </p:cNvGraphicFramePr>
          <p:nvPr>
            <p:extLst>
              <p:ext uri="{D42A27DB-BD31-4B8C-83A1-F6EECF244321}">
                <p14:modId xmlns:p14="http://schemas.microsoft.com/office/powerpoint/2010/main" val="4044619658"/>
              </p:ext>
            </p:extLst>
          </p:nvPr>
        </p:nvGraphicFramePr>
        <p:xfrm>
          <a:off x="5117282" y="1558431"/>
          <a:ext cx="267202" cy="369972"/>
        </p:xfrm>
        <a:graphic>
          <a:graphicData uri="http://schemas.openxmlformats.org/presentationml/2006/ole">
            <mc:AlternateContent xmlns:mc="http://schemas.openxmlformats.org/markup-compatibility/2006">
              <mc:Choice xmlns:v="urn:schemas-microsoft-com:vml" Requires="v">
                <p:oleObj spid="_x0000_s21593" name="Equation" r:id="rId4" imgW="164880" imgH="228600" progId="Equation.DSMT4">
                  <p:embed/>
                </p:oleObj>
              </mc:Choice>
              <mc:Fallback>
                <p:oleObj name="Equation" r:id="rId4" imgW="164880" imgH="228600" progId="Equation.DSMT4">
                  <p:embed/>
                  <p:pic>
                    <p:nvPicPr>
                      <p:cNvPr id="0" name=""/>
                      <p:cNvPicPr/>
                      <p:nvPr/>
                    </p:nvPicPr>
                    <p:blipFill>
                      <a:blip r:embed="rId5"/>
                      <a:stretch>
                        <a:fillRect/>
                      </a:stretch>
                    </p:blipFill>
                    <p:spPr>
                      <a:xfrm>
                        <a:off x="5117282" y="1558431"/>
                        <a:ext cx="267202" cy="369972"/>
                      </a:xfrm>
                      <a:prstGeom prst="rect">
                        <a:avLst/>
                      </a:prstGeom>
                    </p:spPr>
                  </p:pic>
                </p:oleObj>
              </mc:Fallback>
            </mc:AlternateContent>
          </a:graphicData>
        </a:graphic>
      </p:graphicFrame>
      <p:graphicFrame>
        <p:nvGraphicFramePr>
          <p:cNvPr id="28" name="对象 27"/>
          <p:cNvGraphicFramePr>
            <a:graphicFrameLocks noChangeAspect="1"/>
          </p:cNvGraphicFramePr>
          <p:nvPr>
            <p:extLst>
              <p:ext uri="{D42A27DB-BD31-4B8C-83A1-F6EECF244321}">
                <p14:modId xmlns:p14="http://schemas.microsoft.com/office/powerpoint/2010/main" val="2505417231"/>
              </p:ext>
            </p:extLst>
          </p:nvPr>
        </p:nvGraphicFramePr>
        <p:xfrm>
          <a:off x="7694578" y="1543917"/>
          <a:ext cx="282681" cy="363446"/>
        </p:xfrm>
        <a:graphic>
          <a:graphicData uri="http://schemas.openxmlformats.org/presentationml/2006/ole">
            <mc:AlternateContent xmlns:mc="http://schemas.openxmlformats.org/markup-compatibility/2006">
              <mc:Choice xmlns:v="urn:schemas-microsoft-com:vml" Requires="v">
                <p:oleObj spid="_x0000_s21594" name="Equation" r:id="rId6" imgW="177480" imgH="228600" progId="Equation.DSMT4">
                  <p:embed/>
                </p:oleObj>
              </mc:Choice>
              <mc:Fallback>
                <p:oleObj name="Equation" r:id="rId6" imgW="177480" imgH="228600" progId="Equation.DSMT4">
                  <p:embed/>
                  <p:pic>
                    <p:nvPicPr>
                      <p:cNvPr id="0" name=""/>
                      <p:cNvPicPr/>
                      <p:nvPr/>
                    </p:nvPicPr>
                    <p:blipFill>
                      <a:blip r:embed="rId7"/>
                      <a:stretch>
                        <a:fillRect/>
                      </a:stretch>
                    </p:blipFill>
                    <p:spPr>
                      <a:xfrm>
                        <a:off x="7694578" y="1543917"/>
                        <a:ext cx="282681" cy="363446"/>
                      </a:xfrm>
                      <a:prstGeom prst="rect">
                        <a:avLst/>
                      </a:prstGeom>
                    </p:spPr>
                  </p:pic>
                </p:oleObj>
              </mc:Fallback>
            </mc:AlternateContent>
          </a:graphicData>
        </a:graphic>
      </p:graphicFrame>
      <p:graphicFrame>
        <p:nvGraphicFramePr>
          <p:cNvPr id="30" name="表格 29"/>
          <p:cNvGraphicFramePr>
            <a:graphicFrameLocks noGrp="1"/>
          </p:cNvGraphicFramePr>
          <p:nvPr>
            <p:extLst>
              <p:ext uri="{D42A27DB-BD31-4B8C-83A1-F6EECF244321}">
                <p14:modId xmlns:p14="http://schemas.microsoft.com/office/powerpoint/2010/main" val="643539366"/>
              </p:ext>
            </p:extLst>
          </p:nvPr>
        </p:nvGraphicFramePr>
        <p:xfrm>
          <a:off x="887446" y="3662095"/>
          <a:ext cx="7581028" cy="1863216"/>
        </p:xfrm>
        <a:graphic>
          <a:graphicData uri="http://schemas.openxmlformats.org/drawingml/2006/table">
            <a:tbl>
              <a:tblPr firstRow="1" bandRow="1">
                <a:tableStyleId>{9DCAF9ED-07DC-4A11-8D7F-57B35C25682E}</a:tableStyleId>
              </a:tblPr>
              <a:tblGrid>
                <a:gridCol w="1207597"/>
                <a:gridCol w="6373431"/>
              </a:tblGrid>
              <a:tr h="422635">
                <a:tc>
                  <a:txBody>
                    <a:bodyPr/>
                    <a:lstStyle/>
                    <a:p>
                      <a:r>
                        <a:rPr lang="en-US" altLang="zh-CN" sz="2000" dirty="0" err="1" smtClean="0"/>
                        <a:t>x</a:t>
                      </a:r>
                      <a:r>
                        <a:rPr lang="en-US" altLang="zh-CN" sz="1400" dirty="0" err="1" smtClean="0"/>
                        <a:t>j</a:t>
                      </a:r>
                      <a:r>
                        <a:rPr lang="en-US" altLang="zh-CN" dirty="0" smtClean="0"/>
                        <a:t> lie in</a:t>
                      </a:r>
                      <a:endParaRPr lang="zh-CN" altLang="en-US" b="0" dirty="0"/>
                    </a:p>
                  </a:txBody>
                  <a:tcPr/>
                </a:tc>
                <a:tc>
                  <a:txBody>
                    <a:bodyPr/>
                    <a:lstStyle/>
                    <a:p>
                      <a:r>
                        <a:rPr lang="en-US" altLang="zh-CN" dirty="0" smtClean="0"/>
                        <a:t>Set to</a:t>
                      </a:r>
                      <a:endParaRPr lang="zh-CN" altLang="en-US" b="0" dirty="0"/>
                    </a:p>
                  </a:txBody>
                  <a:tcPr/>
                </a:tc>
              </a:tr>
              <a:tr h="464878">
                <a:tc>
                  <a:txBody>
                    <a:bodyPr/>
                    <a:lstStyle/>
                    <a:p>
                      <a:endParaRPr lang="zh-CN" altLang="en-US" dirty="0"/>
                    </a:p>
                  </a:txBody>
                  <a:tcPr/>
                </a:tc>
                <a:tc>
                  <a:txBody>
                    <a:bodyPr/>
                    <a:lstStyle/>
                    <a:p>
                      <a:r>
                        <a:rPr lang="en-US" altLang="zh-CN" dirty="0" smtClean="0"/>
                        <a:t>Lie</a:t>
                      </a:r>
                      <a:r>
                        <a:rPr lang="en-US" altLang="zh-CN" baseline="0" dirty="0" smtClean="0"/>
                        <a:t> in one of      </a:t>
                      </a:r>
                      <a:r>
                        <a:rPr lang="en-US" altLang="zh-CN" baseline="0" dirty="0" err="1" smtClean="0"/>
                        <a:t>equi</a:t>
                      </a:r>
                      <a:r>
                        <a:rPr lang="en-US" altLang="zh-CN" baseline="0" dirty="0" smtClean="0"/>
                        <a:t>-depth intervals, the value of that interval is 1</a:t>
                      </a:r>
                      <a:endParaRPr lang="zh-CN" altLang="en-US" dirty="0">
                        <a:latin typeface="Times New Roman" panose="02020603050405020304" pitchFamily="18" charset="0"/>
                        <a:cs typeface="Times New Roman" panose="02020603050405020304" pitchFamily="18" charset="0"/>
                      </a:endParaRPr>
                    </a:p>
                  </a:txBody>
                  <a:tcPr/>
                </a:tc>
              </a:tr>
              <a:tr h="498031">
                <a:tc>
                  <a:txBody>
                    <a:bodyPr/>
                    <a:lstStyle/>
                    <a:p>
                      <a:endParaRPr lang="zh-CN" altLang="en-US" dirty="0"/>
                    </a:p>
                  </a:txBody>
                  <a:tcPr/>
                </a:tc>
                <a:tc>
                  <a:txBody>
                    <a:bodyPr/>
                    <a:lstStyle/>
                    <a:p>
                      <a:endParaRPr lang="zh-CN" altLang="en-US" dirty="0"/>
                    </a:p>
                  </a:txBody>
                  <a:tcPr/>
                </a:tc>
              </a:tr>
              <a:tr h="477672">
                <a:tc>
                  <a:txBody>
                    <a:bodyPr/>
                    <a:lstStyle/>
                    <a:p>
                      <a:endParaRPr lang="zh-CN" altLang="en-US" dirty="0"/>
                    </a:p>
                  </a:txBody>
                  <a:tcPr/>
                </a:tc>
                <a:tc>
                  <a:txBody>
                    <a:bodyPr/>
                    <a:lstStyle/>
                    <a:p>
                      <a:endParaRPr lang="zh-CN" altLang="en-US" dirty="0"/>
                    </a:p>
                  </a:txBody>
                  <a:tcPr/>
                </a:tc>
              </a:tr>
            </a:tbl>
          </a:graphicData>
        </a:graphic>
      </p:graphicFrame>
      <p:graphicFrame>
        <p:nvGraphicFramePr>
          <p:cNvPr id="31" name="对象 30"/>
          <p:cNvGraphicFramePr>
            <a:graphicFrameLocks noChangeAspect="1"/>
          </p:cNvGraphicFramePr>
          <p:nvPr>
            <p:extLst>
              <p:ext uri="{D42A27DB-BD31-4B8C-83A1-F6EECF244321}">
                <p14:modId xmlns:p14="http://schemas.microsoft.com/office/powerpoint/2010/main" val="1461063101"/>
              </p:ext>
            </p:extLst>
          </p:nvPr>
        </p:nvGraphicFramePr>
        <p:xfrm>
          <a:off x="872778" y="4151173"/>
          <a:ext cx="1241426" cy="290204"/>
        </p:xfrm>
        <a:graphic>
          <a:graphicData uri="http://schemas.openxmlformats.org/presentationml/2006/ole">
            <mc:AlternateContent xmlns:mc="http://schemas.openxmlformats.org/markup-compatibility/2006">
              <mc:Choice xmlns:v="urn:schemas-microsoft-com:vml" Requires="v">
                <p:oleObj spid="_x0000_s21595" name="Equation" r:id="rId8" imgW="977760" imgH="228600" progId="Equation.DSMT4">
                  <p:embed/>
                </p:oleObj>
              </mc:Choice>
              <mc:Fallback>
                <p:oleObj name="Equation" r:id="rId8" imgW="977760" imgH="228600" progId="Equation.DSMT4">
                  <p:embed/>
                  <p:pic>
                    <p:nvPicPr>
                      <p:cNvPr id="0" name=""/>
                      <p:cNvPicPr/>
                      <p:nvPr/>
                    </p:nvPicPr>
                    <p:blipFill>
                      <a:blip r:embed="rId9"/>
                      <a:stretch>
                        <a:fillRect/>
                      </a:stretch>
                    </p:blipFill>
                    <p:spPr>
                      <a:xfrm>
                        <a:off x="872778" y="4151173"/>
                        <a:ext cx="1241426" cy="290204"/>
                      </a:xfrm>
                      <a:prstGeom prst="rect">
                        <a:avLst/>
                      </a:prstGeom>
                    </p:spPr>
                  </p:pic>
                </p:oleObj>
              </mc:Fallback>
            </mc:AlternateContent>
          </a:graphicData>
        </a:graphic>
      </p:graphicFrame>
      <p:graphicFrame>
        <p:nvGraphicFramePr>
          <p:cNvPr id="34" name="对象 33"/>
          <p:cNvGraphicFramePr>
            <a:graphicFrameLocks noChangeAspect="1"/>
          </p:cNvGraphicFramePr>
          <p:nvPr>
            <p:extLst>
              <p:ext uri="{D42A27DB-BD31-4B8C-83A1-F6EECF244321}">
                <p14:modId xmlns:p14="http://schemas.microsoft.com/office/powerpoint/2010/main" val="3412353249"/>
              </p:ext>
            </p:extLst>
          </p:nvPr>
        </p:nvGraphicFramePr>
        <p:xfrm>
          <a:off x="3359720" y="4181625"/>
          <a:ext cx="216024" cy="199407"/>
        </p:xfrm>
        <a:graphic>
          <a:graphicData uri="http://schemas.openxmlformats.org/presentationml/2006/ole">
            <mc:AlternateContent xmlns:mc="http://schemas.openxmlformats.org/markup-compatibility/2006">
              <mc:Choice xmlns:v="urn:schemas-microsoft-com:vml" Requires="v">
                <p:oleObj spid="_x0000_s21596" name="Equation" r:id="rId10" imgW="164880" imgH="152280" progId="Equation.DSMT4">
                  <p:embed/>
                </p:oleObj>
              </mc:Choice>
              <mc:Fallback>
                <p:oleObj name="Equation" r:id="rId10" imgW="164880" imgH="152280" progId="Equation.DSMT4">
                  <p:embed/>
                  <p:pic>
                    <p:nvPicPr>
                      <p:cNvPr id="0" name=""/>
                      <p:cNvPicPr/>
                      <p:nvPr/>
                    </p:nvPicPr>
                    <p:blipFill>
                      <a:blip r:embed="rId11"/>
                      <a:stretch>
                        <a:fillRect/>
                      </a:stretch>
                    </p:blipFill>
                    <p:spPr>
                      <a:xfrm>
                        <a:off x="3359720" y="4181625"/>
                        <a:ext cx="216024" cy="199407"/>
                      </a:xfrm>
                      <a:prstGeom prst="rect">
                        <a:avLst/>
                      </a:prstGeom>
                    </p:spPr>
                  </p:pic>
                </p:oleObj>
              </mc:Fallback>
            </mc:AlternateContent>
          </a:graphicData>
        </a:graphic>
      </p:graphicFrame>
      <p:sp>
        <p:nvSpPr>
          <p:cNvPr id="37" name="圆角矩形标注 36"/>
          <p:cNvSpPr/>
          <p:nvPr/>
        </p:nvSpPr>
        <p:spPr>
          <a:xfrm>
            <a:off x="3575744" y="3198324"/>
            <a:ext cx="2221941" cy="379990"/>
          </a:xfrm>
          <a:prstGeom prst="wedgeRoundRectCallout">
            <a:avLst>
              <a:gd name="adj1" fmla="val -51207"/>
              <a:gd name="adj2" fmla="val 190096"/>
              <a:gd name="adj3" fmla="val 16667"/>
            </a:avLst>
          </a:prstGeom>
          <a:solidFill>
            <a:schemeClr val="accent1">
              <a:lumMod val="40000"/>
              <a:lumOff val="6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zh-CN" altLang="en-US" dirty="0">
              <a:solidFill>
                <a:srgbClr val="FF0000"/>
              </a:solidFill>
              <a:latin typeface="Arial" panose="020B0604020202020204" pitchFamily="34" charset="0"/>
              <a:cs typeface="Arial" panose="020B0604020202020204" pitchFamily="34" charset="0"/>
            </a:endParaRPr>
          </a:p>
        </p:txBody>
      </p:sp>
      <p:graphicFrame>
        <p:nvGraphicFramePr>
          <p:cNvPr id="38" name="对象 37"/>
          <p:cNvGraphicFramePr>
            <a:graphicFrameLocks noChangeAspect="1"/>
          </p:cNvGraphicFramePr>
          <p:nvPr>
            <p:extLst>
              <p:ext uri="{D42A27DB-BD31-4B8C-83A1-F6EECF244321}">
                <p14:modId xmlns:p14="http://schemas.microsoft.com/office/powerpoint/2010/main" val="37175928"/>
              </p:ext>
            </p:extLst>
          </p:nvPr>
        </p:nvGraphicFramePr>
        <p:xfrm>
          <a:off x="4095107" y="3244939"/>
          <a:ext cx="1012825" cy="333375"/>
        </p:xfrm>
        <a:graphic>
          <a:graphicData uri="http://schemas.openxmlformats.org/presentationml/2006/ole">
            <mc:AlternateContent xmlns:mc="http://schemas.openxmlformats.org/markup-compatibility/2006">
              <mc:Choice xmlns:v="urn:schemas-microsoft-com:vml" Requires="v">
                <p:oleObj spid="_x0000_s21597" name="Equation" r:id="rId12" imgW="774360" imgH="253800" progId="Equation.DSMT4">
                  <p:embed/>
                </p:oleObj>
              </mc:Choice>
              <mc:Fallback>
                <p:oleObj name="Equation" r:id="rId12" imgW="774360" imgH="253800" progId="Equation.DSMT4">
                  <p:embed/>
                  <p:pic>
                    <p:nvPicPr>
                      <p:cNvPr id="0" name=""/>
                      <p:cNvPicPr>
                        <a:picLocks noChangeAspect="1" noChangeArrowheads="1"/>
                      </p:cNvPicPr>
                      <p:nvPr/>
                    </p:nvPicPr>
                    <p:blipFill>
                      <a:blip r:embed="rId13"/>
                      <a:srcRect/>
                      <a:stretch>
                        <a:fillRect/>
                      </a:stretch>
                    </p:blipFill>
                    <p:spPr bwMode="auto">
                      <a:xfrm>
                        <a:off x="4095107" y="3244939"/>
                        <a:ext cx="10128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对象 2"/>
          <p:cNvGraphicFramePr>
            <a:graphicFrameLocks noChangeAspect="1"/>
          </p:cNvGraphicFramePr>
          <p:nvPr>
            <p:extLst>
              <p:ext uri="{D42A27DB-BD31-4B8C-83A1-F6EECF244321}">
                <p14:modId xmlns:p14="http://schemas.microsoft.com/office/powerpoint/2010/main" val="746646147"/>
              </p:ext>
            </p:extLst>
          </p:nvPr>
        </p:nvGraphicFramePr>
        <p:xfrm>
          <a:off x="971014" y="4641005"/>
          <a:ext cx="1117013" cy="329611"/>
        </p:xfrm>
        <a:graphic>
          <a:graphicData uri="http://schemas.openxmlformats.org/presentationml/2006/ole">
            <mc:AlternateContent xmlns:mc="http://schemas.openxmlformats.org/markup-compatibility/2006">
              <mc:Choice xmlns:v="urn:schemas-microsoft-com:vml" Requires="v">
                <p:oleObj spid="_x0000_s21598" name="Equation" r:id="rId14" imgW="774360" imgH="228600" progId="Equation.DSMT4">
                  <p:embed/>
                </p:oleObj>
              </mc:Choice>
              <mc:Fallback>
                <p:oleObj name="Equation" r:id="rId14" imgW="774360" imgH="228600" progId="Equation.DSMT4">
                  <p:embed/>
                  <p:pic>
                    <p:nvPicPr>
                      <p:cNvPr id="0" name=""/>
                      <p:cNvPicPr/>
                      <p:nvPr/>
                    </p:nvPicPr>
                    <p:blipFill>
                      <a:blip r:embed="rId15"/>
                      <a:stretch>
                        <a:fillRect/>
                      </a:stretch>
                    </p:blipFill>
                    <p:spPr>
                      <a:xfrm>
                        <a:off x="971014" y="4641005"/>
                        <a:ext cx="1117013" cy="329611"/>
                      </a:xfrm>
                      <a:prstGeom prst="rect">
                        <a:avLst/>
                      </a:prstGeom>
                    </p:spPr>
                  </p:pic>
                </p:oleObj>
              </mc:Fallback>
            </mc:AlternateContent>
          </a:graphicData>
        </a:graphic>
      </p:graphicFrame>
      <p:graphicFrame>
        <p:nvGraphicFramePr>
          <p:cNvPr id="29" name="对象 28"/>
          <p:cNvGraphicFramePr>
            <a:graphicFrameLocks noChangeAspect="1"/>
          </p:cNvGraphicFramePr>
          <p:nvPr>
            <p:extLst>
              <p:ext uri="{D42A27DB-BD31-4B8C-83A1-F6EECF244321}">
                <p14:modId xmlns:p14="http://schemas.microsoft.com/office/powerpoint/2010/main" val="708144089"/>
              </p:ext>
            </p:extLst>
          </p:nvPr>
        </p:nvGraphicFramePr>
        <p:xfrm>
          <a:off x="971014" y="5170244"/>
          <a:ext cx="1173682" cy="306178"/>
        </p:xfrm>
        <a:graphic>
          <a:graphicData uri="http://schemas.openxmlformats.org/presentationml/2006/ole">
            <mc:AlternateContent xmlns:mc="http://schemas.openxmlformats.org/markup-compatibility/2006">
              <mc:Choice xmlns:v="urn:schemas-microsoft-com:vml" Requires="v">
                <p:oleObj spid="_x0000_s21599" name="Equation" r:id="rId16" imgW="876240" imgH="228600" progId="Equation.DSMT4">
                  <p:embed/>
                </p:oleObj>
              </mc:Choice>
              <mc:Fallback>
                <p:oleObj name="Equation" r:id="rId16" imgW="876240" imgH="228600" progId="Equation.DSMT4">
                  <p:embed/>
                  <p:pic>
                    <p:nvPicPr>
                      <p:cNvPr id="0" name=""/>
                      <p:cNvPicPr/>
                      <p:nvPr/>
                    </p:nvPicPr>
                    <p:blipFill>
                      <a:blip r:embed="rId17"/>
                      <a:stretch>
                        <a:fillRect/>
                      </a:stretch>
                    </p:blipFill>
                    <p:spPr>
                      <a:xfrm>
                        <a:off x="971014" y="5170244"/>
                        <a:ext cx="1173682" cy="306178"/>
                      </a:xfrm>
                      <a:prstGeom prst="rect">
                        <a:avLst/>
                      </a:prstGeom>
                    </p:spPr>
                  </p:pic>
                </p:oleObj>
              </mc:Fallback>
            </mc:AlternateContent>
          </a:graphicData>
        </a:graphic>
      </p:graphicFrame>
      <p:graphicFrame>
        <p:nvGraphicFramePr>
          <p:cNvPr id="39" name="对象 38"/>
          <p:cNvGraphicFramePr>
            <a:graphicFrameLocks noChangeAspect="1"/>
          </p:cNvGraphicFramePr>
          <p:nvPr>
            <p:extLst>
              <p:ext uri="{D42A27DB-BD31-4B8C-83A1-F6EECF244321}">
                <p14:modId xmlns:p14="http://schemas.microsoft.com/office/powerpoint/2010/main" val="4028590236"/>
              </p:ext>
            </p:extLst>
          </p:nvPr>
        </p:nvGraphicFramePr>
        <p:xfrm>
          <a:off x="2523384" y="4613415"/>
          <a:ext cx="1406589" cy="320489"/>
        </p:xfrm>
        <a:graphic>
          <a:graphicData uri="http://schemas.openxmlformats.org/presentationml/2006/ole">
            <mc:AlternateContent xmlns:mc="http://schemas.openxmlformats.org/markup-compatibility/2006">
              <mc:Choice xmlns:v="urn:schemas-microsoft-com:vml" Requires="v">
                <p:oleObj spid="_x0000_s21600" name="Equation" r:id="rId18" imgW="1002960" imgH="228600" progId="Equation.DSMT4">
                  <p:embed/>
                </p:oleObj>
              </mc:Choice>
              <mc:Fallback>
                <p:oleObj name="Equation" r:id="rId18" imgW="1002960" imgH="228600" progId="Equation.DSMT4">
                  <p:embed/>
                  <p:pic>
                    <p:nvPicPr>
                      <p:cNvPr id="0" name=""/>
                      <p:cNvPicPr/>
                      <p:nvPr/>
                    </p:nvPicPr>
                    <p:blipFill>
                      <a:blip r:embed="rId19"/>
                      <a:stretch>
                        <a:fillRect/>
                      </a:stretch>
                    </p:blipFill>
                    <p:spPr>
                      <a:xfrm>
                        <a:off x="2523384" y="4613415"/>
                        <a:ext cx="1406589" cy="320489"/>
                      </a:xfrm>
                      <a:prstGeom prst="rect">
                        <a:avLst/>
                      </a:prstGeom>
                    </p:spPr>
                  </p:pic>
                </p:oleObj>
              </mc:Fallback>
            </mc:AlternateContent>
          </a:graphicData>
        </a:graphic>
      </p:graphicFrame>
      <p:graphicFrame>
        <p:nvGraphicFramePr>
          <p:cNvPr id="40" name="对象 39"/>
          <p:cNvGraphicFramePr>
            <a:graphicFrameLocks noChangeAspect="1"/>
          </p:cNvGraphicFramePr>
          <p:nvPr>
            <p:extLst>
              <p:ext uri="{D42A27DB-BD31-4B8C-83A1-F6EECF244321}">
                <p14:modId xmlns:p14="http://schemas.microsoft.com/office/powerpoint/2010/main" val="1021167449"/>
              </p:ext>
            </p:extLst>
          </p:nvPr>
        </p:nvGraphicFramePr>
        <p:xfrm>
          <a:off x="2520562" y="5120653"/>
          <a:ext cx="1409411" cy="317118"/>
        </p:xfrm>
        <a:graphic>
          <a:graphicData uri="http://schemas.openxmlformats.org/presentationml/2006/ole">
            <mc:AlternateContent xmlns:mc="http://schemas.openxmlformats.org/markup-compatibility/2006">
              <mc:Choice xmlns:v="urn:schemas-microsoft-com:vml" Requires="v">
                <p:oleObj spid="_x0000_s21601" name="Equation" r:id="rId20" imgW="1015920" imgH="228600" progId="Equation.DSMT4">
                  <p:embed/>
                </p:oleObj>
              </mc:Choice>
              <mc:Fallback>
                <p:oleObj name="Equation" r:id="rId20" imgW="1015920" imgH="228600" progId="Equation.DSMT4">
                  <p:embed/>
                  <p:pic>
                    <p:nvPicPr>
                      <p:cNvPr id="0" name=""/>
                      <p:cNvPicPr/>
                      <p:nvPr/>
                    </p:nvPicPr>
                    <p:blipFill>
                      <a:blip r:embed="rId21"/>
                      <a:stretch>
                        <a:fillRect/>
                      </a:stretch>
                    </p:blipFill>
                    <p:spPr>
                      <a:xfrm>
                        <a:off x="2520562" y="5120653"/>
                        <a:ext cx="1409411" cy="317118"/>
                      </a:xfrm>
                      <a:prstGeom prst="rect">
                        <a:avLst/>
                      </a:prstGeom>
                    </p:spPr>
                  </p:pic>
                </p:oleObj>
              </mc:Fallback>
            </mc:AlternateContent>
          </a:graphicData>
        </a:graphic>
      </p:graphicFrame>
      <p:sp>
        <p:nvSpPr>
          <p:cNvPr id="32" name="内容占位符 2"/>
          <p:cNvSpPr txBox="1">
            <a:spLocks/>
          </p:cNvSpPr>
          <p:nvPr/>
        </p:nvSpPr>
        <p:spPr>
          <a:xfrm>
            <a:off x="323594" y="2032586"/>
            <a:ext cx="8246838" cy="1187270"/>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94900" lvl="1" indent="-342900">
              <a:lnSpc>
                <a:spcPct val="120000"/>
              </a:lnSpc>
            </a:pPr>
            <a:r>
              <a:rPr lang="en-US" altLang="zh-CN" sz="2000" dirty="0" smtClean="0">
                <a:latin typeface="Arial" panose="020B0604020202020204" pitchFamily="34" charset="0"/>
              </a:rPr>
              <a:t>At most (</a:t>
            </a:r>
            <a:r>
              <a:rPr lang="el-GR" altLang="zh-CN" sz="2000" dirty="0" smtClean="0">
                <a:latin typeface="Arial" panose="020B0604020202020204" pitchFamily="34" charset="0"/>
              </a:rPr>
              <a:t>Φ</a:t>
            </a:r>
            <a:r>
              <a:rPr lang="en-US" altLang="zh-CN" sz="2000" dirty="0" smtClean="0">
                <a:latin typeface="Arial" panose="020B0604020202020204" pitchFamily="34" charset="0"/>
              </a:rPr>
              <a:t>+2) attributes are created for each numerical attribute</a:t>
            </a:r>
          </a:p>
          <a:p>
            <a:pPr marL="594900" lvl="1" indent="-342900">
              <a:lnSpc>
                <a:spcPct val="120000"/>
              </a:lnSpc>
            </a:pPr>
            <a:r>
              <a:rPr lang="en-US" altLang="zh-CN" sz="2000" dirty="0" smtClean="0">
                <a:latin typeface="Arial" panose="020B0604020202020204" pitchFamily="34" charset="0"/>
              </a:rPr>
              <a:t>The rules of discretization is as follows:</a:t>
            </a:r>
          </a:p>
        </p:txBody>
      </p:sp>
    </p:spTree>
    <p:extLst>
      <p:ext uri="{BB962C8B-B14F-4D97-AF65-F5344CB8AC3E}">
        <p14:creationId xmlns:p14="http://schemas.microsoft.com/office/powerpoint/2010/main" val="790367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6009" y="190469"/>
            <a:ext cx="8633859" cy="904874"/>
          </a:xfrm>
        </p:spPr>
        <p:txBody>
          <a:bodyPr>
            <a:normAutofit/>
          </a:bodyPr>
          <a:lstStyle/>
          <a:p>
            <a:pPr marL="378900" indent="-342900"/>
            <a:r>
              <a:rPr lang="en-US" altLang="zh-CN" b="1" dirty="0"/>
              <a:t>Modeling with </a:t>
            </a:r>
            <a:r>
              <a:rPr lang="en-US" altLang="zh-CN" b="1" dirty="0" smtClean="0"/>
              <a:t>Factorization Machines</a:t>
            </a:r>
            <a:endParaRPr lang="en-US" altLang="zh-CN" b="1" dirty="0"/>
          </a:p>
        </p:txBody>
      </p:sp>
      <p:sp>
        <p:nvSpPr>
          <p:cNvPr id="14" name="内容占位符 2"/>
          <p:cNvSpPr txBox="1">
            <a:spLocks/>
          </p:cNvSpPr>
          <p:nvPr/>
        </p:nvSpPr>
        <p:spPr>
          <a:xfrm>
            <a:off x="326009" y="1110204"/>
            <a:ext cx="8266294" cy="2821991"/>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8900" indent="-342900"/>
            <a:r>
              <a:rPr lang="en-US" altLang="zh-CN" sz="2400" b="1" dirty="0" smtClean="0">
                <a:latin typeface="Arial" panose="020B0604020202020204" pitchFamily="34" charset="0"/>
              </a:rPr>
              <a:t>Model</a:t>
            </a:r>
          </a:p>
          <a:p>
            <a:pPr marL="594900" lvl="1" indent="-342900">
              <a:lnSpc>
                <a:spcPct val="120000"/>
              </a:lnSpc>
            </a:pPr>
            <a:r>
              <a:rPr lang="en-US" altLang="zh-CN" sz="2200" dirty="0" smtClean="0">
                <a:latin typeface="Arial" panose="020B0604020202020204" pitchFamily="34" charset="0"/>
              </a:rPr>
              <a:t>Construct a non-linear manifold with factorization machines</a:t>
            </a:r>
          </a:p>
          <a:p>
            <a:pPr marL="594900" lvl="1" indent="-342900">
              <a:lnSpc>
                <a:spcPct val="120000"/>
              </a:lnSpc>
            </a:pPr>
            <a:r>
              <a:rPr lang="en-US" altLang="zh-CN" sz="2200" dirty="0" smtClean="0">
                <a:latin typeface="Arial" panose="020B0604020202020204" pitchFamily="34" charset="0"/>
              </a:rPr>
              <a:t>Definition of outlier </a:t>
            </a:r>
            <a:r>
              <a:rPr lang="en-US" altLang="zh-CN" sz="2200" dirty="0">
                <a:latin typeface="Arial" panose="020B0604020202020204" pitchFamily="34" charset="0"/>
              </a:rPr>
              <a:t>score</a:t>
            </a:r>
          </a:p>
          <a:p>
            <a:pPr marL="594900" lvl="1" indent="-342900">
              <a:lnSpc>
                <a:spcPct val="120000"/>
              </a:lnSpc>
            </a:pPr>
            <a:r>
              <a:rPr lang="en-US" altLang="zh-CN" sz="2200" dirty="0" smtClean="0">
                <a:latin typeface="Arial" panose="020B0604020202020204" pitchFamily="34" charset="0"/>
              </a:rPr>
              <a:t>Definition of objective </a:t>
            </a:r>
            <a:r>
              <a:rPr lang="en-US" altLang="zh-CN" sz="2200" dirty="0">
                <a:latin typeface="Arial" panose="020B0604020202020204" pitchFamily="34" charset="0"/>
              </a:rPr>
              <a:t>function</a:t>
            </a:r>
          </a:p>
          <a:p>
            <a:pPr marL="594900" lvl="1" indent="-342900">
              <a:lnSpc>
                <a:spcPct val="120000"/>
              </a:lnSpc>
            </a:pPr>
            <a:endParaRPr lang="en-US" altLang="zh-CN" sz="2200" dirty="0">
              <a:latin typeface="Arial" panose="020B0604020202020204" pitchFamily="34" charset="0"/>
            </a:endParaRPr>
          </a:p>
        </p:txBody>
      </p:sp>
      <p:pic>
        <p:nvPicPr>
          <p:cNvPr id="16" name="图片 15"/>
          <p:cNvPicPr>
            <a:picLocks noChangeAspect="1"/>
          </p:cNvPicPr>
          <p:nvPr/>
        </p:nvPicPr>
        <p:blipFill>
          <a:blip r:embed="rId3"/>
          <a:stretch>
            <a:fillRect/>
          </a:stretch>
        </p:blipFill>
        <p:spPr>
          <a:xfrm>
            <a:off x="1782868" y="2873543"/>
            <a:ext cx="4722297" cy="3235009"/>
          </a:xfrm>
          <a:prstGeom prst="rect">
            <a:avLst/>
          </a:prstGeom>
        </p:spPr>
      </p:pic>
      <p:sp>
        <p:nvSpPr>
          <p:cNvPr id="20" name="矩形 19"/>
          <p:cNvSpPr/>
          <p:nvPr/>
        </p:nvSpPr>
        <p:spPr>
          <a:xfrm>
            <a:off x="3895986" y="3644279"/>
            <a:ext cx="1006537" cy="3147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rPr>
              <a:t>outlier</a:t>
            </a:r>
            <a:endParaRPr lang="zh-CN" altLang="en-US" sz="2000" dirty="0">
              <a:solidFill>
                <a:schemeClr val="tx1"/>
              </a:solidFill>
            </a:endParaRPr>
          </a:p>
        </p:txBody>
      </p:sp>
      <p:cxnSp>
        <p:nvCxnSpPr>
          <p:cNvPr id="21" name="直接箭头连接符 20"/>
          <p:cNvCxnSpPr/>
          <p:nvPr/>
        </p:nvCxnSpPr>
        <p:spPr>
          <a:xfrm flipH="1">
            <a:off x="4233486" y="3985859"/>
            <a:ext cx="97276" cy="3167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3560020" y="5045660"/>
            <a:ext cx="1167992" cy="3341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rPr>
              <a:t>manifold</a:t>
            </a:r>
            <a:endParaRPr lang="zh-CN" altLang="en-US" sz="2000" dirty="0">
              <a:solidFill>
                <a:schemeClr val="tx1"/>
              </a:solidFill>
            </a:endParaRPr>
          </a:p>
        </p:txBody>
      </p:sp>
      <p:cxnSp>
        <p:nvCxnSpPr>
          <p:cNvPr id="23" name="直接箭头连接符 22"/>
          <p:cNvCxnSpPr/>
          <p:nvPr/>
        </p:nvCxnSpPr>
        <p:spPr>
          <a:xfrm flipH="1" flipV="1">
            <a:off x="3839243" y="4752407"/>
            <a:ext cx="56743" cy="2395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内容占位符 2"/>
          <p:cNvSpPr txBox="1">
            <a:spLocks/>
          </p:cNvSpPr>
          <p:nvPr/>
        </p:nvSpPr>
        <p:spPr>
          <a:xfrm>
            <a:off x="1665888" y="5995254"/>
            <a:ext cx="5954099" cy="484829"/>
          </a:xfrm>
          <a:prstGeom prst="rect">
            <a:avLst/>
          </a:prstGeom>
          <a:ln w="19050">
            <a:noFill/>
          </a:ln>
        </p:spPr>
        <p:txBody>
          <a:bodyPr vert="horz" lIns="91440" tIns="45720" rIns="91440" bIns="45720" rtlCol="0">
            <a:normAutofit/>
          </a:bodyPr>
          <a:lstStyle>
            <a:lvl1pPr marL="324000" indent="-324000" algn="l" defTabSz="914400" rtl="0" eaLnBrk="1" latinLnBrk="0" hangingPunct="1">
              <a:lnSpc>
                <a:spcPct val="90000"/>
              </a:lnSpc>
              <a:spcBef>
                <a:spcPts val="1000"/>
              </a:spcBef>
              <a:buClr>
                <a:srgbClr val="000080"/>
              </a:buClr>
              <a:buSzPct val="70000"/>
              <a:buFont typeface="Wingdings" panose="05000000000000000000" pitchFamily="2" charset="2"/>
              <a:buChar char="Ø"/>
              <a:defRPr sz="2800" kern="1200">
                <a:solidFill>
                  <a:schemeClr val="tx1"/>
                </a:solidFill>
                <a:latin typeface="+mn-lt"/>
                <a:ea typeface="+mn-ea"/>
                <a:cs typeface="Arial" panose="020B0604020202020204" pitchFamily="34" charset="0"/>
              </a:defRPr>
            </a:lvl1pPr>
            <a:lvl2pPr marL="540000" indent="-288000" algn="l" defTabSz="914400" rtl="0" eaLnBrk="1" latinLnBrk="0" hangingPunct="1">
              <a:lnSpc>
                <a:spcPct val="90000"/>
              </a:lnSpc>
              <a:spcBef>
                <a:spcPts val="500"/>
              </a:spcBef>
              <a:buClr>
                <a:srgbClr val="000080"/>
              </a:buClr>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792000" indent="-288000" algn="l" defTabSz="914400" rtl="0" eaLnBrk="1" latinLnBrk="0" hangingPunct="1">
              <a:lnSpc>
                <a:spcPct val="90000"/>
              </a:lnSpc>
              <a:spcBef>
                <a:spcPts val="500"/>
              </a:spcBef>
              <a:buClr>
                <a:srgbClr val="000080"/>
              </a:buClr>
              <a:buFont typeface="Wingdings" panose="05000000000000000000" pitchFamily="2" charset="2"/>
              <a:buChar char="ü"/>
              <a:defRPr sz="2400" kern="1200">
                <a:solidFill>
                  <a:schemeClr val="tx1"/>
                </a:solidFill>
                <a:latin typeface="+mn-lt"/>
                <a:ea typeface="+mn-ea"/>
                <a:cs typeface="Arial" panose="020B0604020202020204" pitchFamily="34" charset="0"/>
              </a:defRPr>
            </a:lvl3pPr>
            <a:lvl4pPr marL="1152000" indent="-288000" algn="l" defTabSz="914400" rtl="0" eaLnBrk="1" latinLnBrk="0" hangingPunct="1">
              <a:lnSpc>
                <a:spcPct val="90000"/>
              </a:lnSpc>
              <a:spcBef>
                <a:spcPts val="500"/>
              </a:spcBef>
              <a:buClr>
                <a:srgbClr val="000080"/>
              </a:buClr>
              <a:buSzPct val="50000"/>
              <a:buFont typeface="Wingdings" panose="05000000000000000000" pitchFamily="2" charset="2"/>
              <a:buChar char="n"/>
              <a:defRPr sz="2400" kern="1200">
                <a:solidFill>
                  <a:schemeClr val="tx1"/>
                </a:solidFill>
                <a:latin typeface="+mn-lt"/>
                <a:ea typeface="+mn-ea"/>
                <a:cs typeface="Arial" panose="020B0604020202020204" pitchFamily="34" charset="0"/>
              </a:defRPr>
            </a:lvl4pPr>
            <a:lvl5pPr marL="1152000" indent="-288000" algn="l" defTabSz="914400" rtl="0" eaLnBrk="1" latinLnBrk="0" hangingPunct="1">
              <a:lnSpc>
                <a:spcPct val="90000"/>
              </a:lnSpc>
              <a:spcBef>
                <a:spcPts val="500"/>
              </a:spcBef>
              <a:buClr>
                <a:srgbClr val="000080"/>
              </a:buClr>
              <a:buFont typeface="宋体" panose="02010600030101010101" pitchFamily="2" charset="-122"/>
              <a:buChar char="‐"/>
              <a:defRPr sz="2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 indent="0">
              <a:lnSpc>
                <a:spcPct val="120000"/>
              </a:lnSpc>
              <a:buNone/>
            </a:pPr>
            <a:r>
              <a:rPr lang="en-US" altLang="zh-CN" sz="2000" dirty="0" smtClean="0">
                <a:latin typeface="Arial" panose="020B0604020202020204" pitchFamily="34" charset="0"/>
              </a:rPr>
              <a:t>Deviations from the manifold are tagged as outliers</a:t>
            </a:r>
          </a:p>
        </p:txBody>
      </p:sp>
    </p:spTree>
    <p:extLst>
      <p:ext uri="{BB962C8B-B14F-4D97-AF65-F5344CB8AC3E}">
        <p14:creationId xmlns:p14="http://schemas.microsoft.com/office/powerpoint/2010/main" val="102130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57105</TotalTime>
  <Words>3047</Words>
  <Application>Microsoft Office PowerPoint</Application>
  <PresentationFormat>全屏显示(4:3)</PresentationFormat>
  <Paragraphs>505</Paragraphs>
  <Slides>27</Slides>
  <Notes>27</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2</vt:i4>
      </vt:variant>
      <vt:variant>
        <vt:lpstr>幻灯片标题</vt:lpstr>
      </vt:variant>
      <vt:variant>
        <vt:i4>27</vt:i4>
      </vt:variant>
    </vt:vector>
  </HeadingPairs>
  <TitlesOfParts>
    <vt:vector size="38" baseType="lpstr">
      <vt:lpstr>Arial Unicode MS</vt:lpstr>
      <vt:lpstr>黑体</vt:lpstr>
      <vt:lpstr>宋体</vt:lpstr>
      <vt:lpstr>Arial</vt:lpstr>
      <vt:lpstr>Calibri</vt:lpstr>
      <vt:lpstr>Calibri Light</vt:lpstr>
      <vt:lpstr>Times New Roman</vt:lpstr>
      <vt:lpstr>Wingdings</vt:lpstr>
      <vt:lpstr>Office 主题</vt:lpstr>
      <vt:lpstr>Equation</vt:lpstr>
      <vt:lpstr>公式</vt:lpstr>
      <vt:lpstr>Outlier Detection in Sparse Data with Factorization Machines</vt:lpstr>
      <vt:lpstr>Motivation</vt:lpstr>
      <vt:lpstr>Motivation</vt:lpstr>
      <vt:lpstr>Outline</vt:lpstr>
      <vt:lpstr>Factorization Machines for Outlier Detection</vt:lpstr>
      <vt:lpstr>Feature Engineering for Various Domains</vt:lpstr>
      <vt:lpstr>PowerPoint 演示文稿</vt:lpstr>
      <vt:lpstr>Feature Engineering for Various Domains</vt:lpstr>
      <vt:lpstr>Modeling with Factorization Machines</vt:lpstr>
      <vt:lpstr>Modeling with Factorization Machines</vt:lpstr>
      <vt:lpstr>Modeling with Factorization Machines</vt:lpstr>
      <vt:lpstr>Modeling with Factorization Machines</vt:lpstr>
      <vt:lpstr>Modeling with Factorization Machines</vt:lpstr>
      <vt:lpstr>Outline</vt:lpstr>
      <vt:lpstr>Model Computation</vt:lpstr>
      <vt:lpstr>Parameter Learning</vt:lpstr>
      <vt:lpstr>Parameter Learning</vt:lpstr>
      <vt:lpstr>Outline</vt:lpstr>
      <vt:lpstr>Experimental Setups</vt:lpstr>
      <vt:lpstr>Experimental Setups</vt:lpstr>
      <vt:lpstr>Effectiveness Tests: Average Precision</vt:lpstr>
      <vt:lpstr>Effectiveness Tests: Average Precision</vt:lpstr>
      <vt:lpstr>Effectiveness Tests: Average Precision</vt:lpstr>
      <vt:lpstr>Efficiency Tests: Running Time</vt:lpstr>
      <vt:lpstr>Outline</vt:lpstr>
      <vt:lpstr>Summary</vt:lpstr>
      <vt:lpstr>Thanks!  Q &amp; 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Renjun Hu</dc:creator>
  <cp:lastModifiedBy>zmx</cp:lastModifiedBy>
  <cp:revision>4559</cp:revision>
  <dcterms:created xsi:type="dcterms:W3CDTF">2015-07-30T08:59:51Z</dcterms:created>
  <dcterms:modified xsi:type="dcterms:W3CDTF">2017-11-12T12:22:32Z</dcterms:modified>
</cp:coreProperties>
</file>