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0" r:id="rId1"/>
  </p:sldMasterIdLst>
  <p:notesMasterIdLst>
    <p:notesMasterId r:id="rId35"/>
  </p:notesMasterIdLst>
  <p:handoutMasterIdLst>
    <p:handoutMasterId r:id="rId36"/>
  </p:handoutMasterIdLst>
  <p:sldIdLst>
    <p:sldId id="256" r:id="rId2"/>
    <p:sldId id="325" r:id="rId3"/>
    <p:sldId id="326" r:id="rId4"/>
    <p:sldId id="277" r:id="rId5"/>
    <p:sldId id="262" r:id="rId6"/>
    <p:sldId id="303" r:id="rId7"/>
    <p:sldId id="304" r:id="rId8"/>
    <p:sldId id="340" r:id="rId9"/>
    <p:sldId id="318" r:id="rId10"/>
    <p:sldId id="269" r:id="rId11"/>
    <p:sldId id="329" r:id="rId12"/>
    <p:sldId id="330" r:id="rId13"/>
    <p:sldId id="319" r:id="rId14"/>
    <p:sldId id="300" r:id="rId15"/>
    <p:sldId id="289" r:id="rId16"/>
    <p:sldId id="320" r:id="rId17"/>
    <p:sldId id="294" r:id="rId18"/>
    <p:sldId id="339" r:id="rId19"/>
    <p:sldId id="336" r:id="rId20"/>
    <p:sldId id="321" r:id="rId21"/>
    <p:sldId id="266" r:id="rId22"/>
    <p:sldId id="334" r:id="rId23"/>
    <p:sldId id="273" r:id="rId24"/>
    <p:sldId id="323" r:id="rId25"/>
    <p:sldId id="295" r:id="rId26"/>
    <p:sldId id="322" r:id="rId27"/>
    <p:sldId id="265" r:id="rId28"/>
    <p:sldId id="260" r:id="rId29"/>
    <p:sldId id="331" r:id="rId30"/>
    <p:sldId id="332" r:id="rId31"/>
    <p:sldId id="296" r:id="rId32"/>
    <p:sldId id="297" r:id="rId33"/>
    <p:sldId id="298" r:id="rId34"/>
  </p:sldIdLst>
  <p:sldSz cx="9144000" cy="6858000" type="screen4x3"/>
  <p:notesSz cx="6797675" cy="9928225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80"/>
    <a:srgbClr val="FFFFCC"/>
    <a:srgbClr val="FFFF99"/>
    <a:srgbClr val="496176"/>
    <a:srgbClr val="CC3300"/>
    <a:srgbClr val="0200D1"/>
    <a:srgbClr val="008CFF"/>
    <a:srgbClr val="0DD100"/>
    <a:srgbClr val="BD00D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无样式，无网格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32" autoAdjust="0"/>
    <p:restoredTop sz="70916" autoAdjust="0"/>
  </p:normalViewPr>
  <p:slideViewPr>
    <p:cSldViewPr snapToGrid="0">
      <p:cViewPr varScale="1">
        <p:scale>
          <a:sx n="48" d="100"/>
          <a:sy n="48" d="100"/>
        </p:scale>
        <p:origin x="1856" y="3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>
      <p:cViewPr varScale="1">
        <p:scale>
          <a:sx n="57" d="100"/>
          <a:sy n="57" d="100"/>
        </p:scale>
        <p:origin x="2832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073CA7-0534-4F37-9E51-FE9D184473E7}" type="datetimeFigureOut">
              <a:rPr lang="zh-CN" altLang="en-US" smtClean="0"/>
              <a:t>2018/4/25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679B3EF-10E8-4852-AC9C-AEC044ADDCB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9866872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84DAD-1327-457C-B86B-5EEEA1E09428}" type="datetimeFigureOut">
              <a:rPr lang="zh-CN" altLang="en-US" smtClean="0"/>
              <a:pPr/>
              <a:t>2018/4/25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70C0641-2DEB-40A2-B0CA-D1CA65F3F53B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809953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65523306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07258786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847883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798528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2768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0209122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3147733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8221324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040253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259040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19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121123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5534921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772429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65579183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40185863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7306948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85448414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1970984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32231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917910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165557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29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5543305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5837897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30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4993664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31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2946859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32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362409705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33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9436707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469688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5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9898998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49571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21943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8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80887418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70C0641-2DEB-40A2-B0CA-D1CA65F3F53B}" type="slidenum">
              <a:rPr lang="zh-CN" altLang="en-US" smtClean="0"/>
              <a:pPr/>
              <a:t>9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9709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5400" kern="1200" dirty="0">
                <a:solidFill>
                  <a:srgbClr val="000080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lang="en-US" sz="2400" kern="1200" dirty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dirty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224278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4236375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43699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9151" y="111903"/>
            <a:ext cx="8623495" cy="771676"/>
          </a:xfr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3200" b="1" kern="1200" dirty="0">
                <a:solidFill>
                  <a:schemeClr val="tx1"/>
                </a:solidFill>
                <a:latin typeface="Arial" panose="020B0604020202020204" pitchFamily="34" charset="0"/>
                <a:ea typeface="+mj-ea"/>
                <a:cs typeface="Arial" panose="020B0604020202020204" pitchFamily="34" charset="0"/>
              </a:defRPr>
            </a:lvl1pPr>
          </a:lstStyle>
          <a:p>
            <a:r>
              <a:rPr lang="zh-CN" altLang="en-US" dirty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151" y="977900"/>
            <a:ext cx="8637563" cy="5676119"/>
          </a:xfrm>
        </p:spPr>
        <p:txBody>
          <a:bodyPr>
            <a:normAutofit/>
          </a:bodyPr>
          <a:lstStyle>
            <a:lvl1pPr marL="228600" indent="-360000" algn="l" defTabSz="914400" rtl="0" eaLnBrk="1" latinLnBrk="0" hangingPunct="1">
              <a:lnSpc>
                <a:spcPct val="90000"/>
              </a:lnSpc>
              <a:buClr>
                <a:srgbClr val="000080"/>
              </a:buClr>
              <a:buSzPct val="80000"/>
              <a:buFont typeface="Wingdings" pitchFamily="2" charset="2"/>
              <a:buChar char="Ø"/>
              <a:defRPr lang="zh-CN" altLang="en-US" sz="2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100000"/>
              <a:buFont typeface="Arial" panose="020B0604020202020204" pitchFamily="34" charset="0"/>
              <a:buChar char="•"/>
              <a:defRPr lang="zh-CN" alt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indent="-288000" algn="l" defTabSz="914400" rtl="0" eaLnBrk="1" latinLnBrk="0" hangingPunct="1">
              <a:lnSpc>
                <a:spcPct val="90000"/>
              </a:lnSpc>
              <a:buClr>
                <a:srgbClr val="000080"/>
              </a:buClr>
              <a:defRPr lang="zh-CN" alt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algn="l" defTabSz="914400" rtl="0" eaLnBrk="1" latinLnBrk="0" hangingPunct="1">
              <a:lnSpc>
                <a:spcPct val="90000"/>
              </a:lnSpc>
              <a:buClr>
                <a:srgbClr val="000080"/>
              </a:buClr>
              <a:defRPr lang="zh-CN" alt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algn="l" defTabSz="914400" rtl="0" eaLnBrk="1" latinLnBrk="0" hangingPunct="1">
              <a:lnSpc>
                <a:spcPct val="90000"/>
              </a:lnSpc>
              <a:buClr>
                <a:srgbClr val="000080"/>
              </a:buClr>
              <a:defRPr lang="en-US" sz="2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  <a:endParaRPr lang="en-US" altLang="zh-CN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086600" y="6492875"/>
            <a:ext cx="2057400" cy="365125"/>
          </a:xfrm>
        </p:spPr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  <p:cxnSp>
        <p:nvCxnSpPr>
          <p:cNvPr id="5" name="直接连接符 4"/>
          <p:cNvCxnSpPr/>
          <p:nvPr userDrawn="1"/>
        </p:nvCxnSpPr>
        <p:spPr>
          <a:xfrm>
            <a:off x="0" y="863600"/>
            <a:ext cx="9144000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922620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56038119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35330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344567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57182724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873359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92168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CN" altLang="en-US"/>
              <a:t>单击图标添加图片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711631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A0E8F2-D4F6-47F1-B405-FD5164D3112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1209913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7" Type="http://schemas.openxmlformats.org/officeDocument/2006/relationships/image" Target="../media/image3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png"/><Relationship Id="rId4" Type="http://schemas.openxmlformats.org/officeDocument/2006/relationships/image" Target="../media/image190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0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4.png"/><Relationship Id="rId3" Type="http://schemas.openxmlformats.org/officeDocument/2006/relationships/image" Target="../media/image39.png"/><Relationship Id="rId7" Type="http://schemas.openxmlformats.org/officeDocument/2006/relationships/image" Target="../media/image4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png"/><Relationship Id="rId9" Type="http://schemas.openxmlformats.org/officeDocument/2006/relationships/image" Target="../media/image340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0.png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png"/><Relationship Id="rId3" Type="http://schemas.openxmlformats.org/officeDocument/2006/relationships/image" Target="../media/image46.png"/><Relationship Id="rId7" Type="http://schemas.openxmlformats.org/officeDocument/2006/relationships/image" Target="../media/image50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9.png"/><Relationship Id="rId5" Type="http://schemas.openxmlformats.org/officeDocument/2006/relationships/image" Target="../media/image48.png"/><Relationship Id="rId4" Type="http://schemas.openxmlformats.org/officeDocument/2006/relationships/image" Target="../media/image47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728133"/>
            <a:ext cx="9144000" cy="1695687"/>
          </a:xfrm>
        </p:spPr>
        <p:txBody>
          <a:bodyPr>
            <a:noAutofit/>
          </a:bodyPr>
          <a:lstStyle/>
          <a:p>
            <a:r>
              <a:rPr lang="en-US" altLang="zh-CN" sz="3200" b="1" dirty="0">
                <a:solidFill>
                  <a:srgbClr val="000080"/>
                </a:solidFill>
                <a:latin typeface="Arial Unicode MS" panose="020B0604020202020204" pitchFamily="34" charset="-122"/>
                <a:ea typeface="Arial Unicode MS" panose="020B0604020202020204" pitchFamily="34" charset="-122"/>
                <a:cs typeface="Arial Unicode MS" panose="020B0604020202020204" pitchFamily="34" charset="-122"/>
              </a:rPr>
              <a:t>Query Independent Scholarly Article Ranking</a:t>
            </a:r>
            <a:endParaRPr lang="zh-CN" altLang="en-US" sz="3200" b="1" dirty="0">
              <a:solidFill>
                <a:srgbClr val="000080"/>
              </a:solidFill>
              <a:latin typeface="Arial Unicode MS" panose="020B0604020202020204" pitchFamily="34" charset="-122"/>
              <a:ea typeface="Arial Unicode MS" panose="020B0604020202020204" pitchFamily="34" charset="-122"/>
              <a:cs typeface="Arial Unicode MS" panose="020B0604020202020204" pitchFamily="34" charset="-122"/>
            </a:endParaRP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300252" y="3254902"/>
            <a:ext cx="8606682" cy="1562764"/>
          </a:xfrm>
        </p:spPr>
        <p:txBody>
          <a:bodyPr>
            <a:noAutofit/>
          </a:bodyPr>
          <a:lstStyle/>
          <a:p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Shuai</a:t>
            </a:r>
            <a:r>
              <a:rPr lang="en-US" altLang="zh-CN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Ma, </a:t>
            </a:r>
            <a:r>
              <a:rPr lang="en-US" altLang="zh-CN" sz="1800" b="1" dirty="0">
                <a:latin typeface="Arial" panose="020B0604020202020204" pitchFamily="34" charset="0"/>
                <a:cs typeface="Arial" panose="020B0604020202020204" pitchFamily="34" charset="0"/>
              </a:rPr>
              <a:t>Chen Gong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Renjun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Hu,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Dongsheng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Luo, 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Chunming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Hu,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Jinpeng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Huai</a:t>
            </a:r>
            <a:endParaRPr lang="en-US" altLang="zh-CN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altLang="zh-CN" sz="1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SKLSDE Lab, </a:t>
            </a:r>
            <a:r>
              <a:rPr lang="en-US" altLang="zh-CN" sz="1800" dirty="0" err="1">
                <a:latin typeface="Arial" panose="020B0604020202020204" pitchFamily="34" charset="0"/>
                <a:cs typeface="Arial" panose="020B0604020202020204" pitchFamily="34" charset="0"/>
              </a:rPr>
              <a:t>Beihang</a:t>
            </a:r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 University, China</a:t>
            </a:r>
          </a:p>
          <a:p>
            <a:r>
              <a:rPr lang="en-US" altLang="zh-CN" sz="1800" dirty="0">
                <a:latin typeface="Arial" panose="020B0604020202020204" pitchFamily="34" charset="0"/>
                <a:cs typeface="Arial" panose="020B0604020202020204" pitchFamily="34" charset="0"/>
              </a:rPr>
              <a:t>Beijing Advanced Innovation Center for Big Data and Brain Computing</a:t>
            </a: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0036" y="4832615"/>
            <a:ext cx="4493259" cy="9413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3875114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Importance Assembling?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2104169"/>
          </a:xfrm>
        </p:spPr>
        <p:txBody>
          <a:bodyPr>
            <a:normAutofit/>
          </a:bodyPr>
          <a:lstStyle/>
          <a:p>
            <a:r>
              <a:rPr lang="en-US" altLang="zh-CN" dirty="0"/>
              <a:t>Cold start case: ranking new articles</a:t>
            </a:r>
          </a:p>
          <a:p>
            <a:pPr lvl="1"/>
            <a:r>
              <a:rPr lang="en-US" altLang="zh-CN" dirty="0"/>
              <a:t>No citations yet: </a:t>
            </a:r>
            <a:r>
              <a:rPr lang="en-US" altLang="zh-CN" dirty="0">
                <a:solidFill>
                  <a:srgbClr val="C00000"/>
                </a:solidFill>
              </a:rPr>
              <a:t>only using citation information fails</a:t>
            </a:r>
          </a:p>
          <a:p>
            <a:pPr lvl="1"/>
            <a:r>
              <a:rPr lang="en-US" altLang="zh-CN" dirty="0"/>
              <a:t>Venue and author information should be incorporated</a:t>
            </a:r>
          </a:p>
          <a:p>
            <a:r>
              <a:rPr lang="en-US" altLang="zh-CN" dirty="0"/>
              <a:t>Observation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Multiple types </a:t>
            </a:r>
            <a:r>
              <a:rPr lang="en-US" altLang="zh-CN" dirty="0"/>
              <a:t>of entities involve with </a:t>
            </a:r>
            <a:r>
              <a:rPr lang="en-US" altLang="zh-CN" dirty="0">
                <a:solidFill>
                  <a:srgbClr val="C00000"/>
                </a:solidFill>
              </a:rPr>
              <a:t>different </a:t>
            </a:r>
            <a:r>
              <a:rPr lang="en-US" altLang="zh-CN" dirty="0"/>
              <a:t>contributions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10</a:t>
            </a:fld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57280C0A-895E-4256-8901-A1AA84756B69}"/>
              </a:ext>
            </a:extLst>
          </p:cNvPr>
          <p:cNvSpPr/>
          <p:nvPr/>
        </p:nvSpPr>
        <p:spPr>
          <a:xfrm>
            <a:off x="239151" y="3362535"/>
            <a:ext cx="8623495" cy="8125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360000">
              <a:lnSpc>
                <a:spcPct val="90000"/>
              </a:lnSpc>
              <a:spcBef>
                <a:spcPts val="1000"/>
              </a:spcBef>
              <a:buClr>
                <a:srgbClr val="000080"/>
              </a:buClr>
              <a:buSzPct val="80000"/>
              <a:buFont typeface="Wingdings" pitchFamily="2" charset="2"/>
              <a:buChar char="Ø"/>
            </a:pPr>
            <a:r>
              <a:rPr lang="en-US" altLang="zh-CN" sz="26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Assembling the different contributions</a:t>
            </a: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 of citation, venue and author components</a:t>
            </a:r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77121662-E808-4B7C-B4B0-13EB04C693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94137" y="4260761"/>
            <a:ext cx="5355726" cy="21464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326998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Ranking with Importance Assembling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79"/>
            <a:ext cx="8609428" cy="2337139"/>
          </a:xfrm>
        </p:spPr>
        <p:txBody>
          <a:bodyPr/>
          <a:lstStyle/>
          <a:p>
            <a:r>
              <a:rPr lang="en-US" altLang="zh-CN" dirty="0"/>
              <a:t>Importance is defined as a </a:t>
            </a:r>
            <a:r>
              <a:rPr lang="en-US" altLang="zh-CN" dirty="0">
                <a:solidFill>
                  <a:srgbClr val="C00000"/>
                </a:solidFill>
              </a:rPr>
              <a:t>combination of the prestige and popularity</a:t>
            </a:r>
          </a:p>
          <a:p>
            <a:endParaRPr lang="en-US" altLang="zh-CN" dirty="0">
              <a:solidFill>
                <a:srgbClr val="C00000"/>
              </a:solidFill>
            </a:endParaRPr>
          </a:p>
          <a:p>
            <a:pPr lvl="1"/>
            <a:endParaRPr lang="en-US" altLang="zh-CN" sz="1100" i="1" dirty="0">
              <a:solidFill>
                <a:srgbClr val="C00000"/>
              </a:solidFill>
              <a:latin typeface="Cambria Math" panose="02040503050406030204" pitchFamily="18" charset="0"/>
            </a:endParaRPr>
          </a:p>
          <a:p>
            <a:pPr lvl="1"/>
            <a:endParaRPr lang="en-US" altLang="zh-CN" sz="2400" dirty="0">
              <a:solidFill>
                <a:srgbClr val="C00000"/>
              </a:solidFill>
            </a:endParaRPr>
          </a:p>
          <a:p>
            <a:endParaRPr lang="en-US" altLang="zh-CN" sz="1600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11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圆角矩形 4"/>
              <p:cNvSpPr/>
              <p:nvPr/>
            </p:nvSpPr>
            <p:spPr>
              <a:xfrm>
                <a:off x="778626" y="1945710"/>
                <a:ext cx="7586747" cy="5033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14:m>
                  <m:oMath xmlns:m="http://schemas.openxmlformats.org/officeDocument/2006/math"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𝐼𝑚𝑝</m:t>
                    </m:r>
                    <m:d>
                      <m:d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e>
                    </m:d>
                    <m:r>
                      <a:rPr lang="en-US" altLang="zh-CN" sz="2000" b="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=</m:t>
                    </m:r>
                    <m:sSup>
                      <m:sSup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𝑃𝑟𝑠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zh-CN" alt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sSup>
                      <m:sSupPr>
                        <m:ctrlP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𝑃𝑜𝑝</m:t>
                        </m:r>
                        <m:d>
                          <m:dPr>
                            <m:ctrlP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altLang="zh-CN" sz="2000" i="1">
                                <a:solidFill>
                                  <a:prstClr val="black"/>
                                </a:solidFill>
                                <a:latin typeface="Cambria Math" panose="02040503050406030204" pitchFamily="18" charset="0"/>
                              </a:rPr>
                              <m:t>𝑣</m:t>
                            </m:r>
                          </m:e>
                        </m:d>
                      </m:e>
                      <m:sup>
                        <m:r>
                          <a:rPr lang="en-US" altLang="zh-CN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1−</m:t>
                        </m:r>
                        <m:r>
                          <a:rPr lang="zh-CN" altLang="en-US" sz="2000" b="0" i="1" smtClean="0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𝜆</m:t>
                        </m:r>
                      </m:sup>
                    </m:sSup>
                    <m:r>
                      <a:rPr lang="en-US" altLang="zh-CN" sz="2000" b="0" i="0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,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l-GR" altLang="zh-CN" sz="2000" i="1" smtClean="0">
                        <a:solidFill>
                          <a:prstClr val="black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λ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importance weighing factor</a:t>
                </a:r>
              </a:p>
            </p:txBody>
          </p:sp>
        </mc:Choice>
        <mc:Fallback xmlns="">
          <p:sp>
            <p:nvSpPr>
              <p:cNvPr id="5" name="圆角矩形 4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26" y="1945710"/>
                <a:ext cx="7586747" cy="503332"/>
              </a:xfrm>
              <a:prstGeom prst="roundRect">
                <a:avLst/>
              </a:prstGeom>
              <a:blipFill>
                <a:blip r:embed="rId3"/>
                <a:stretch>
                  <a:fillRect b="-8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圆角矩形标注 6"/>
          <p:cNvSpPr/>
          <p:nvPr/>
        </p:nvSpPr>
        <p:spPr>
          <a:xfrm>
            <a:off x="3364302" y="1359975"/>
            <a:ext cx="4525055" cy="499523"/>
          </a:xfrm>
          <a:prstGeom prst="wedgeRoundRectCallout">
            <a:avLst>
              <a:gd name="adj1" fmla="val -39655"/>
              <a:gd name="adj2" fmla="val 7899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favoring those with recent citations</a:t>
            </a:r>
          </a:p>
        </p:txBody>
      </p:sp>
      <p:sp>
        <p:nvSpPr>
          <p:cNvPr id="9" name="圆角矩形标注 8"/>
          <p:cNvSpPr/>
          <p:nvPr/>
        </p:nvSpPr>
        <p:spPr>
          <a:xfrm>
            <a:off x="1921565" y="2535254"/>
            <a:ext cx="6443808" cy="478183"/>
          </a:xfrm>
          <a:prstGeom prst="wedgeRoundRectCallout">
            <a:avLst>
              <a:gd name="adj1" fmla="val -37704"/>
              <a:gd name="adj2" fmla="val -84096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/>
            <a:r>
              <a:rPr lang="en-US" altLang="zh-CN" sz="22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favoring those with citations soon after publication</a:t>
            </a:r>
          </a:p>
        </p:txBody>
      </p:sp>
      <p:pic>
        <p:nvPicPr>
          <p:cNvPr id="8" name="图片 7">
            <a:extLst>
              <a:ext uri="{FF2B5EF4-FFF2-40B4-BE49-F238E27FC236}">
                <a16:creationId xmlns:a16="http://schemas.microsoft.com/office/drawing/2014/main" id="{4A80F7B8-FA50-479D-A163-78B8284856B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30765" y="3179146"/>
            <a:ext cx="5355835" cy="245962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2" name="圆角矩形 32">
                <a:extLst>
                  <a:ext uri="{FF2B5EF4-FFF2-40B4-BE49-F238E27FC236}">
                    <a16:creationId xmlns:a16="http://schemas.microsoft.com/office/drawing/2014/main" id="{D147143F-C2F0-4B81-90CE-689DF9F1E0F8}"/>
                  </a:ext>
                </a:extLst>
              </p:cNvPr>
              <p:cNvSpPr/>
              <p:nvPr/>
            </p:nvSpPr>
            <p:spPr>
              <a:xfrm>
                <a:off x="778626" y="5671573"/>
                <a:ext cx="7586747" cy="1020719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𝑅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zh-CN" alt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</m:t>
                      </m:r>
                      <m:r>
                        <a:rPr lang="zh-CN" alt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+(1−</m:t>
                      </m:r>
                      <m:r>
                        <a:rPr lang="zh-CN" alt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𝛼</m:t>
                      </m:r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zh-CN" altLang="en-US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𝛽</m:t>
                      </m:r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  <m:sSub>
                        <m:sSub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𝑎</m:t>
                          </m:r>
                        </m:sub>
                      </m:sSub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(</m:t>
                      </m:r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𝑣</m:t>
                      </m:r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:r>
                  <a:rPr lang="zh-CN" alt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𝛼 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:r>
                  <a:rPr lang="zh-CN" altLang="en-US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𝛽</a:t>
                </a:r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aggregating parameters</a:t>
                </a:r>
              </a:p>
            </p:txBody>
          </p:sp>
        </mc:Choice>
        <mc:Fallback xmlns="">
          <p:sp>
            <p:nvSpPr>
              <p:cNvPr id="12" name="圆角矩形 32">
                <a:extLst>
                  <a:ext uri="{FF2B5EF4-FFF2-40B4-BE49-F238E27FC236}">
                    <a16:creationId xmlns:a16="http://schemas.microsoft.com/office/drawing/2014/main" id="{D147143F-C2F0-4B81-90CE-689DF9F1E0F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78626" y="5671573"/>
                <a:ext cx="7586747" cy="1020719"/>
              </a:xfrm>
              <a:prstGeom prst="round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文本框 12">
            <a:extLst>
              <a:ext uri="{FF2B5EF4-FFF2-40B4-BE49-F238E27FC236}">
                <a16:creationId xmlns:a16="http://schemas.microsoft.com/office/drawing/2014/main" id="{3CE61DA3-1638-4407-9A53-3C37571781BE}"/>
              </a:ext>
            </a:extLst>
          </p:cNvPr>
          <p:cNvSpPr txBox="1"/>
          <p:nvPr/>
        </p:nvSpPr>
        <p:spPr>
          <a:xfrm>
            <a:off x="239151" y="3184851"/>
            <a:ext cx="8595360" cy="45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360000">
              <a:lnSpc>
                <a:spcPct val="90000"/>
              </a:lnSpc>
              <a:spcBef>
                <a:spcPts val="1000"/>
              </a:spcBef>
              <a:buClr>
                <a:srgbClr val="000080"/>
              </a:buClr>
              <a:buSzPct val="80000"/>
              <a:buFont typeface="Wingdings" pitchFamily="2" charset="2"/>
              <a:buChar char="Ø"/>
            </a:pPr>
            <a:r>
              <a:rPr lang="en-US" altLang="zh-CN" sz="26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Final ranking</a:t>
            </a:r>
            <a:endParaRPr lang="zh-CN" altLang="en-US" sz="2600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7888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Importance Computation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79"/>
            <a:ext cx="8609428" cy="466301"/>
          </a:xfrm>
        </p:spPr>
        <p:txBody>
          <a:bodyPr/>
          <a:lstStyle/>
          <a:p>
            <a:r>
              <a:rPr lang="en-US" altLang="zh-CN" dirty="0">
                <a:solidFill>
                  <a:srgbClr val="000080"/>
                </a:solidFill>
              </a:rPr>
              <a:t>Citation component</a:t>
            </a:r>
            <a:endParaRPr lang="zh-CN" altLang="en-US" dirty="0">
              <a:solidFill>
                <a:srgbClr val="00008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12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39151" y="3231825"/>
                <a:ext cx="8806374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𝑃𝑟𝑠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article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its </a:t>
                </a:r>
                <a:r>
                  <a:rPr lang="en-US" altLang="zh-CN" sz="22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TWPageRank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citation graph</a:t>
                </a: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𝑃𝑜𝑝</m:t>
                        </m:r>
                      </m:e>
                      <m:sub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𝑐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article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𝑣</m:t>
                    </m:r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sum of its citation freshness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1" y="3231825"/>
                <a:ext cx="8806374" cy="1073948"/>
              </a:xfrm>
              <a:prstGeom prst="rect">
                <a:avLst/>
              </a:prstGeom>
              <a:blipFill>
                <a:blip r:embed="rId3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圆角矩形 6"/>
              <p:cNvSpPr/>
              <p:nvPr/>
            </p:nvSpPr>
            <p:spPr>
              <a:xfrm>
                <a:off x="848964" y="3995623"/>
                <a:ext cx="7586747" cy="1081826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𝑃𝑜𝑝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current year,</a:t>
                </a:r>
                <a:r>
                  <a:rPr lang="en-US" altLang="zh-CN" sz="2000" dirty="0">
                    <a:solidFill>
                      <a:prstClr val="black"/>
                    </a:solidFill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time of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decaying factor</a:t>
                </a:r>
              </a:p>
            </p:txBody>
          </p:sp>
        </mc:Choice>
        <mc:Fallback xmlns="">
          <p:sp>
            <p:nvSpPr>
              <p:cNvPr id="7" name="圆角矩形 6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8964" y="3995623"/>
                <a:ext cx="7586747" cy="1081826"/>
              </a:xfrm>
              <a:prstGeom prst="roundRect">
                <a:avLst/>
              </a:prstGeom>
              <a:blipFill>
                <a:blip r:embed="rId4"/>
                <a:stretch>
                  <a:fillRect t="-103333" b="-10833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33987" y="1349880"/>
            <a:ext cx="6476026" cy="1862205"/>
          </a:xfrm>
          <a:prstGeom prst="rect">
            <a:avLst/>
          </a:prstGeom>
        </p:spPr>
      </p:pic>
      <p:sp>
        <p:nvSpPr>
          <p:cNvPr id="9" name="内容占位符 2">
            <a:extLst>
              <a:ext uri="{FF2B5EF4-FFF2-40B4-BE49-F238E27FC236}">
                <a16:creationId xmlns:a16="http://schemas.microsoft.com/office/drawing/2014/main" id="{4AAF9399-88F7-42E4-B56B-56C6FD0B6C1A}"/>
              </a:ext>
            </a:extLst>
          </p:cNvPr>
          <p:cNvSpPr txBox="1">
            <a:spLocks/>
          </p:cNvSpPr>
          <p:nvPr/>
        </p:nvSpPr>
        <p:spPr>
          <a:xfrm>
            <a:off x="239151" y="5262663"/>
            <a:ext cx="8637563" cy="148343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3600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00080"/>
              </a:buClr>
              <a:buSzPct val="80000"/>
              <a:buFont typeface="Wingdings" pitchFamily="2" charset="2"/>
              <a:buChar char="Ø"/>
              <a:defRPr lang="zh-CN" altLang="en-US" sz="26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6858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100000"/>
              <a:buFont typeface="Arial" panose="020B0604020202020204" pitchFamily="34" charset="0"/>
              <a:buChar char="•"/>
              <a:defRPr lang="zh-CN" alt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880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Font typeface="Arial" panose="020B0604020202020204" pitchFamily="34" charset="0"/>
              <a:buChar char="•"/>
              <a:defRPr lang="zh-CN" alt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Font typeface="Arial" panose="020B0604020202020204" pitchFamily="34" charset="0"/>
              <a:buChar char="•"/>
              <a:defRPr lang="zh-CN" altLang="en-US" sz="2200" kern="1200" dirty="0" smtClean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Font typeface="Arial" panose="020B0604020202020204" pitchFamily="34" charset="0"/>
              <a:buChar char="•"/>
              <a:defRPr lang="en-US" sz="2200" kern="1200" dirty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altLang="zh-CN" dirty="0">
                <a:solidFill>
                  <a:srgbClr val="000080"/>
                </a:solidFill>
              </a:rPr>
              <a:t>Venue component</a:t>
            </a:r>
          </a:p>
          <a:p>
            <a:pPr lvl="1"/>
            <a:r>
              <a:rPr lang="en-US" altLang="zh-CN" dirty="0"/>
              <a:t>Constructing a </a:t>
            </a:r>
            <a:r>
              <a:rPr lang="en-US" altLang="zh-CN" dirty="0">
                <a:solidFill>
                  <a:srgbClr val="C00000"/>
                </a:solidFill>
              </a:rPr>
              <a:t>venue graph </a:t>
            </a:r>
            <a:r>
              <a:rPr lang="en-US" altLang="zh-CN" dirty="0"/>
              <a:t>and computing in similar way </a:t>
            </a:r>
          </a:p>
          <a:p>
            <a:r>
              <a:rPr lang="en-US" dirty="0">
                <a:solidFill>
                  <a:srgbClr val="000080"/>
                </a:solidFill>
              </a:rPr>
              <a:t>Author component</a:t>
            </a:r>
          </a:p>
          <a:p>
            <a:pPr lvl="1"/>
            <a:r>
              <a:rPr lang="en-US" dirty="0"/>
              <a:t>Using </a:t>
            </a:r>
            <a:r>
              <a:rPr lang="en-US" dirty="0">
                <a:solidFill>
                  <a:srgbClr val="C00000"/>
                </a:solidFill>
              </a:rPr>
              <a:t>average</a:t>
            </a:r>
            <a:r>
              <a:rPr lang="en-US" dirty="0"/>
              <a:t> prestige and popularity of his/her published articles</a:t>
            </a:r>
          </a:p>
        </p:txBody>
      </p:sp>
    </p:spTree>
    <p:extLst>
      <p:ext uri="{BB962C8B-B14F-4D97-AF65-F5344CB8AC3E}">
        <p14:creationId xmlns:p14="http://schemas.microsoft.com/office/powerpoint/2010/main" val="251741716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5770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Ranking Model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Our Time Weighted PageRank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Ranking with Importance Assembling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Dynamic 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Experimental Study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92204539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Batch Algorithm </a:t>
            </a:r>
            <a:r>
              <a:rPr lang="en-US" altLang="zh-CN" dirty="0" err="1"/>
              <a:t>batSARank</a:t>
            </a:r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14</a:t>
            </a:fld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idx="1"/>
          </p:nvPr>
        </p:nvSpPr>
        <p:spPr>
          <a:xfrm>
            <a:off x="212694" y="883579"/>
            <a:ext cx="8806374" cy="5471502"/>
          </a:xfrm>
        </p:spPr>
        <p:txBody>
          <a:bodyPr>
            <a:normAutofit/>
          </a:bodyPr>
          <a:lstStyle/>
          <a:p>
            <a:r>
              <a:rPr lang="en-US" altLang="zh-CN" dirty="0"/>
              <a:t>Importance</a:t>
            </a:r>
          </a:p>
          <a:p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>
                <a:solidFill>
                  <a:srgbClr val="000080"/>
                </a:solidFill>
              </a:rPr>
              <a:t>Popularity computation</a:t>
            </a:r>
            <a:endParaRPr lang="en-US" altLang="zh-CN" sz="600" dirty="0">
              <a:solidFill>
                <a:srgbClr val="000080"/>
              </a:solidFill>
            </a:endParaRPr>
          </a:p>
          <a:p>
            <a:pPr lvl="1"/>
            <a:endParaRPr lang="en-US" altLang="zh-CN" dirty="0"/>
          </a:p>
          <a:p>
            <a:pPr lvl="1"/>
            <a:endParaRPr lang="en-US" altLang="zh-CN" dirty="0"/>
          </a:p>
          <a:p>
            <a:pPr lvl="1"/>
            <a:r>
              <a:rPr lang="en-US" altLang="zh-CN" dirty="0"/>
              <a:t>Can be done by scanning all citations once</a:t>
            </a:r>
          </a:p>
          <a:p>
            <a:r>
              <a:rPr lang="en-US" altLang="zh-CN" dirty="0">
                <a:solidFill>
                  <a:srgbClr val="000080"/>
                </a:solidFill>
              </a:rPr>
              <a:t>Prestige computation</a:t>
            </a:r>
          </a:p>
          <a:p>
            <a:pPr lvl="1"/>
            <a:r>
              <a:rPr lang="en-US" altLang="zh-CN" dirty="0"/>
              <a:t>Traditionally computed by </a:t>
            </a:r>
            <a:r>
              <a:rPr lang="en-US" altLang="zh-CN" dirty="0" err="1"/>
              <a:t>TWPageRank</a:t>
            </a:r>
            <a:r>
              <a:rPr lang="en-US" altLang="zh-CN" dirty="0"/>
              <a:t> in an </a:t>
            </a:r>
            <a:r>
              <a:rPr lang="en-US" altLang="zh-CN" dirty="0">
                <a:solidFill>
                  <a:srgbClr val="C00000"/>
                </a:solidFill>
              </a:rPr>
              <a:t>iterative manner</a:t>
            </a:r>
            <a:r>
              <a:rPr lang="en-US" altLang="zh-CN" dirty="0"/>
              <a:t> and is </a:t>
            </a:r>
            <a:r>
              <a:rPr lang="en-US" altLang="zh-CN" dirty="0">
                <a:solidFill>
                  <a:srgbClr val="C00000"/>
                </a:solidFill>
              </a:rPr>
              <a:t>the most expensive computation</a:t>
            </a:r>
            <a:r>
              <a:rPr lang="en-US" altLang="zh-CN" dirty="0"/>
              <a:t> </a:t>
            </a:r>
          </a:p>
          <a:p>
            <a:pPr lvl="1"/>
            <a:r>
              <a:rPr lang="en-US" altLang="zh-CN" dirty="0"/>
              <a:t>Adopting </a:t>
            </a:r>
            <a:r>
              <a:rPr lang="en-US" altLang="zh-CN" dirty="0">
                <a:solidFill>
                  <a:srgbClr val="C00000"/>
                </a:solidFill>
              </a:rPr>
              <a:t>block-wise computation method </a:t>
            </a:r>
            <a:r>
              <a:rPr lang="en-US" altLang="zh-CN" dirty="0" err="1">
                <a:solidFill>
                  <a:srgbClr val="C00000"/>
                </a:solidFill>
              </a:rPr>
              <a:t>batTWPR</a:t>
            </a:r>
            <a:r>
              <a:rPr lang="en-US" altLang="zh-CN" sz="2000" baseline="30000" dirty="0"/>
              <a:t> [</a:t>
            </a:r>
            <a:r>
              <a:rPr lang="en-US" altLang="zh-CN" sz="2000" baseline="30000" dirty="0" err="1"/>
              <a:t>Berkhin</a:t>
            </a:r>
            <a:r>
              <a:rPr lang="en-US" altLang="zh-CN" sz="2000" baseline="30000" dirty="0"/>
              <a:t> 2005]</a:t>
            </a:r>
            <a:endParaRPr lang="en-US" altLang="zh-CN" dirty="0">
              <a:solidFill>
                <a:srgbClr val="C00000"/>
              </a:solidFill>
            </a:endParaRPr>
          </a:p>
          <a:p>
            <a:pPr lvl="2"/>
            <a:r>
              <a:rPr lang="en-US" altLang="zh-CN" dirty="0"/>
              <a:t>Treating each strong connected component </a:t>
            </a:r>
            <a:r>
              <a:rPr lang="en-US" altLang="zh-CN" sz="1800" dirty="0"/>
              <a:t>(SCC) </a:t>
            </a:r>
            <a:r>
              <a:rPr lang="en-US" altLang="zh-CN" dirty="0"/>
              <a:t>as a block</a:t>
            </a:r>
          </a:p>
          <a:p>
            <a:pPr lvl="2"/>
            <a:r>
              <a:rPr lang="en-US" altLang="zh-CN" dirty="0"/>
              <a:t>Processing blocks one by one following topological orders</a:t>
            </a:r>
          </a:p>
          <a:p>
            <a:pPr lvl="2"/>
            <a:r>
              <a:rPr lang="en-US" altLang="zh-CN" dirty="0">
                <a:solidFill>
                  <a:srgbClr val="C00000"/>
                </a:solidFill>
              </a:rPr>
              <a:t>The edges between blocks are only scanned once</a:t>
            </a:r>
            <a:endParaRPr lang="zh-CN" altLang="en-US" dirty="0">
              <a:solidFill>
                <a:srgbClr val="C00000"/>
              </a:solidFill>
            </a:endParaRPr>
          </a:p>
          <a:p>
            <a:endParaRPr lang="zh-CN" altLang="en-US" dirty="0"/>
          </a:p>
          <a:p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圆角矩形 7"/>
              <p:cNvSpPr/>
              <p:nvPr/>
            </p:nvSpPr>
            <p:spPr>
              <a:xfrm>
                <a:off x="1935127" y="2320325"/>
                <a:ext cx="5390706" cy="684131"/>
              </a:xfrm>
              <a:prstGeom prst="roundRect">
                <a:avLst/>
              </a:prstGeom>
              <a:solidFill>
                <a:schemeClr val="bg1"/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𝑃𝑜𝑝</m:t>
                          </m:r>
                        </m:e>
                        <m:sub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𝑐</m:t>
                          </m:r>
                        </m:sub>
                      </m:sSub>
                      <m:d>
                        <m:d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subSup"/>
                          <m:supHide m:val="on"/>
                          <m:ctrlPr>
                            <a:rPr lang="en-US" altLang="zh-CN" sz="200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7"/>
                            </m:r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)∈</m:t>
                          </m:r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𝐸</m:t>
                          </m:r>
                        </m:sub>
                        <m:sup/>
                        <m:e>
                          <m:sSup>
                            <m:sSup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𝑒</m:t>
                              </m:r>
                            </m:e>
                            <m:sup>
                              <m:r>
                                <a:rPr lang="zh-CN" altLang="en-US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0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altLang="zh-CN" sz="2000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𝑢</m:t>
                                  </m:r>
                                </m:sub>
                              </m:sSub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p>
                          </m:sSup>
                        </m:e>
                      </m:nary>
                    </m:oMath>
                  </m:oMathPara>
                </a14:m>
                <a:endPara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圆角矩形 7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35127" y="2320325"/>
                <a:ext cx="5390706" cy="684131"/>
              </a:xfrm>
              <a:prstGeom prst="roundRect">
                <a:avLst/>
              </a:prstGeom>
              <a:blipFill>
                <a:blip r:embed="rId3"/>
                <a:stretch>
                  <a:fillRect t="-167544" b="-224561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文本框 8"/>
          <p:cNvSpPr txBox="1"/>
          <p:nvPr/>
        </p:nvSpPr>
        <p:spPr>
          <a:xfrm>
            <a:off x="0" y="6550223"/>
            <a:ext cx="847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P. </a:t>
            </a:r>
            <a:r>
              <a:rPr lang="en-US" altLang="zh-CN" sz="1400" dirty="0" err="1"/>
              <a:t>Berkhin</a:t>
            </a:r>
            <a:r>
              <a:rPr lang="en-US" altLang="zh-CN" sz="1400" dirty="0"/>
              <a:t>. Survey: A survey on </a:t>
            </a:r>
            <a:r>
              <a:rPr lang="en-US" altLang="zh-CN" sz="1400" dirty="0" err="1"/>
              <a:t>pagerank</a:t>
            </a:r>
            <a:r>
              <a:rPr lang="en-US" altLang="zh-CN" sz="1400" dirty="0"/>
              <a:t> computing. Internet Mathematics, vol. 2, no. 1, pp. 73–120, 2005.</a:t>
            </a:r>
            <a:endParaRPr lang="zh-CN" altLang="en-US" sz="1400" dirty="0"/>
          </a:p>
        </p:txBody>
      </p:sp>
      <p:cxnSp>
        <p:nvCxnSpPr>
          <p:cNvPr id="10" name="直接连接符 9"/>
          <p:cNvCxnSpPr/>
          <p:nvPr/>
        </p:nvCxnSpPr>
        <p:spPr>
          <a:xfrm>
            <a:off x="0" y="6550223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圆角矩形 4">
                <a:extLst>
                  <a:ext uri="{FF2B5EF4-FFF2-40B4-BE49-F238E27FC236}">
                    <a16:creationId xmlns:a16="http://schemas.microsoft.com/office/drawing/2014/main" id="{DCCB5317-1ED0-4C53-8640-5A67D96F95F0}"/>
                  </a:ext>
                </a:extLst>
              </p:cNvPr>
              <p:cNvSpPr/>
              <p:nvPr/>
            </p:nvSpPr>
            <p:spPr>
              <a:xfrm>
                <a:off x="1920527" y="1344057"/>
                <a:ext cx="5390707" cy="50333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𝐼𝑚𝑝</m:t>
                      </m:r>
                      <m:d>
                        <m:dPr>
                          <m:ctrlP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sz="2000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sz="2000" b="0" i="1" smtClean="0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𝑃𝑟𝑠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zh-CN" alt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  <m:sSup>
                        <m:sSupPr>
                          <m:ctrlP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𝑃𝑜𝑝</m:t>
                          </m:r>
                          <m:d>
                            <m:dPr>
                              <m:ctrlP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altLang="zh-CN" sz="2000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𝑣</m:t>
                              </m:r>
                            </m:e>
                          </m:d>
                        </m:e>
                        <m:sup>
                          <m:r>
                            <a:rPr lang="en-US" altLang="zh-CN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1−</m:t>
                          </m:r>
                          <m:r>
                            <a:rPr lang="zh-CN" altLang="en-US" sz="2000" b="0" i="1" smtClean="0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𝜆</m:t>
                          </m:r>
                        </m:sup>
                      </m:sSup>
                    </m:oMath>
                  </m:oMathPara>
                </a14:m>
                <a:endParaRPr lang="en-US" altLang="zh-CN" sz="20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11" name="圆角矩形 4">
                <a:extLst>
                  <a:ext uri="{FF2B5EF4-FFF2-40B4-BE49-F238E27FC236}">
                    <a16:creationId xmlns:a16="http://schemas.microsoft.com/office/drawing/2014/main" id="{DCCB5317-1ED0-4C53-8640-5A67D96F95F0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920527" y="1344057"/>
                <a:ext cx="5390707" cy="503332"/>
              </a:xfrm>
              <a:prstGeom prst="round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67546354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Why Adopting Block-wise Method?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79"/>
            <a:ext cx="8609428" cy="5770439"/>
          </a:xfrm>
        </p:spPr>
        <p:txBody>
          <a:bodyPr/>
          <a:lstStyle/>
          <a:p>
            <a:r>
              <a:rPr lang="en-US" altLang="zh-CN" dirty="0"/>
              <a:t>Observation: </a:t>
            </a:r>
          </a:p>
          <a:p>
            <a:pPr lvl="1"/>
            <a:r>
              <a:rPr lang="en-US" altLang="zh-CN" dirty="0"/>
              <a:t>citations obey a </a:t>
            </a:r>
            <a:r>
              <a:rPr lang="en-US" altLang="zh-CN" dirty="0">
                <a:solidFill>
                  <a:srgbClr val="C00000"/>
                </a:solidFill>
              </a:rPr>
              <a:t>natural temporal order</a:t>
            </a:r>
            <a:endParaRPr lang="en-US" altLang="zh-CN" dirty="0"/>
          </a:p>
          <a:p>
            <a:pPr lvl="1"/>
            <a:r>
              <a:rPr lang="en-US" altLang="zh-CN" dirty="0"/>
              <a:t>SCC edge ratios are small for citation and venue graphs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15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6623" y="2086687"/>
            <a:ext cx="7448550" cy="2895600"/>
          </a:xfrm>
          <a:prstGeom prst="rect">
            <a:avLst/>
          </a:prstGeom>
        </p:spPr>
      </p:pic>
      <p:sp>
        <p:nvSpPr>
          <p:cNvPr id="7" name="文本框 6"/>
          <p:cNvSpPr txBox="1"/>
          <p:nvPr/>
        </p:nvSpPr>
        <p:spPr>
          <a:xfrm>
            <a:off x="239151" y="5102828"/>
            <a:ext cx="8595360" cy="14306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360000">
              <a:lnSpc>
                <a:spcPct val="90000"/>
              </a:lnSpc>
              <a:spcBef>
                <a:spcPts val="1000"/>
              </a:spcBef>
              <a:buClr>
                <a:srgbClr val="000080"/>
              </a:buClr>
              <a:buSzPct val="80000"/>
              <a:buFont typeface="Wingdings" pitchFamily="2" charset="2"/>
              <a:buChar char="Ø"/>
            </a:pPr>
            <a:r>
              <a:rPr lang="en-US" altLang="zh-CN" sz="2600" dirty="0">
                <a:latin typeface="Arial" panose="020B0604020202020204" pitchFamily="34" charset="0"/>
                <a:cs typeface="Arial" panose="020B0604020202020204" pitchFamily="34" charset="0"/>
              </a:rPr>
              <a:t>Time complexity analysis</a:t>
            </a:r>
          </a:p>
          <a:p>
            <a:pPr marL="685800" lvl="1" indent="-288000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10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Taking t=100 for example, algorithm </a:t>
            </a:r>
            <a:r>
              <a:rPr lang="en-US" altLang="zh-CN" sz="2200" dirty="0" err="1">
                <a:latin typeface="Arial" panose="020B0604020202020204" pitchFamily="34" charset="0"/>
                <a:cs typeface="Arial" panose="020B0604020202020204" pitchFamily="34" charset="0"/>
              </a:rPr>
              <a:t>batTWPR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zh-CN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needs to scan 4|E| edges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on citation and venue graphs, but </a:t>
            </a:r>
            <a:r>
              <a:rPr lang="en-US" altLang="zh-CN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over 59|E| edges</a:t>
            </a: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 on Web graphs.</a:t>
            </a:r>
            <a:endParaRPr lang="zh-CN" altLang="en-US" sz="2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/>
          <p:cNvSpPr/>
          <p:nvPr/>
        </p:nvSpPr>
        <p:spPr>
          <a:xfrm>
            <a:off x="6823881" y="2763389"/>
            <a:ext cx="1337480" cy="156949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8" name="矩形 7"/>
          <p:cNvSpPr/>
          <p:nvPr/>
        </p:nvSpPr>
        <p:spPr>
          <a:xfrm>
            <a:off x="6823881" y="4360178"/>
            <a:ext cx="1337480" cy="528147"/>
          </a:xfrm>
          <a:prstGeom prst="rect">
            <a:avLst/>
          </a:prstGeom>
          <a:noFill/>
          <a:ln w="38100">
            <a:solidFill>
              <a:srgbClr val="0200D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矩形 8">
            <a:extLst>
              <a:ext uri="{FF2B5EF4-FFF2-40B4-BE49-F238E27FC236}">
                <a16:creationId xmlns:a16="http://schemas.microsoft.com/office/drawing/2014/main" id="{E1EB89AE-DF9C-458E-A854-C57FD429DDBF}"/>
              </a:ext>
            </a:extLst>
          </p:cNvPr>
          <p:cNvSpPr/>
          <p:nvPr/>
        </p:nvSpPr>
        <p:spPr>
          <a:xfrm>
            <a:off x="457200" y="4561475"/>
            <a:ext cx="8159261" cy="9090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Based on statistics of scholarly data, </a:t>
            </a:r>
          </a:p>
          <a:p>
            <a:pPr algn="ct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block-wise method is a good choice for </a:t>
            </a:r>
            <a:r>
              <a:rPr lang="en-US" altLang="zh-CN" sz="2400" dirty="0" err="1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TWPageRank</a:t>
            </a:r>
            <a:endParaRPr lang="en-US" altLang="zh-CN" sz="24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3108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5770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Ranking Model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Our Time Weighted PageRank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Ranking with Importance Assembling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Dynamic 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Experimental Study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62337957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Incremental Algorithm </a:t>
            </a:r>
            <a:r>
              <a:rPr lang="en-US" altLang="zh-CN" dirty="0" err="1"/>
              <a:t>incSARank</a:t>
            </a:r>
            <a:endParaRPr lang="en-US" altLang="zh-CN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09182" y="883580"/>
            <a:ext cx="8964478" cy="1271791"/>
          </a:xfrm>
        </p:spPr>
        <p:txBody>
          <a:bodyPr>
            <a:normAutofit/>
          </a:bodyPr>
          <a:lstStyle/>
          <a:p>
            <a:r>
              <a:rPr lang="en-US" altLang="zh-CN" dirty="0"/>
              <a:t>Observation on scholarly data</a:t>
            </a:r>
          </a:p>
          <a:p>
            <a:pPr lvl="1"/>
            <a:r>
              <a:rPr lang="en-US" altLang="zh-CN" dirty="0"/>
              <a:t>Data </a:t>
            </a:r>
            <a:r>
              <a:rPr lang="en-US" altLang="zh-CN" dirty="0">
                <a:solidFill>
                  <a:srgbClr val="C00000"/>
                </a:solidFill>
              </a:rPr>
              <a:t>only increases without decreasing</a:t>
            </a:r>
          </a:p>
          <a:p>
            <a:pPr lvl="1"/>
            <a:r>
              <a:rPr lang="en-US" altLang="zh-CN" dirty="0"/>
              <a:t>Citation relationships </a:t>
            </a:r>
            <a:r>
              <a:rPr lang="en-US" altLang="zh-CN" dirty="0">
                <a:solidFill>
                  <a:srgbClr val="C00000"/>
                </a:solidFill>
              </a:rPr>
              <a:t>obey a natural temporal order</a:t>
            </a:r>
          </a:p>
          <a:p>
            <a:endParaRPr lang="en-US" altLang="zh-CN" sz="1000" dirty="0">
              <a:solidFill>
                <a:srgbClr val="C00000"/>
              </a:solidFill>
            </a:endParaRP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17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ACFE44-8614-458E-A6DA-4254F4394EBE}"/>
                  </a:ext>
                </a:extLst>
              </p:cNvPr>
              <p:cNvSpPr txBox="1"/>
              <p:nvPr/>
            </p:nvSpPr>
            <p:spPr>
              <a:xfrm>
                <a:off x="109182" y="3449189"/>
                <a:ext cx="8925636" cy="3273204"/>
              </a:xfrm>
              <a:prstGeom prst="rect">
                <a:avLst/>
              </a:prstGeom>
              <a:noFill/>
              <a:ln w="28575">
                <a:noFill/>
              </a:ln>
            </p:spPr>
            <p:txBody>
              <a:bodyPr wrap="square" rtlCol="0">
                <a:spAutoFit/>
              </a:bodyPr>
              <a:lstStyle/>
              <a:p>
                <a:pPr marL="228600" lvl="0" indent="-360000">
                  <a:lnSpc>
                    <a:spcPct val="90000"/>
                  </a:lnSpc>
                  <a:spcBef>
                    <a:spcPts val="1000"/>
                  </a:spcBef>
                  <a:buClr>
                    <a:srgbClr val="00008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altLang="zh-CN" sz="2600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Data structure maintenance</a:t>
                </a: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Only new SCCs and new topological order need to be computed</a:t>
                </a:r>
              </a:p>
              <a:p>
                <a:pPr marL="228600" indent="-360000">
                  <a:lnSpc>
                    <a:spcPct val="90000"/>
                  </a:lnSpc>
                  <a:spcBef>
                    <a:spcPts val="1000"/>
                  </a:spcBef>
                  <a:buClr>
                    <a:srgbClr val="00008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altLang="zh-CN" sz="2600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Popularity computation</a:t>
                </a: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Computing freshness of new citations</a:t>
                </a:r>
              </a:p>
              <a:p>
                <a:pPr marL="228600" indent="-360000">
                  <a:lnSpc>
                    <a:spcPct val="90000"/>
                  </a:lnSpc>
                  <a:spcBef>
                    <a:spcPts val="1000"/>
                  </a:spcBef>
                  <a:buClr>
                    <a:srgbClr val="000080"/>
                  </a:buClr>
                  <a:buSzPct val="80000"/>
                  <a:buFont typeface="Wingdings" pitchFamily="2" charset="2"/>
                  <a:buChar char="Ø"/>
                </a:pPr>
                <a:r>
                  <a:rPr lang="en-US" altLang="zh-CN" sz="2600" dirty="0">
                    <a:solidFill>
                      <a:srgbClr val="00008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Prestige computation</a:t>
                </a: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Incremental </a:t>
                </a:r>
                <a:r>
                  <a:rPr lang="en-US" altLang="zh-CN" sz="2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TWPageRank</a:t>
                </a: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algorithm </a:t>
                </a:r>
                <a:r>
                  <a:rPr lang="en-US" altLang="zh-CN" sz="22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incTWPR</a:t>
                </a:r>
                <a:endParaRPr lang="en-US" altLang="zh-CN" sz="2200" dirty="0">
                  <a:solidFill>
                    <a:prstClr val="black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Partitioning graph </a:t>
                </a:r>
                <a14:m>
                  <m:oMath xmlns:m="http://schemas.openxmlformats.org/officeDocument/2006/math">
                    <m:r>
                      <a:rPr lang="en-US" altLang="zh-CN" sz="2200" i="1" dirty="0">
                        <a:solidFill>
                          <a:srgbClr val="C00000"/>
                        </a:solidFill>
                        <a:latin typeface="Cambria Math" panose="02040503050406030204" pitchFamily="18" charset="0"/>
                      </a:rPr>
                      <m:t>𝐺</m:t>
                    </m:r>
                  </m:oMath>
                </a14:m>
                <a:r>
                  <a:rPr lang="en-US" altLang="zh-CN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into affected and unaffected areas</a:t>
                </a: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:r>
                  <a:rPr lang="en-US" altLang="zh-CN" sz="22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Employing different updating strategies for different areas</a:t>
                </a:r>
                <a:endParaRPr lang="zh-CN" altLang="en-US" dirty="0"/>
              </a:p>
            </p:txBody>
          </p:sp>
        </mc:Choice>
        <mc:Fallback xmlns="">
          <p:sp>
            <p:nvSpPr>
              <p:cNvPr id="7" name="文本框 6">
                <a:extLst>
                  <a:ext uri="{FF2B5EF4-FFF2-40B4-BE49-F238E27FC236}">
                    <a16:creationId xmlns:a16="http://schemas.microsoft.com/office/drawing/2014/main" id="{0EACFE44-8614-458E-A6DA-4254F4394EB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9182" y="3449189"/>
                <a:ext cx="8925636" cy="3273204"/>
              </a:xfrm>
              <a:prstGeom prst="rect">
                <a:avLst/>
              </a:prstGeom>
              <a:blipFill>
                <a:blip r:embed="rId3"/>
                <a:stretch>
                  <a:fillRect l="-683" t="-2980" b="-2607"/>
                </a:stretch>
              </a:blipFill>
              <a:ln w="28575">
                <a:noFill/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箭头: 下 13">
            <a:extLst>
              <a:ext uri="{FF2B5EF4-FFF2-40B4-BE49-F238E27FC236}">
                <a16:creationId xmlns:a16="http://schemas.microsoft.com/office/drawing/2014/main" id="{78558454-69AF-4E22-8505-E8E62CB4E6E6}"/>
              </a:ext>
            </a:extLst>
          </p:cNvPr>
          <p:cNvSpPr/>
          <p:nvPr/>
        </p:nvSpPr>
        <p:spPr>
          <a:xfrm>
            <a:off x="4147284" y="2018892"/>
            <a:ext cx="888274" cy="271862"/>
          </a:xfrm>
          <a:prstGeom prst="downArrow">
            <a:avLst/>
          </a:prstGeom>
          <a:solidFill>
            <a:schemeClr val="accent1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1999C8AB-08A0-47B9-8F6E-42E083F3E299}"/>
              </a:ext>
            </a:extLst>
          </p:cNvPr>
          <p:cNvSpPr/>
          <p:nvPr/>
        </p:nvSpPr>
        <p:spPr>
          <a:xfrm>
            <a:off x="109182" y="2351967"/>
            <a:ext cx="8925636" cy="765851"/>
          </a:xfrm>
          <a:prstGeom prst="rect">
            <a:avLst/>
          </a:prstGeom>
          <a:ln w="38100">
            <a:solidFill>
              <a:schemeClr val="accent1"/>
            </a:solidFill>
          </a:ln>
        </p:spPr>
        <p:txBody>
          <a:bodyPr wrap="square">
            <a:spAutoFit/>
          </a:bodyPr>
          <a:lstStyle/>
          <a:p>
            <a:pPr marL="288000" lvl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100000"/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original block-wise graph and topological order do </a:t>
            </a:r>
            <a:r>
              <a:rPr lang="en-US" altLang="zh-CN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</a:t>
            </a: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change</a:t>
            </a:r>
          </a:p>
          <a:p>
            <a:pPr marL="288000" lvl="1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100000"/>
            </a:pPr>
            <a:r>
              <a:rPr lang="en-US" altLang="zh-CN" sz="22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existing popularity simply needs to be scaled</a:t>
            </a:r>
          </a:p>
        </p:txBody>
      </p:sp>
    </p:spTree>
    <p:extLst>
      <p:ext uri="{BB962C8B-B14F-4D97-AF65-F5344CB8AC3E}">
        <p14:creationId xmlns:p14="http://schemas.microsoft.com/office/powerpoint/2010/main" val="266055400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Affected and Unaffected Area Analysis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2145795"/>
          </a:xfrm>
        </p:spPr>
        <p:txBody>
          <a:bodyPr/>
          <a:lstStyle/>
          <a:p>
            <a:r>
              <a:rPr lang="en-US" altLang="zh-CN" dirty="0">
                <a:solidFill>
                  <a:srgbClr val="000080"/>
                </a:solidFill>
              </a:rPr>
              <a:t>Affected area </a:t>
            </a:r>
          </a:p>
          <a:p>
            <a:pPr lvl="1"/>
            <a:r>
              <a:rPr lang="en-US" altLang="zh-CN" dirty="0"/>
              <a:t>Nodes that are reachable from newly added nodes</a:t>
            </a:r>
          </a:p>
          <a:p>
            <a:pPr lvl="1"/>
            <a:r>
              <a:rPr lang="en-US" altLang="zh-CN" dirty="0"/>
              <a:t>Nodes with outgoing edges having weight changes</a:t>
            </a:r>
          </a:p>
          <a:p>
            <a:pPr lvl="1"/>
            <a:r>
              <a:rPr lang="en-US" altLang="zh-CN" dirty="0"/>
              <a:t>Nodes that are reachable from other affected nodes</a:t>
            </a:r>
            <a:endParaRPr lang="en-US" altLang="zh-CN" dirty="0">
              <a:solidFill>
                <a:srgbClr val="C00000"/>
              </a:solidFill>
            </a:endParaRPr>
          </a:p>
          <a:p>
            <a:r>
              <a:rPr lang="en-US" altLang="zh-CN" dirty="0"/>
              <a:t>The rest of the original graph is </a:t>
            </a:r>
            <a:r>
              <a:rPr lang="en-US" altLang="zh-CN" dirty="0">
                <a:solidFill>
                  <a:srgbClr val="000080"/>
                </a:solidFill>
              </a:rPr>
              <a:t>unaffected area</a:t>
            </a:r>
            <a:endParaRPr lang="zh-CN" altLang="en-US" dirty="0">
              <a:solidFill>
                <a:srgbClr val="00008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16260" y="6356352"/>
            <a:ext cx="2057400" cy="365125"/>
          </a:xfrm>
        </p:spPr>
        <p:txBody>
          <a:bodyPr/>
          <a:lstStyle/>
          <a:p>
            <a:fld id="{A6A0E8F2-D4F6-47F1-B405-FD5164D3112D}" type="slidenum">
              <a:rPr lang="zh-CN" altLang="en-US" smtClean="0"/>
              <a:pPr/>
              <a:t>18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82211" y="3591754"/>
            <a:ext cx="4525834" cy="2245099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73441" y="3588050"/>
            <a:ext cx="4535100" cy="224509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18589" y="3595494"/>
            <a:ext cx="4535099" cy="2245099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968718" y="3604801"/>
            <a:ext cx="4576201" cy="2243236"/>
          </a:xfrm>
          <a:prstGeom prst="rect">
            <a:avLst/>
          </a:prstGeom>
        </p:spPr>
      </p:pic>
      <p:sp>
        <p:nvSpPr>
          <p:cNvPr id="11" name="文本框 10">
            <a:extLst>
              <a:ext uri="{FF2B5EF4-FFF2-40B4-BE49-F238E27FC236}">
                <a16:creationId xmlns:a16="http://schemas.microsoft.com/office/drawing/2014/main" id="{B3980850-415E-4317-A510-A86C3774E768}"/>
              </a:ext>
            </a:extLst>
          </p:cNvPr>
          <p:cNvSpPr txBox="1"/>
          <p:nvPr/>
        </p:nvSpPr>
        <p:spPr>
          <a:xfrm>
            <a:off x="4511449" y="5789672"/>
            <a:ext cx="1461258" cy="342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Affected Area</a:t>
            </a:r>
            <a:endParaRPr lang="zh-CN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文本框 11">
            <a:extLst>
              <a:ext uri="{FF2B5EF4-FFF2-40B4-BE49-F238E27FC236}">
                <a16:creationId xmlns:a16="http://schemas.microsoft.com/office/drawing/2014/main" id="{3AC8307A-0F35-45B2-98B2-0E8255CD8B7C}"/>
              </a:ext>
            </a:extLst>
          </p:cNvPr>
          <p:cNvSpPr txBox="1"/>
          <p:nvPr/>
        </p:nvSpPr>
        <p:spPr>
          <a:xfrm>
            <a:off x="2670690" y="5750597"/>
            <a:ext cx="172980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Unaffected Area</a:t>
            </a:r>
            <a:endParaRPr lang="zh-CN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62552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Time Complexity Analysis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39151" y="883580"/>
                <a:ext cx="8637563" cy="2545420"/>
              </a:xfrm>
            </p:spPr>
            <p:txBody>
              <a:bodyPr/>
              <a:lstStyle/>
              <a:p>
                <a:r>
                  <a:rPr lang="en-US" altLang="zh-CN" dirty="0">
                    <a:solidFill>
                      <a:srgbClr val="000080"/>
                    </a:solidFill>
                  </a:rPr>
                  <a:t>Data structure maintenance</a:t>
                </a:r>
              </a:p>
              <a:p>
                <a:pPr lvl="1"/>
                <a:r>
                  <a:rPr lang="en-US" altLang="zh-CN" dirty="0"/>
                  <a:t>Saving </a:t>
                </a:r>
                <a14:m>
                  <m:oMath xmlns:m="http://schemas.openxmlformats.org/officeDocument/2006/math"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𝑉</m:t>
                        </m:r>
                      </m:e>
                    </m:d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+|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zh-CN" dirty="0"/>
                  <a:t> time (about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90%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>
                    <a:solidFill>
                      <a:srgbClr val="000080"/>
                    </a:solidFill>
                  </a:rPr>
                  <a:t>Popularity computation</a:t>
                </a:r>
              </a:p>
              <a:p>
                <a:pPr lvl="1"/>
                <a:r>
                  <a:rPr lang="en-US" altLang="zh-CN" dirty="0"/>
                  <a:t>Saving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zh-CN" dirty="0"/>
                  <a:t> time (about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90%</a:t>
                </a:r>
                <a:r>
                  <a:rPr lang="en-US" altLang="zh-CN" dirty="0"/>
                  <a:t>)</a:t>
                </a:r>
              </a:p>
              <a:p>
                <a:r>
                  <a:rPr lang="en-US" altLang="zh-CN" dirty="0">
                    <a:solidFill>
                      <a:srgbClr val="000080"/>
                    </a:solidFill>
                  </a:rPr>
                  <a:t>Prestige computation</a:t>
                </a:r>
              </a:p>
              <a:p>
                <a:pPr lvl="1"/>
                <a:r>
                  <a:rPr lang="en-US" altLang="zh-CN" dirty="0"/>
                  <a:t>Saving </a:t>
                </a:r>
                <a14:m>
                  <m:oMath xmlns:m="http://schemas.openxmlformats.org/officeDocument/2006/math">
                    <m:r>
                      <a:rPr lang="en-US" altLang="zh-CN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i="1">
                        <a:latin typeface="Cambria Math" panose="02040503050406030204" pitchFamily="18" charset="0"/>
                      </a:rPr>
                      <m:t>(</m:t>
                    </m:r>
                    <m:d>
                      <m:dPr>
                        <m:begChr m:val="|"/>
                        <m:endChr m:val="|"/>
                        <m:ctrlPr>
                          <a:rPr lang="en-US" altLang="zh-CN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</a:rPr>
                              <m:t>𝐴</m:t>
                            </m:r>
                          </m:sub>
                        </m:sSub>
                        <m:r>
                          <a:rPr lang="en-US" altLang="zh-CN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∪</m:t>
                        </m:r>
                        <m:sSub>
                          <m:sSubPr>
                            <m:ctrlP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𝐸</m:t>
                            </m:r>
                          </m:e>
                          <m:sub>
                            <m:r>
                              <a:rPr lang="en-US" altLang="zh-CN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𝐴𝐵</m:t>
                            </m:r>
                          </m:sub>
                        </m:sSub>
                      </m:e>
                    </m:d>
                    <m:r>
                      <a:rPr lang="en-US" altLang="zh-CN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zh-CN" altLang="en-US" dirty="0"/>
                  <a:t> </a:t>
                </a:r>
                <a:r>
                  <a:rPr lang="en-US" altLang="zh-CN" dirty="0"/>
                  <a:t>time (about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30%</a:t>
                </a:r>
                <a:r>
                  <a:rPr lang="en-US" altLang="zh-CN" dirty="0"/>
                  <a:t>)</a:t>
                </a:r>
              </a:p>
              <a:p>
                <a:endParaRPr lang="zh-CN" altLang="en-US" dirty="0"/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39151" y="883580"/>
                <a:ext cx="8637563" cy="2545420"/>
              </a:xfrm>
              <a:blipFill>
                <a:blip r:embed="rId3"/>
                <a:stretch>
                  <a:fillRect l="-635" t="-3828" b="-3349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19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ACB94EEC-702C-447F-92BF-8C055E83F7F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86322" y="3524095"/>
            <a:ext cx="4571356" cy="316365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704F84-A577-4BF5-9199-D28A4D0E811E}"/>
                  </a:ext>
                </a:extLst>
              </p:cNvPr>
              <p:cNvSpPr txBox="1"/>
              <p:nvPr/>
            </p:nvSpPr>
            <p:spPr>
              <a:xfrm>
                <a:off x="5505048" y="1980129"/>
                <a:ext cx="3371666" cy="800219"/>
              </a:xfrm>
              <a:prstGeom prst="rect">
                <a:avLst/>
              </a:prstGeom>
              <a:solidFill>
                <a:schemeClr val="accent1">
                  <a:lumMod val="20000"/>
                  <a:lumOff val="80000"/>
                </a:schemeClr>
              </a:solid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 wrap="square" rtlCol="0">
                <a:spAutoFit/>
              </a:bodyPr>
              <a:lstStyle/>
              <a:p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Cost: </a:t>
                </a:r>
                <a14:m>
                  <m:oMath xmlns:m="http://schemas.openxmlformats.org/officeDocument/2006/math">
                    <m:r>
                      <a:rPr lang="en-US" altLang="zh-CN" sz="2400" i="1">
                        <a:latin typeface="Cambria Math" panose="02040503050406030204" pitchFamily="18" charset="0"/>
                      </a:rPr>
                      <m:t>𝑂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(|</m:t>
                    </m:r>
                    <m:r>
                      <a:rPr lang="en-US" altLang="zh-CN" sz="2400" b="0" i="1" smtClean="0">
                        <a:latin typeface="Cambria Math" panose="02040503050406030204" pitchFamily="18" charset="0"/>
                      </a:rPr>
                      <m:t>𝑉</m:t>
                    </m:r>
                    <m:r>
                      <a:rPr lang="en-US" altLang="zh-CN" sz="2400" i="1">
                        <a:latin typeface="Cambria Math" panose="02040503050406030204" pitchFamily="18" charset="0"/>
                      </a:rPr>
                      <m:t>|)</m:t>
                    </m:r>
                  </m:oMath>
                </a14:m>
                <a:r>
                  <a:rPr lang="en-US" altLang="zh-CN" sz="2400" dirty="0"/>
                  <a:t> 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space for affected/unaffected areas</a:t>
                </a:r>
                <a:endParaRPr lang="zh-CN" altLang="en-US" sz="2200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8" name="文本框 7">
                <a:extLst>
                  <a:ext uri="{FF2B5EF4-FFF2-40B4-BE49-F238E27FC236}">
                    <a16:creationId xmlns:a16="http://schemas.microsoft.com/office/drawing/2014/main" id="{A0704F84-A577-4BF5-9199-D28A4D0E811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05048" y="1980129"/>
                <a:ext cx="3371666" cy="800219"/>
              </a:xfrm>
              <a:prstGeom prst="rect">
                <a:avLst/>
              </a:prstGeom>
              <a:blipFill>
                <a:blip r:embed="rId5"/>
                <a:stretch>
                  <a:fillRect l="-2162" t="-2256" r="-1081" b="-14286"/>
                </a:stretch>
              </a:blipFill>
              <a:ln>
                <a:solidFill>
                  <a:schemeClr val="accent1">
                    <a:lumMod val="75000"/>
                  </a:schemeClr>
                </a:solidFill>
              </a:ln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4323386-74F0-4FB7-9A85-ED13DD800D98}"/>
                  </a:ext>
                </a:extLst>
              </p:cNvPr>
              <p:cNvSpPr/>
              <p:nvPr/>
            </p:nvSpPr>
            <p:spPr>
              <a:xfrm>
                <a:off x="1590993" y="4360772"/>
                <a:ext cx="4108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0" name="矩形 9">
                <a:extLst>
                  <a:ext uri="{FF2B5EF4-FFF2-40B4-BE49-F238E27FC236}">
                    <a16:creationId xmlns:a16="http://schemas.microsoft.com/office/drawing/2014/main" id="{F4323386-74F0-4FB7-9A85-ED13DD800D98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3" y="4360772"/>
                <a:ext cx="410818" cy="400110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E7C7675-3267-4631-80FC-0782566FD3B6}"/>
                  </a:ext>
                </a:extLst>
              </p:cNvPr>
              <p:cNvSpPr/>
              <p:nvPr/>
            </p:nvSpPr>
            <p:spPr>
              <a:xfrm>
                <a:off x="1590993" y="5385218"/>
                <a:ext cx="410818" cy="400110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sz="2000" b="0" i="1" smtClean="0">
                          <a:latin typeface="Cambria Math" panose="02040503050406030204" pitchFamily="18" charset="0"/>
                        </a:rPr>
                        <m:t>𝐸</m:t>
                      </m:r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2" name="矩形 11">
                <a:extLst>
                  <a:ext uri="{FF2B5EF4-FFF2-40B4-BE49-F238E27FC236}">
                    <a16:creationId xmlns:a16="http://schemas.microsoft.com/office/drawing/2014/main" id="{CE7C7675-3267-4631-80FC-0782566FD3B6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590993" y="5385218"/>
                <a:ext cx="410818" cy="400110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4" name="左大括号 13">
            <a:extLst>
              <a:ext uri="{FF2B5EF4-FFF2-40B4-BE49-F238E27FC236}">
                <a16:creationId xmlns:a16="http://schemas.microsoft.com/office/drawing/2014/main" id="{20BFEA9A-7BF8-4B3D-BE7C-6840149E5FF3}"/>
              </a:ext>
            </a:extLst>
          </p:cNvPr>
          <p:cNvSpPr/>
          <p:nvPr/>
        </p:nvSpPr>
        <p:spPr>
          <a:xfrm>
            <a:off x="2025324" y="4280453"/>
            <a:ext cx="252773" cy="542762"/>
          </a:xfrm>
          <a:prstGeom prst="leftBrace">
            <a:avLst>
              <a:gd name="adj1" fmla="val 3467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左大括号 14">
            <a:extLst>
              <a:ext uri="{FF2B5EF4-FFF2-40B4-BE49-F238E27FC236}">
                <a16:creationId xmlns:a16="http://schemas.microsoft.com/office/drawing/2014/main" id="{E44AF717-FA61-4C86-BF72-756BED0521A1}"/>
              </a:ext>
            </a:extLst>
          </p:cNvPr>
          <p:cNvSpPr/>
          <p:nvPr/>
        </p:nvSpPr>
        <p:spPr>
          <a:xfrm>
            <a:off x="2025325" y="5151024"/>
            <a:ext cx="252773" cy="868499"/>
          </a:xfrm>
          <a:prstGeom prst="leftBrace">
            <a:avLst>
              <a:gd name="adj1" fmla="val 51305"/>
              <a:gd name="adj2" fmla="val 50000"/>
            </a:avLst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01828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CN" dirty="0">
                <a:solidFill>
                  <a:schemeClr val="tx1"/>
                </a:solidFill>
              </a:rPr>
              <a:t>Query Independent Scholarly Article Ranking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5" y="883579"/>
            <a:ext cx="8709289" cy="5770439"/>
          </a:xfrm>
        </p:spPr>
        <p:txBody>
          <a:bodyPr/>
          <a:lstStyle/>
          <a:p>
            <a:r>
              <a:rPr lang="en-US" altLang="zh-CN" dirty="0"/>
              <a:t>Goal: </a:t>
            </a:r>
            <a:r>
              <a:rPr lang="en-US" altLang="zh-CN" dirty="0">
                <a:solidFill>
                  <a:srgbClr val="C00000"/>
                </a:solidFill>
              </a:rPr>
              <a:t>giving static ranking based on scholarly data only</a:t>
            </a:r>
          </a:p>
          <a:p>
            <a:r>
              <a:rPr lang="en-US" altLang="zh-CN" dirty="0"/>
              <a:t>Applications</a:t>
            </a:r>
            <a:endParaRPr lang="en-US" altLang="zh-CN" sz="2400" baseline="30000" dirty="0"/>
          </a:p>
          <a:p>
            <a:pPr lvl="1"/>
            <a:r>
              <a:rPr lang="en-US" altLang="zh-CN" dirty="0"/>
              <a:t>Playing a key role in </a:t>
            </a:r>
            <a:r>
              <a:rPr lang="en-US" altLang="zh-CN" dirty="0">
                <a:solidFill>
                  <a:srgbClr val="C00000"/>
                </a:solidFill>
              </a:rPr>
              <a:t>literature recommendation</a:t>
            </a:r>
            <a:r>
              <a:rPr lang="en-US" altLang="zh-CN" dirty="0"/>
              <a:t> systems, especially in the </a:t>
            </a:r>
            <a:r>
              <a:rPr lang="en-US" altLang="zh-CN" dirty="0">
                <a:solidFill>
                  <a:srgbClr val="C00000"/>
                </a:solidFill>
              </a:rPr>
              <a:t>cold start</a:t>
            </a:r>
            <a:r>
              <a:rPr lang="en-US" altLang="zh-CN" dirty="0"/>
              <a:t> scenario</a:t>
            </a:r>
          </a:p>
          <a:p>
            <a:pPr lvl="1"/>
            <a:r>
              <a:rPr lang="en-US" altLang="zh-CN" dirty="0"/>
              <a:t>For </a:t>
            </a:r>
            <a:r>
              <a:rPr lang="en-US" altLang="zh-CN" dirty="0">
                <a:solidFill>
                  <a:srgbClr val="C00000"/>
                </a:solidFill>
              </a:rPr>
              <a:t>search engines</a:t>
            </a:r>
            <a:r>
              <a:rPr lang="en-US" altLang="zh-CN" dirty="0"/>
              <a:t>, determining the ranking of results</a:t>
            </a:r>
            <a:endParaRPr lang="zh-CN" altLang="en-US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</a:t>
            </a:fld>
            <a:endParaRPr lang="zh-CN" altLang="en-US"/>
          </a:p>
        </p:txBody>
      </p:sp>
      <p:pic>
        <p:nvPicPr>
          <p:cNvPr id="1026" name="Picture 2" descr="https://timgsa.baidu.com/timg?image&amp;quality=80&amp;size=b9999_10000&amp;sec=1522575265846&amp;di=2022ec1816b956a9c9d69081b69fe224&amp;imgtype=0&amp;src=http%3A%2F%2Fimgreader.gmw.cn%2Fattachement%2Fjpg%2Fsite2%2F20170705%2Ff44d305ea5c91ac6e638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27156" y="3162912"/>
            <a:ext cx="3006593" cy="18234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s://timgsa.baidu.com/timg?image&amp;quality=80&amp;size=b9999_10000&amp;sec=1522575295732&amp;di=e52891331e8baac5f3ab4f0ba3b9d3d1&amp;imgtype=jpg&amp;src=http%3A%2F%2Fimg1.imgtn.bdimg.com%2Fit%2Fu%3D2040848731%2C1686276497%26fm%3D214%26gp%3D0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73833" y="3862558"/>
            <a:ext cx="3162657" cy="2373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文本框 6"/>
          <p:cNvSpPr txBox="1"/>
          <p:nvPr/>
        </p:nvSpPr>
        <p:spPr>
          <a:xfrm>
            <a:off x="70340" y="6500129"/>
            <a:ext cx="847607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WSDM Cup 2016 http://www.wsdm-conference.org/2016/wsdm-cup.html</a:t>
            </a:r>
            <a:endParaRPr lang="zh-CN" altLang="en-US" sz="1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445251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Picture 2" descr="dblp computer science bibliography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565" y="4986356"/>
            <a:ext cx="3048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311576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5770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Ranking Model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Our Time Weighted PageRank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Ranking with Importance Assembling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Dynamic 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Experimental Study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60566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Settings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67286" y="890643"/>
                <a:ext cx="8806374" cy="4391042"/>
              </a:xfrm>
            </p:spPr>
            <p:txBody>
              <a:bodyPr>
                <a:normAutofit/>
              </a:bodyPr>
              <a:lstStyle/>
              <a:p>
                <a:r>
                  <a:rPr lang="en-US" altLang="zh-CN" dirty="0"/>
                  <a:t>Datasets: </a:t>
                </a:r>
              </a:p>
              <a:p>
                <a:pPr lvl="1"/>
                <a:r>
                  <a:rPr lang="en-US" altLang="zh-CN" dirty="0"/>
                  <a:t>AAN</a:t>
                </a:r>
                <a:r>
                  <a:rPr lang="en-US" altLang="zh-CN" sz="2400" baseline="30000" dirty="0"/>
                  <a:t> </a:t>
                </a:r>
                <a:r>
                  <a:rPr lang="en-US" altLang="zh-CN" baseline="30000" dirty="0"/>
                  <a:t>[Liang et al. 16]</a:t>
                </a:r>
                <a:r>
                  <a:rPr lang="en-US" altLang="zh-CN" dirty="0"/>
                  <a:t>, DBLP</a:t>
                </a:r>
                <a:r>
                  <a:rPr lang="en-US" altLang="zh-CN" sz="2400" baseline="30000" dirty="0"/>
                  <a:t> </a:t>
                </a:r>
                <a:r>
                  <a:rPr lang="en-US" altLang="zh-CN" baseline="30000" dirty="0"/>
                  <a:t>[Tang</a:t>
                </a:r>
                <a:r>
                  <a:rPr lang="en-US" altLang="zh-CN" dirty="0"/>
                  <a:t> </a:t>
                </a:r>
                <a:r>
                  <a:rPr lang="en-US" altLang="zh-CN" baseline="30000" dirty="0"/>
                  <a:t>et al. 08]</a:t>
                </a:r>
                <a:r>
                  <a:rPr lang="en-US" altLang="zh-CN" dirty="0"/>
                  <a:t>, MAG</a:t>
                </a:r>
                <a:r>
                  <a:rPr lang="en-US" altLang="zh-CN" sz="2400" baseline="30000" dirty="0"/>
                  <a:t> </a:t>
                </a:r>
                <a:r>
                  <a:rPr lang="en-US" altLang="zh-CN" baseline="30000" dirty="0"/>
                  <a:t>[Sinha et al. 15]</a:t>
                </a:r>
                <a:endParaRPr lang="en-US" altLang="zh-CN" sz="600" dirty="0"/>
              </a:p>
              <a:p>
                <a:r>
                  <a:rPr lang="en-US" altLang="zh-CN" dirty="0"/>
                  <a:t>Metric: pairwise accuracy</a:t>
                </a:r>
              </a:p>
              <a:p>
                <a:pPr lvl="1"/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altLang="zh-CN" b="0" i="0" smtClean="0">
                        <a:latin typeface="Cambria Math" panose="02040503050406030204" pitchFamily="18" charset="0"/>
                      </a:rPr>
                      <m:t>PairAcc</m:t>
                    </m:r>
                    <m:r>
                      <a:rPr lang="en-US" altLang="zh-CN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altLang="zh-CN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agreed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pairs</m:t>
                        </m:r>
                      </m:num>
                      <m:den>
                        <m:r>
                          <a:rPr lang="en-US" altLang="zh-CN" b="0" i="1" smtClean="0">
                            <a:latin typeface="Cambria Math" panose="02040503050406030204" pitchFamily="18" charset="0"/>
                          </a:rPr>
                          <m:t>#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of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all</m:t>
                        </m:r>
                        <m:r>
                          <a:rPr lang="en-US" altLang="zh-CN" b="0" i="0" smtClean="0">
                            <a:latin typeface="Cambria Math" panose="02040503050406030204" pitchFamily="18" charset="0"/>
                          </a:rPr>
                          <m:t> </m:t>
                        </m:r>
                        <m:r>
                          <m:rPr>
                            <m:sty m:val="p"/>
                          </m:rPr>
                          <a:rPr lang="en-US" altLang="zh-CN" b="0" i="0" smtClean="0">
                            <a:latin typeface="Cambria Math" panose="02040503050406030204" pitchFamily="18" charset="0"/>
                          </a:rPr>
                          <m:t>pairs</m:t>
                        </m:r>
                      </m:den>
                    </m:f>
                  </m:oMath>
                </a14:m>
                <a:endParaRPr lang="en-US" altLang="zh-CN" sz="600" dirty="0"/>
              </a:p>
              <a:p>
                <a:r>
                  <a:rPr lang="en-US" altLang="zh-CN" dirty="0"/>
                  <a:t>Algorithms</a:t>
                </a:r>
              </a:p>
              <a:p>
                <a:pPr lvl="1"/>
                <a:r>
                  <a:rPr lang="en-US" altLang="zh-CN" dirty="0" err="1"/>
                  <a:t>PRank</a:t>
                </a:r>
                <a:r>
                  <a:rPr lang="en-US" altLang="zh-CN" sz="2400" baseline="30000" dirty="0"/>
                  <a:t> </a:t>
                </a:r>
                <a:r>
                  <a:rPr lang="en-US" altLang="zh-CN" baseline="30000" dirty="0"/>
                  <a:t>[</a:t>
                </a:r>
                <a:r>
                  <a:rPr lang="en-US" altLang="zh-CN" baseline="30000" dirty="0" err="1"/>
                  <a:t>Brin</a:t>
                </a:r>
                <a:r>
                  <a:rPr lang="en-US" altLang="zh-CN" baseline="30000" dirty="0"/>
                  <a:t> et al. 98]</a:t>
                </a:r>
                <a:r>
                  <a:rPr lang="en-US" altLang="zh-CN" dirty="0"/>
                  <a:t>: PageRank on the article citation graph;</a:t>
                </a:r>
              </a:p>
              <a:p>
                <a:pPr lvl="1"/>
                <a:r>
                  <a:rPr lang="en-US" altLang="zh-CN" dirty="0" err="1"/>
                  <a:t>FRank</a:t>
                </a:r>
                <a:r>
                  <a:rPr lang="en-US" altLang="zh-CN" sz="2400" baseline="30000" dirty="0"/>
                  <a:t> </a:t>
                </a:r>
                <a:r>
                  <a:rPr lang="en-US" altLang="zh-CN" baseline="30000" dirty="0"/>
                  <a:t>[</a:t>
                </a:r>
                <a:r>
                  <a:rPr lang="en-US" altLang="zh-CN" baseline="30000" dirty="0" err="1"/>
                  <a:t>Sayyadi</a:t>
                </a:r>
                <a:r>
                  <a:rPr lang="en-US" altLang="zh-CN" baseline="30000" dirty="0"/>
                  <a:t> et</a:t>
                </a:r>
                <a:r>
                  <a:rPr lang="en-US" altLang="zh-CN" dirty="0"/>
                  <a:t> </a:t>
                </a:r>
                <a:r>
                  <a:rPr lang="en-US" altLang="zh-CN" baseline="30000" dirty="0"/>
                  <a:t>al. 09]</a:t>
                </a:r>
                <a:r>
                  <a:rPr lang="en-US" altLang="zh-CN" dirty="0"/>
                  <a:t>: using citation, temporal and other heterogeneous information;</a:t>
                </a:r>
              </a:p>
              <a:p>
                <a:pPr lvl="1"/>
                <a:r>
                  <a:rPr lang="en-US" altLang="zh-CN" dirty="0" err="1"/>
                  <a:t>HRank</a:t>
                </a:r>
                <a:r>
                  <a:rPr lang="en-US" altLang="zh-CN" sz="2400" baseline="30000" dirty="0"/>
                  <a:t> </a:t>
                </a:r>
                <a:r>
                  <a:rPr lang="en-US" altLang="zh-CN" baseline="30000" dirty="0"/>
                  <a:t>[Liang et al. 16]</a:t>
                </a:r>
                <a:r>
                  <a:rPr lang="en-US" altLang="zh-CN" dirty="0"/>
                  <a:t>: using both citation and heterogeneous information based on hyper networks;</a:t>
                </a:r>
              </a:p>
              <a:p>
                <a:pPr lvl="1"/>
                <a:r>
                  <a:rPr lang="en-US" altLang="zh-CN" dirty="0" err="1">
                    <a:solidFill>
                      <a:srgbClr val="C00000"/>
                    </a:solidFill>
                  </a:rPr>
                  <a:t>SARank</a:t>
                </a:r>
                <a:r>
                  <a:rPr lang="en-US" altLang="zh-CN" dirty="0"/>
                  <a:t>: our method;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286" y="890643"/>
                <a:ext cx="8806374" cy="4391042"/>
              </a:xfrm>
              <a:blipFill>
                <a:blip r:embed="rId3"/>
                <a:stretch>
                  <a:fillRect l="-693" t="-2222" b="-30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文本框 9"/>
          <p:cNvSpPr txBox="1"/>
          <p:nvPr/>
        </p:nvSpPr>
        <p:spPr>
          <a:xfrm>
            <a:off x="0" y="5688449"/>
            <a:ext cx="914400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Liang and X. Jiang, Scientific ranking over heterogeneous academic </a:t>
            </a:r>
            <a:r>
              <a:rPr lang="en-US" altLang="zh-CN" sz="1400" dirty="0" err="1"/>
              <a:t>hypernetwork</a:t>
            </a:r>
            <a:r>
              <a:rPr lang="en-US" altLang="zh-CN" sz="1400" dirty="0"/>
              <a:t>, in AAAI, 2016.</a:t>
            </a:r>
          </a:p>
          <a:p>
            <a:r>
              <a:rPr lang="en-US" altLang="zh-CN" sz="1400" dirty="0"/>
              <a:t>J. Tang, J. Zhang, L. Yao, et al., </a:t>
            </a:r>
            <a:r>
              <a:rPr lang="en-US" altLang="zh-CN" sz="1400" dirty="0" err="1"/>
              <a:t>Arnetminer</a:t>
            </a:r>
            <a:r>
              <a:rPr lang="en-US" altLang="zh-CN" sz="1400" dirty="0"/>
              <a:t>: Extraction and mining of academic social networks, in KDD, 2008.</a:t>
            </a:r>
            <a:br>
              <a:rPr lang="en-US" altLang="zh-CN" sz="1400" dirty="0"/>
            </a:br>
            <a:r>
              <a:rPr lang="en-US" altLang="zh-CN" sz="1400" dirty="0"/>
              <a:t>A. Sinha, Z. Shen, Y. Song, et al., An overview of </a:t>
            </a:r>
            <a:r>
              <a:rPr lang="en-US" altLang="zh-CN" sz="1400" dirty="0" err="1"/>
              <a:t>microsoft</a:t>
            </a:r>
            <a:r>
              <a:rPr lang="en-US" altLang="zh-CN" sz="1400" dirty="0"/>
              <a:t> academic service (MAS) and applications, in WWW, 2015.</a:t>
            </a:r>
          </a:p>
          <a:p>
            <a:r>
              <a:rPr lang="en-US" altLang="zh-CN" sz="1400" dirty="0"/>
              <a:t>S. </a:t>
            </a:r>
            <a:r>
              <a:rPr lang="en-US" altLang="zh-CN" sz="1400" dirty="0" err="1"/>
              <a:t>Brin</a:t>
            </a:r>
            <a:r>
              <a:rPr lang="en-US" altLang="zh-CN" sz="1400" dirty="0"/>
              <a:t> and L. Page, The anatomy of a large-scale </a:t>
            </a:r>
            <a:r>
              <a:rPr lang="en-US" altLang="zh-CN" sz="1400" dirty="0" err="1"/>
              <a:t>hypertextual</a:t>
            </a:r>
            <a:r>
              <a:rPr lang="en-US" altLang="zh-CN" sz="1400" dirty="0"/>
              <a:t> web search engine, Computer Networks, 1998.</a:t>
            </a:r>
          </a:p>
          <a:p>
            <a:r>
              <a:rPr lang="en-US" altLang="zh-CN" sz="1400" dirty="0"/>
              <a:t>H. </a:t>
            </a:r>
            <a:r>
              <a:rPr lang="en-US" altLang="zh-CN" sz="1400" dirty="0" err="1"/>
              <a:t>Sayyadi</a:t>
            </a:r>
            <a:r>
              <a:rPr lang="en-US" altLang="zh-CN" sz="1400" dirty="0"/>
              <a:t> and L. </a:t>
            </a:r>
            <a:r>
              <a:rPr lang="en-US" altLang="zh-CN" sz="1400" dirty="0" err="1"/>
              <a:t>Getoor</a:t>
            </a:r>
            <a:r>
              <a:rPr lang="en-US" altLang="zh-CN" sz="1400" dirty="0"/>
              <a:t>, Future rank: Ranking scientific articles by predicting their future </a:t>
            </a:r>
            <a:r>
              <a:rPr lang="en-US" altLang="zh-CN" sz="1400" dirty="0" err="1"/>
              <a:t>pagerank</a:t>
            </a:r>
            <a:r>
              <a:rPr lang="en-US" altLang="zh-CN" sz="1400" dirty="0"/>
              <a:t>, in SDM, 2009.</a:t>
            </a:r>
            <a:endParaRPr lang="zh-CN" altLang="en-US" sz="1600" dirty="0"/>
          </a:p>
        </p:txBody>
      </p:sp>
      <p:cxnSp>
        <p:nvCxnSpPr>
          <p:cNvPr id="11" name="直接连接符 10"/>
          <p:cNvCxnSpPr/>
          <p:nvPr/>
        </p:nvCxnSpPr>
        <p:spPr>
          <a:xfrm>
            <a:off x="0" y="5677731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1241288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Experimental Settings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85398" y="883579"/>
            <a:ext cx="8958602" cy="4657629"/>
          </a:xfrm>
        </p:spPr>
        <p:txBody>
          <a:bodyPr/>
          <a:lstStyle/>
          <a:p>
            <a:r>
              <a:rPr lang="en-US" altLang="zh-CN" dirty="0"/>
              <a:t>Ground-truth: 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RECOM</a:t>
            </a:r>
            <a:r>
              <a:rPr lang="en-US" altLang="zh-CN" sz="2400" baseline="30000" dirty="0"/>
              <a:t> </a:t>
            </a:r>
            <a:r>
              <a:rPr lang="en-US" altLang="zh-CN" baseline="30000" dirty="0"/>
              <a:t>[Liang et al. 16]</a:t>
            </a:r>
            <a:r>
              <a:rPr lang="en-US" altLang="zh-CN" dirty="0"/>
              <a:t>, which assumes articles with more recommendations are more important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PFCTN</a:t>
            </a:r>
            <a:r>
              <a:rPr lang="en-US" altLang="zh-CN" dirty="0"/>
              <a:t> for article ranking in a concerned year (splitting year)</a:t>
            </a:r>
          </a:p>
          <a:p>
            <a:pPr lvl="2"/>
            <a:r>
              <a:rPr lang="en-US" altLang="zh-CN" dirty="0"/>
              <a:t>Simply using citation numbers for fair evaluation</a:t>
            </a:r>
          </a:p>
          <a:p>
            <a:pPr lvl="2"/>
            <a:r>
              <a:rPr lang="en-US" altLang="zh-CN" dirty="0">
                <a:solidFill>
                  <a:srgbClr val="C00000"/>
                </a:solidFill>
              </a:rPr>
              <a:t>Past and future citations contribute equally</a:t>
            </a:r>
          </a:p>
          <a:p>
            <a:pPr lvl="2"/>
            <a:r>
              <a:rPr lang="en-US" altLang="zh-CN" dirty="0"/>
              <a:t>Articles in the same pairs must be </a:t>
            </a:r>
            <a:r>
              <a:rPr lang="en-US" altLang="zh-CN" dirty="0">
                <a:solidFill>
                  <a:srgbClr val="C00000"/>
                </a:solidFill>
              </a:rPr>
              <a:t>in similar research fields and published in the same years</a:t>
            </a:r>
          </a:p>
          <a:p>
            <a:pPr lvl="2"/>
            <a:r>
              <a:rPr lang="en-US" altLang="zh-CN" dirty="0"/>
              <a:t>Articles with more PF citations are more important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>
          <a:xfrm>
            <a:off x="7006321" y="6481566"/>
            <a:ext cx="2057400" cy="365125"/>
          </a:xfrm>
        </p:spPr>
        <p:txBody>
          <a:bodyPr/>
          <a:lstStyle/>
          <a:p>
            <a:fld id="{A6A0E8F2-D4F6-47F1-B405-FD5164D3112D}" type="slidenum">
              <a:rPr lang="zh-CN" altLang="en-US" smtClean="0"/>
              <a:pPr/>
              <a:t>22</a:t>
            </a:fld>
            <a:endParaRPr lang="zh-CN" altLang="en-US"/>
          </a:p>
        </p:txBody>
      </p:sp>
      <p:sp>
        <p:nvSpPr>
          <p:cNvPr id="6" name="文本框 5"/>
          <p:cNvSpPr txBox="1"/>
          <p:nvPr/>
        </p:nvSpPr>
        <p:spPr>
          <a:xfrm>
            <a:off x="0" y="6538914"/>
            <a:ext cx="91440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R. Liang and X. Jiang, Scientific ranking over heterogeneous academic hypernetwork, in AAAI, 2016.</a:t>
            </a:r>
          </a:p>
        </p:txBody>
      </p:sp>
      <p:cxnSp>
        <p:nvCxnSpPr>
          <p:cNvPr id="7" name="直接连接符 6"/>
          <p:cNvCxnSpPr/>
          <p:nvPr/>
        </p:nvCxnSpPr>
        <p:spPr>
          <a:xfrm>
            <a:off x="0" y="6521523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组合 24">
            <a:extLst>
              <a:ext uri="{FF2B5EF4-FFF2-40B4-BE49-F238E27FC236}">
                <a16:creationId xmlns:a16="http://schemas.microsoft.com/office/drawing/2014/main" id="{7589DAFB-FF0B-4AE1-8F43-804176AB021B}"/>
              </a:ext>
            </a:extLst>
          </p:cNvPr>
          <p:cNvGrpSpPr/>
          <p:nvPr/>
        </p:nvGrpSpPr>
        <p:grpSpPr>
          <a:xfrm>
            <a:off x="1462455" y="4284907"/>
            <a:ext cx="6684066" cy="1936898"/>
            <a:chOff x="1462455" y="4284907"/>
            <a:chExt cx="6684066" cy="1936898"/>
          </a:xfrm>
        </p:grpSpPr>
        <p:grpSp>
          <p:nvGrpSpPr>
            <p:cNvPr id="8" name="组合 7">
              <a:extLst>
                <a:ext uri="{FF2B5EF4-FFF2-40B4-BE49-F238E27FC236}">
                  <a16:creationId xmlns:a16="http://schemas.microsoft.com/office/drawing/2014/main" id="{537DA1BB-5773-4811-98DD-87B0931A7E17}"/>
                </a:ext>
              </a:extLst>
            </p:cNvPr>
            <p:cNvGrpSpPr/>
            <p:nvPr/>
          </p:nvGrpSpPr>
          <p:grpSpPr>
            <a:xfrm>
              <a:off x="1462455" y="4284907"/>
              <a:ext cx="6684066" cy="1936898"/>
              <a:chOff x="1632502" y="2040338"/>
              <a:chExt cx="6684066" cy="1936898"/>
            </a:xfrm>
          </p:grpSpPr>
          <p:cxnSp>
            <p:nvCxnSpPr>
              <p:cNvPr id="9" name="直接箭头连接符 8">
                <a:extLst>
                  <a:ext uri="{FF2B5EF4-FFF2-40B4-BE49-F238E27FC236}">
                    <a16:creationId xmlns:a16="http://schemas.microsoft.com/office/drawing/2014/main" id="{B8F58E39-4CA4-4274-82C1-F040404B940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157" y="3379304"/>
                <a:ext cx="538452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0" name="文本框 9">
                <a:extLst>
                  <a:ext uri="{FF2B5EF4-FFF2-40B4-BE49-F238E27FC236}">
                    <a16:creationId xmlns:a16="http://schemas.microsoft.com/office/drawing/2014/main" id="{B2F28E86-E561-4768-8C2C-068032CD7E67}"/>
                  </a:ext>
                </a:extLst>
              </p:cNvPr>
              <p:cNvSpPr txBox="1"/>
              <p:nvPr/>
            </p:nvSpPr>
            <p:spPr>
              <a:xfrm>
                <a:off x="6845576" y="3607904"/>
                <a:ext cx="147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 year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1" name="文本框 10">
                <a:extLst>
                  <a:ext uri="{FF2B5EF4-FFF2-40B4-BE49-F238E27FC236}">
                    <a16:creationId xmlns:a16="http://schemas.microsoft.com/office/drawing/2014/main" id="{227BB941-E8BC-4A7F-974C-4641FCE7FABA}"/>
                  </a:ext>
                </a:extLst>
              </p:cNvPr>
              <p:cNvSpPr txBox="1"/>
              <p:nvPr/>
            </p:nvSpPr>
            <p:spPr>
              <a:xfrm>
                <a:off x="1632502" y="3607904"/>
                <a:ext cx="115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start year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2" name="直接连接符 11">
                <a:extLst>
                  <a:ext uri="{FF2B5EF4-FFF2-40B4-BE49-F238E27FC236}">
                    <a16:creationId xmlns:a16="http://schemas.microsoft.com/office/drawing/2014/main" id="{1E14EAA5-E0EB-49A2-8881-C31CA36DF5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389" y="3039006"/>
                <a:ext cx="2" cy="568898"/>
              </a:xfrm>
              <a:prstGeom prst="line">
                <a:avLst/>
              </a:prstGeom>
              <a:ln w="38100">
                <a:solidFill>
                  <a:srgbClr val="FF0000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3" name="文本框 12">
                <a:extLst>
                  <a:ext uri="{FF2B5EF4-FFF2-40B4-BE49-F238E27FC236}">
                    <a16:creationId xmlns:a16="http://schemas.microsoft.com/office/drawing/2014/main" id="{120D2131-1A43-4028-8BD5-ADDB4867DD6C}"/>
                  </a:ext>
                </a:extLst>
              </p:cNvPr>
              <p:cNvSpPr txBox="1"/>
              <p:nvPr/>
            </p:nvSpPr>
            <p:spPr>
              <a:xfrm>
                <a:off x="5078895" y="3607904"/>
                <a:ext cx="147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splitting year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4" name="左大括号 13">
                <a:extLst>
                  <a:ext uri="{FF2B5EF4-FFF2-40B4-BE49-F238E27FC236}">
                    <a16:creationId xmlns:a16="http://schemas.microsoft.com/office/drawing/2014/main" id="{12E93E2C-B5CA-4933-9AAA-603457189C8D}"/>
                  </a:ext>
                </a:extLst>
              </p:cNvPr>
              <p:cNvSpPr/>
              <p:nvPr/>
            </p:nvSpPr>
            <p:spPr>
              <a:xfrm rot="5400000">
                <a:off x="5582911" y="1162810"/>
                <a:ext cx="462959" cy="3314052"/>
              </a:xfrm>
              <a:prstGeom prst="leftBrace">
                <a:avLst>
                  <a:gd name="adj1" fmla="val 224326"/>
                  <a:gd name="adj2" fmla="val 50000"/>
                </a:avLst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15" name="文本框 14">
                <a:extLst>
                  <a:ext uri="{FF2B5EF4-FFF2-40B4-BE49-F238E27FC236}">
                    <a16:creationId xmlns:a16="http://schemas.microsoft.com/office/drawing/2014/main" id="{26BBDEBE-8256-494B-A80B-0D5ED7744FFF}"/>
                  </a:ext>
                </a:extLst>
              </p:cNvPr>
              <p:cNvSpPr txBox="1"/>
              <p:nvPr/>
            </p:nvSpPr>
            <p:spPr>
              <a:xfrm>
                <a:off x="4742047" y="2040338"/>
                <a:ext cx="2434321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total # of PF citations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9ACC2AC5-BED0-4000-8D1A-CEDE1DC9C1DF}"/>
                  </a:ext>
                </a:extLst>
              </p:cNvPr>
              <p:cNvSpPr txBox="1"/>
              <p:nvPr/>
            </p:nvSpPr>
            <p:spPr>
              <a:xfrm>
                <a:off x="4657885" y="3339226"/>
                <a:ext cx="65598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past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ADCC80B-86DD-48C4-A715-7CC511FFE8A2}"/>
                  </a:ext>
                </a:extLst>
              </p:cNvPr>
              <p:cNvSpPr txBox="1"/>
              <p:nvPr/>
            </p:nvSpPr>
            <p:spPr>
              <a:xfrm>
                <a:off x="6246191" y="3359604"/>
                <a:ext cx="767798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future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26FDC5B5-C76E-45C5-80A2-A9385C891C59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4157364" y="3101009"/>
                <a:ext cx="5619" cy="506895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9" name="直接连接符 18">
                <a:extLst>
                  <a:ext uri="{FF2B5EF4-FFF2-40B4-BE49-F238E27FC236}">
                    <a16:creationId xmlns:a16="http://schemas.microsoft.com/office/drawing/2014/main" id="{DF8566D4-05B9-4CC5-B527-099EAA713AB5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7460181" y="3051315"/>
                <a:ext cx="5619" cy="506895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20" name="直接箭头连接符 19">
              <a:extLst>
                <a:ext uri="{FF2B5EF4-FFF2-40B4-BE49-F238E27FC236}">
                  <a16:creationId xmlns:a16="http://schemas.microsoft.com/office/drawing/2014/main" id="{A026C78C-80D5-4399-BD17-5B3EFFF26ABF}"/>
                </a:ext>
              </a:extLst>
            </p:cNvPr>
            <p:cNvCxnSpPr>
              <a:cxnSpLocks/>
            </p:cNvCxnSpPr>
            <p:nvPr/>
          </p:nvCxnSpPr>
          <p:spPr>
            <a:xfrm>
              <a:off x="3974325" y="5487444"/>
              <a:ext cx="1683009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接箭头连接符 20">
              <a:extLst>
                <a:ext uri="{FF2B5EF4-FFF2-40B4-BE49-F238E27FC236}">
                  <a16:creationId xmlns:a16="http://schemas.microsoft.com/office/drawing/2014/main" id="{2052169C-EE5F-457A-9E3F-492A19228DE4}"/>
                </a:ext>
              </a:extLst>
            </p:cNvPr>
            <p:cNvCxnSpPr>
              <a:cxnSpLocks/>
            </p:cNvCxnSpPr>
            <p:nvPr/>
          </p:nvCxnSpPr>
          <p:spPr>
            <a:xfrm>
              <a:off x="5644344" y="5487444"/>
              <a:ext cx="1645790" cy="0"/>
            </a:xfrm>
            <a:prstGeom prst="straightConnector1">
              <a:avLst/>
            </a:prstGeom>
            <a:ln w="28575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文本框 22">
              <a:extLst>
                <a:ext uri="{FF2B5EF4-FFF2-40B4-BE49-F238E27FC236}">
                  <a16:creationId xmlns:a16="http://schemas.microsoft.com/office/drawing/2014/main" id="{D36BDE94-68C2-4543-AA83-7822F22C3003}"/>
                </a:ext>
              </a:extLst>
            </p:cNvPr>
            <p:cNvSpPr txBox="1"/>
            <p:nvPr/>
          </p:nvSpPr>
          <p:spPr>
            <a:xfrm>
              <a:off x="4362366" y="5128533"/>
              <a:ext cx="93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文本框 23">
              <a:extLst>
                <a:ext uri="{FF2B5EF4-FFF2-40B4-BE49-F238E27FC236}">
                  <a16:creationId xmlns:a16="http://schemas.microsoft.com/office/drawing/2014/main" id="{C4966D96-B464-4932-8359-5B6AC6BE7383}"/>
                </a:ext>
              </a:extLst>
            </p:cNvPr>
            <p:cNvSpPr txBox="1"/>
            <p:nvPr/>
          </p:nvSpPr>
          <p:spPr>
            <a:xfrm>
              <a:off x="5989548" y="5098909"/>
              <a:ext cx="93115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x</a:t>
              </a:r>
              <a:r>
                <a:rPr lang="zh-CN" altLang="en-US" dirty="0">
                  <a:latin typeface="Arial" panose="020B0604020202020204" pitchFamily="34" charset="0"/>
                  <a:cs typeface="Arial" panose="020B0604020202020204" pitchFamily="34" charset="0"/>
                </a:rPr>
                <a:t> </a:t>
              </a:r>
              <a:r>
                <a:rPr lang="en-US" altLang="zh-CN" dirty="0">
                  <a:latin typeface="Arial" panose="020B0604020202020204" pitchFamily="34" charset="0"/>
                  <a:cs typeface="Arial" panose="020B0604020202020204" pitchFamily="34" charset="0"/>
                </a:rPr>
                <a:t>years</a:t>
              </a:r>
              <a:endParaRPr lang="zh-CN" altLang="en-US" dirty="0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2716627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Effectiveness with RECOM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23</a:t>
            </a:fld>
            <a:endParaRPr lang="zh-CN" altLang="en-US"/>
          </a:p>
        </p:txBody>
      </p:sp>
      <p:sp>
        <p:nvSpPr>
          <p:cNvPr id="7" name="矩形 6"/>
          <p:cNvSpPr/>
          <p:nvPr/>
        </p:nvSpPr>
        <p:spPr>
          <a:xfrm>
            <a:off x="492369" y="4240294"/>
            <a:ext cx="8159261" cy="535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SARank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consistently ranks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with RECOM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267286" y="1447800"/>
            <a:ext cx="8609428" cy="817874"/>
          </a:xfrm>
        </p:spPr>
        <p:txBody>
          <a:bodyPr/>
          <a:lstStyle/>
          <a:p>
            <a:endParaRPr lang="zh-CN" altLang="en-US" dirty="0"/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012" y="2005982"/>
            <a:ext cx="8943975" cy="1647825"/>
          </a:xfrm>
          <a:prstGeom prst="rect">
            <a:avLst/>
          </a:prstGeom>
        </p:spPr>
      </p:pic>
      <p:sp>
        <p:nvSpPr>
          <p:cNvPr id="6" name="文本框 5">
            <a:extLst>
              <a:ext uri="{FF2B5EF4-FFF2-40B4-BE49-F238E27FC236}">
                <a16:creationId xmlns:a16="http://schemas.microsoft.com/office/drawing/2014/main" id="{93DA3AD8-D9A0-4A07-A750-B1C7BBAC0D67}"/>
              </a:ext>
            </a:extLst>
          </p:cNvPr>
          <p:cNvSpPr txBox="1"/>
          <p:nvPr/>
        </p:nvSpPr>
        <p:spPr>
          <a:xfrm>
            <a:off x="0" y="6169527"/>
            <a:ext cx="90736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>
                <a:latin typeface="Arial" panose="020B0604020202020204" pitchFamily="34" charset="0"/>
                <a:cs typeface="Arial" panose="020B0604020202020204" pitchFamily="34" charset="0"/>
              </a:rPr>
              <a:t>Note: RECOM is originally given on AAN, and we extend it to DBLP and MAG through exact title matching.</a:t>
            </a:r>
            <a:endParaRPr lang="zh-CN" alt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556364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Effectiveness with PFCTN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24</a:t>
            </a:fld>
            <a:endParaRPr lang="zh-CN" altLang="en-US"/>
          </a:p>
        </p:txBody>
      </p:sp>
      <p:grpSp>
        <p:nvGrpSpPr>
          <p:cNvPr id="25" name="组合 24"/>
          <p:cNvGrpSpPr/>
          <p:nvPr/>
        </p:nvGrpSpPr>
        <p:grpSpPr>
          <a:xfrm>
            <a:off x="123093" y="1543619"/>
            <a:ext cx="8950567" cy="2557008"/>
            <a:chOff x="98473" y="2165117"/>
            <a:chExt cx="8950567" cy="2557008"/>
          </a:xfrm>
        </p:grpSpPr>
        <p:pic>
          <p:nvPicPr>
            <p:cNvPr id="3" name="图片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98473" y="2165117"/>
              <a:ext cx="8904849" cy="2555062"/>
            </a:xfrm>
            <a:prstGeom prst="rect">
              <a:avLst/>
            </a:prstGeom>
          </p:spPr>
        </p:pic>
        <p:sp>
          <p:nvSpPr>
            <p:cNvPr id="21" name="矩形 20"/>
            <p:cNvSpPr/>
            <p:nvPr/>
          </p:nvSpPr>
          <p:spPr>
            <a:xfrm>
              <a:off x="1091821" y="4462818"/>
              <a:ext cx="423080" cy="259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2" name="矩形 21"/>
            <p:cNvSpPr/>
            <p:nvPr/>
          </p:nvSpPr>
          <p:spPr>
            <a:xfrm>
              <a:off x="3960125" y="4460872"/>
              <a:ext cx="423080" cy="259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3" name="矩形 22"/>
            <p:cNvSpPr/>
            <p:nvPr/>
          </p:nvSpPr>
          <p:spPr>
            <a:xfrm>
              <a:off x="7016260" y="4460872"/>
              <a:ext cx="423080" cy="259307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4" name="矩形 23"/>
            <p:cNvSpPr/>
            <p:nvPr/>
          </p:nvSpPr>
          <p:spPr>
            <a:xfrm flipH="1">
              <a:off x="8862646" y="2920621"/>
              <a:ext cx="186394" cy="641445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6" name="对话气泡: 圆角矩形 5">
            <a:extLst>
              <a:ext uri="{FF2B5EF4-FFF2-40B4-BE49-F238E27FC236}">
                <a16:creationId xmlns:a16="http://schemas.microsoft.com/office/drawing/2014/main" id="{329FC87D-A340-4811-B5AE-42F0B96C8810}"/>
              </a:ext>
            </a:extLst>
          </p:cNvPr>
          <p:cNvSpPr/>
          <p:nvPr/>
        </p:nvSpPr>
        <p:spPr>
          <a:xfrm>
            <a:off x="628072" y="1043091"/>
            <a:ext cx="2359213" cy="471049"/>
          </a:xfrm>
          <a:prstGeom prst="wedgeRoundRectCallout">
            <a:avLst>
              <a:gd name="adj1" fmla="val -27205"/>
              <a:gd name="adj2" fmla="val 95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+16.7%, +7.2%, +2.9%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对话气泡: 圆角矩形 35">
            <a:extLst>
              <a:ext uri="{FF2B5EF4-FFF2-40B4-BE49-F238E27FC236}">
                <a16:creationId xmlns:a16="http://schemas.microsoft.com/office/drawing/2014/main" id="{F5CAF041-981E-4ABF-B98A-54520E474ABF}"/>
              </a:ext>
            </a:extLst>
          </p:cNvPr>
          <p:cNvSpPr/>
          <p:nvPr/>
        </p:nvSpPr>
        <p:spPr>
          <a:xfrm>
            <a:off x="3701188" y="1038761"/>
            <a:ext cx="2359212" cy="471049"/>
          </a:xfrm>
          <a:prstGeom prst="wedgeRoundRectCallout">
            <a:avLst>
              <a:gd name="adj1" fmla="val -27205"/>
              <a:gd name="adj2" fmla="val 95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+23.6%, +8.3%, +3.2%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对话气泡: 圆角矩形 36">
            <a:extLst>
              <a:ext uri="{FF2B5EF4-FFF2-40B4-BE49-F238E27FC236}">
                <a16:creationId xmlns:a16="http://schemas.microsoft.com/office/drawing/2014/main" id="{B501E824-A238-43BC-B13A-921C834717BF}"/>
              </a:ext>
            </a:extLst>
          </p:cNvPr>
          <p:cNvSpPr/>
          <p:nvPr/>
        </p:nvSpPr>
        <p:spPr>
          <a:xfrm>
            <a:off x="6592204" y="1047834"/>
            <a:ext cx="2359211" cy="471049"/>
          </a:xfrm>
          <a:prstGeom prst="wedgeRoundRectCallout">
            <a:avLst>
              <a:gd name="adj1" fmla="val -27205"/>
              <a:gd name="adj2" fmla="val 95224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1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+13.4%, +6.0%, +2.4%</a:t>
            </a:r>
            <a:endParaRPr lang="zh-CN" altLang="en-US" sz="16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组合 11">
            <a:extLst>
              <a:ext uri="{FF2B5EF4-FFF2-40B4-BE49-F238E27FC236}">
                <a16:creationId xmlns:a16="http://schemas.microsoft.com/office/drawing/2014/main" id="{A4D87107-7FA6-4DCC-A3EE-3C00E58F3D26}"/>
              </a:ext>
            </a:extLst>
          </p:cNvPr>
          <p:cNvGrpSpPr/>
          <p:nvPr/>
        </p:nvGrpSpPr>
        <p:grpSpPr>
          <a:xfrm>
            <a:off x="1229967" y="4351768"/>
            <a:ext cx="6684066" cy="2141107"/>
            <a:chOff x="1229967" y="4595451"/>
            <a:chExt cx="6684066" cy="2141107"/>
          </a:xfrm>
        </p:grpSpPr>
        <p:grpSp>
          <p:nvGrpSpPr>
            <p:cNvPr id="14" name="组合 13">
              <a:extLst>
                <a:ext uri="{FF2B5EF4-FFF2-40B4-BE49-F238E27FC236}">
                  <a16:creationId xmlns:a16="http://schemas.microsoft.com/office/drawing/2014/main" id="{CB83D130-A624-4F5F-82DB-1AF3EFB05F98}"/>
                </a:ext>
              </a:extLst>
            </p:cNvPr>
            <p:cNvGrpSpPr/>
            <p:nvPr/>
          </p:nvGrpSpPr>
          <p:grpSpPr>
            <a:xfrm>
              <a:off x="1229967" y="4595451"/>
              <a:ext cx="6684066" cy="2141107"/>
              <a:chOff x="1632502" y="2741802"/>
              <a:chExt cx="6684066" cy="2141107"/>
            </a:xfrm>
          </p:grpSpPr>
          <p:cxnSp>
            <p:nvCxnSpPr>
              <p:cNvPr id="15" name="直接箭头连接符 14">
                <a:extLst>
                  <a:ext uri="{FF2B5EF4-FFF2-40B4-BE49-F238E27FC236}">
                    <a16:creationId xmlns:a16="http://schemas.microsoft.com/office/drawing/2014/main" id="{73C1EFFA-4396-4840-8770-B413F0099D9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97157" y="3379304"/>
                <a:ext cx="5384524" cy="0"/>
              </a:xfrm>
              <a:prstGeom prst="straightConnector1">
                <a:avLst/>
              </a:prstGeom>
              <a:ln w="57150"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6" name="文本框 15">
                <a:extLst>
                  <a:ext uri="{FF2B5EF4-FFF2-40B4-BE49-F238E27FC236}">
                    <a16:creationId xmlns:a16="http://schemas.microsoft.com/office/drawing/2014/main" id="{C6B5F97B-EC18-48E2-B98B-761BE1BC5056}"/>
                  </a:ext>
                </a:extLst>
              </p:cNvPr>
              <p:cNvSpPr txBox="1"/>
              <p:nvPr/>
            </p:nvSpPr>
            <p:spPr>
              <a:xfrm>
                <a:off x="6845576" y="3607904"/>
                <a:ext cx="147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current year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17" name="文本框 16">
                <a:extLst>
                  <a:ext uri="{FF2B5EF4-FFF2-40B4-BE49-F238E27FC236}">
                    <a16:creationId xmlns:a16="http://schemas.microsoft.com/office/drawing/2014/main" id="{849D3B61-090A-4DFA-BCF6-95CC17B4D023}"/>
                  </a:ext>
                </a:extLst>
              </p:cNvPr>
              <p:cNvSpPr txBox="1"/>
              <p:nvPr/>
            </p:nvSpPr>
            <p:spPr>
              <a:xfrm>
                <a:off x="1632502" y="3607904"/>
                <a:ext cx="115542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start year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18" name="直接连接符 17">
                <a:extLst>
                  <a:ext uri="{FF2B5EF4-FFF2-40B4-BE49-F238E27FC236}">
                    <a16:creationId xmlns:a16="http://schemas.microsoft.com/office/drawing/2014/main" id="{3C6C1568-1BD8-4F48-AAD9-DD210AEE114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814391" y="3144943"/>
                <a:ext cx="0" cy="46296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20" name="文本框 19">
                <a:extLst>
                  <a:ext uri="{FF2B5EF4-FFF2-40B4-BE49-F238E27FC236}">
                    <a16:creationId xmlns:a16="http://schemas.microsoft.com/office/drawing/2014/main" id="{D94B4B46-EC9B-4C4C-9BC1-C3D441879721}"/>
                  </a:ext>
                </a:extLst>
              </p:cNvPr>
              <p:cNvSpPr txBox="1"/>
              <p:nvPr/>
            </p:nvSpPr>
            <p:spPr>
              <a:xfrm>
                <a:off x="5078895" y="3607904"/>
                <a:ext cx="1470992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splitting year</a:t>
                </a:r>
                <a:endParaRPr lang="zh-CN" alt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左大括号 28">
                <a:extLst>
                  <a:ext uri="{FF2B5EF4-FFF2-40B4-BE49-F238E27FC236}">
                    <a16:creationId xmlns:a16="http://schemas.microsoft.com/office/drawing/2014/main" id="{8E1302C5-8349-4858-8AA3-B08D06BFD58E}"/>
                  </a:ext>
                </a:extLst>
              </p:cNvPr>
              <p:cNvSpPr/>
              <p:nvPr/>
            </p:nvSpPr>
            <p:spPr>
              <a:xfrm rot="16200000">
                <a:off x="3715794" y="2342993"/>
                <a:ext cx="435232" cy="3703719"/>
              </a:xfrm>
              <a:prstGeom prst="leftBrace">
                <a:avLst>
                  <a:gd name="adj1" fmla="val 224326"/>
                  <a:gd name="adj2" fmla="val 50000"/>
                </a:avLst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30" name="文本框 29">
                <a:extLst>
                  <a:ext uri="{FF2B5EF4-FFF2-40B4-BE49-F238E27FC236}">
                    <a16:creationId xmlns:a16="http://schemas.microsoft.com/office/drawing/2014/main" id="{6F077928-48ED-4C04-BE53-2CA3D450BB68}"/>
                  </a:ext>
                </a:extLst>
              </p:cNvPr>
              <p:cNvSpPr txBox="1"/>
              <p:nvPr/>
            </p:nvSpPr>
            <p:spPr>
              <a:xfrm>
                <a:off x="3745334" y="2741802"/>
                <a:ext cx="2254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# of published years</a:t>
                </a:r>
                <a:endParaRPr lang="zh-CN" altLang="en-US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1" name="直接连接符 30">
                <a:extLst>
                  <a:ext uri="{FF2B5EF4-FFF2-40B4-BE49-F238E27FC236}">
                    <a16:creationId xmlns:a16="http://schemas.microsoft.com/office/drawing/2014/main" id="{8CC2BD8B-54B3-483E-A72B-9B36DE51AB5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110660" y="3144943"/>
                <a:ext cx="0" cy="462961"/>
              </a:xfrm>
              <a:prstGeom prst="line">
                <a:avLst/>
              </a:prstGeom>
              <a:ln w="38100">
                <a:solidFill>
                  <a:schemeClr val="tx1"/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2" name="文本框 31">
                <a:extLst>
                  <a:ext uri="{FF2B5EF4-FFF2-40B4-BE49-F238E27FC236}">
                    <a16:creationId xmlns:a16="http://schemas.microsoft.com/office/drawing/2014/main" id="{03F4681D-7F37-40DD-BD3A-D556B2119DDF}"/>
                  </a:ext>
                </a:extLst>
              </p:cNvPr>
              <p:cNvSpPr txBox="1"/>
              <p:nvPr/>
            </p:nvSpPr>
            <p:spPr>
              <a:xfrm>
                <a:off x="2994023" y="3621167"/>
                <a:ext cx="1878774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article published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3" name="文本框 32">
                <a:extLst>
                  <a:ext uri="{FF2B5EF4-FFF2-40B4-BE49-F238E27FC236}">
                    <a16:creationId xmlns:a16="http://schemas.microsoft.com/office/drawing/2014/main" id="{67018E37-BE76-4FB3-AC7B-461A81DADCA7}"/>
                  </a:ext>
                </a:extLst>
              </p:cNvPr>
              <p:cNvSpPr txBox="1"/>
              <p:nvPr/>
            </p:nvSpPr>
            <p:spPr>
              <a:xfrm>
                <a:off x="3028404" y="4513577"/>
                <a:ext cx="2254925" cy="369332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altLang="zh-CN" dirty="0">
                    <a:latin typeface="Arial" panose="020B0604020202020204" pitchFamily="34" charset="0"/>
                    <a:cs typeface="Arial" panose="020B0604020202020204" pitchFamily="34" charset="0"/>
                  </a:rPr>
                  <a:t>ranking data</a:t>
                </a:r>
                <a:endParaRPr lang="zh-CN" altLang="en-US" dirty="0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cxnSp>
            <p:nvCxnSpPr>
              <p:cNvPr id="35" name="直接连接符 34">
                <a:extLst>
                  <a:ext uri="{FF2B5EF4-FFF2-40B4-BE49-F238E27FC236}">
                    <a16:creationId xmlns:a16="http://schemas.microsoft.com/office/drawing/2014/main" id="{040B9516-D002-4F93-8F1A-1F5A86FAA03A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3840367" y="3120100"/>
                <a:ext cx="5619" cy="506895"/>
              </a:xfrm>
              <a:prstGeom prst="line">
                <a:avLst/>
              </a:prstGeom>
              <a:ln w="38100">
                <a:solidFill>
                  <a:schemeClr val="tx1">
                    <a:lumMod val="85000"/>
                    <a:lumOff val="15000"/>
                  </a:schemeClr>
                </a:solidFill>
                <a:prstDash val="sysDot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8" name="直接箭头连接符 7">
              <a:extLst>
                <a:ext uri="{FF2B5EF4-FFF2-40B4-BE49-F238E27FC236}">
                  <a16:creationId xmlns:a16="http://schemas.microsoft.com/office/drawing/2014/main" id="{2893899F-22DB-449B-8BB6-74AF59F42C6F}"/>
                </a:ext>
              </a:extLst>
            </p:cNvPr>
            <p:cNvCxnSpPr>
              <a:cxnSpLocks/>
            </p:cNvCxnSpPr>
            <p:nvPr/>
          </p:nvCxnSpPr>
          <p:spPr>
            <a:xfrm>
              <a:off x="3437832" y="5050467"/>
              <a:ext cx="1961907" cy="0"/>
            </a:xfrm>
            <a:prstGeom prst="straightConnector1">
              <a:avLst/>
            </a:prstGeom>
            <a:ln w="38100">
              <a:solidFill>
                <a:schemeClr val="tx1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9" name="矩形 18"/>
          <p:cNvSpPr/>
          <p:nvPr/>
        </p:nvSpPr>
        <p:spPr>
          <a:xfrm>
            <a:off x="949614" y="4695951"/>
            <a:ext cx="7244772" cy="634379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 err="1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SARank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consistently ranks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better 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with PFCTN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63493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6" grpId="0" animBg="1"/>
      <p:bldP spid="37" grpId="0" animBg="1"/>
      <p:bldP spid="19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Efficiency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25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2479" y="2104584"/>
            <a:ext cx="8119300" cy="2770115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504354" y="4450256"/>
            <a:ext cx="68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4842801" y="4452330"/>
            <a:ext cx="689317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>
                <a:latin typeface="Arial" panose="020B0604020202020204" pitchFamily="34" charset="0"/>
                <a:cs typeface="Arial" panose="020B0604020202020204" pitchFamily="34" charset="0"/>
              </a:rPr>
              <a:t>MAG</a:t>
            </a:r>
            <a:endParaRPr lang="zh-CN" alt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矩形 11"/>
          <p:cNvSpPr/>
          <p:nvPr/>
        </p:nvSpPr>
        <p:spPr>
          <a:xfrm>
            <a:off x="432479" y="5135346"/>
            <a:ext cx="8159261" cy="535916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and incremental algorithms are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more efficient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对话气泡: 圆角矩形 7">
            <a:extLst>
              <a:ext uri="{FF2B5EF4-FFF2-40B4-BE49-F238E27FC236}">
                <a16:creationId xmlns:a16="http://schemas.microsoft.com/office/drawing/2014/main" id="{1089E31D-A613-488A-9B18-69EBC88CD748}"/>
              </a:ext>
            </a:extLst>
          </p:cNvPr>
          <p:cNvSpPr/>
          <p:nvPr/>
        </p:nvSpPr>
        <p:spPr>
          <a:xfrm>
            <a:off x="1389019" y="1649080"/>
            <a:ext cx="2573383" cy="389713"/>
          </a:xfrm>
          <a:prstGeom prst="wedgeRoundRectCallout">
            <a:avLst>
              <a:gd name="adj1" fmla="val -34312"/>
              <a:gd name="adj2" fmla="val 152207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(2.5, 4.1) times faster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对话气泡: 圆角矩形 8">
            <a:extLst>
              <a:ext uri="{FF2B5EF4-FFF2-40B4-BE49-F238E27FC236}">
                <a16:creationId xmlns:a16="http://schemas.microsoft.com/office/drawing/2014/main" id="{3269CE23-8EC9-410B-9914-EA81CB510285}"/>
              </a:ext>
            </a:extLst>
          </p:cNvPr>
          <p:cNvSpPr/>
          <p:nvPr/>
        </p:nvSpPr>
        <p:spPr>
          <a:xfrm>
            <a:off x="5022061" y="1647470"/>
            <a:ext cx="3569679" cy="421323"/>
          </a:xfrm>
          <a:prstGeom prst="wedgeRoundRectCallout">
            <a:avLst>
              <a:gd name="adj1" fmla="val -14287"/>
              <a:gd name="adj2" fmla="val 138219"/>
              <a:gd name="adj3" fmla="val 16667"/>
            </a:avLst>
          </a:prstGeom>
          <a:solidFill>
            <a:schemeClr val="accent1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(2.0, 3.0, 4.4, 245) times faster</a:t>
            </a:r>
            <a:endParaRPr lang="zh-CN" altLang="en-US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8181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8" grpId="0" animBg="1"/>
      <p:bldP spid="9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5770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Ranking Model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Time Weighted PageRank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Ranking with Importance Assembling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Dynamic 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Experimental Study</a:t>
            </a:r>
          </a:p>
          <a:p>
            <a:pPr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Summary</a:t>
            </a:r>
            <a:endParaRPr lang="zh-CN" altLang="en-US" dirty="0">
              <a:solidFill>
                <a:srgbClr val="C00000"/>
              </a:solidFill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1177011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78855" y="882000"/>
            <a:ext cx="8609428" cy="5696600"/>
          </a:xfrm>
        </p:spPr>
        <p:txBody>
          <a:bodyPr>
            <a:normAutofit/>
          </a:bodyPr>
          <a:lstStyle/>
          <a:p>
            <a:r>
              <a:rPr lang="en-US" altLang="zh-CN" dirty="0"/>
              <a:t>Proposing a scholarly article ranking model </a:t>
            </a:r>
            <a:r>
              <a:rPr lang="en-US" altLang="zh-CN" dirty="0" err="1"/>
              <a:t>SARank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Time-Weighted PageRank algorithm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Assembling</a:t>
            </a:r>
            <a:r>
              <a:rPr lang="en-US" altLang="zh-CN" dirty="0"/>
              <a:t> the importance of articles, venues and authors</a:t>
            </a:r>
          </a:p>
          <a:p>
            <a:pPr lvl="1"/>
            <a:endParaRPr lang="en-US" altLang="zh-CN" sz="1000" dirty="0"/>
          </a:p>
          <a:p>
            <a:r>
              <a:rPr lang="en-US" altLang="zh-CN" dirty="0"/>
              <a:t>Developing efficient ranking computation algorithms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Block-wise computation </a:t>
            </a:r>
            <a:r>
              <a:rPr lang="en-US" altLang="zh-CN" dirty="0"/>
              <a:t>for </a:t>
            </a:r>
            <a:r>
              <a:rPr lang="en-US" altLang="zh-CN" dirty="0" err="1"/>
              <a:t>TWPageRank</a:t>
            </a:r>
            <a:endParaRPr lang="en-US" altLang="zh-CN" dirty="0"/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Incremental algorithm </a:t>
            </a:r>
            <a:r>
              <a:rPr lang="en-US" altLang="zh-CN" dirty="0"/>
              <a:t>by affected/unaffected area division</a:t>
            </a:r>
          </a:p>
          <a:p>
            <a:pPr lvl="1"/>
            <a:endParaRPr lang="en-US" altLang="zh-CN" sz="1000" dirty="0"/>
          </a:p>
          <a:p>
            <a:r>
              <a:rPr lang="en-US" altLang="zh-CN" dirty="0"/>
              <a:t>Experimentation study</a:t>
            </a:r>
          </a:p>
          <a:p>
            <a:pPr lvl="1"/>
            <a:r>
              <a:rPr lang="en-US" altLang="zh-CN" dirty="0" err="1"/>
              <a:t>SARank</a:t>
            </a:r>
            <a:r>
              <a:rPr lang="en-US" altLang="zh-CN" dirty="0"/>
              <a:t> </a:t>
            </a:r>
            <a:r>
              <a:rPr lang="en-US" altLang="zh-CN" dirty="0">
                <a:solidFill>
                  <a:srgbClr val="C00000"/>
                </a:solidFill>
              </a:rPr>
              <a:t>consistently ranks better</a:t>
            </a:r>
            <a:endParaRPr lang="en-US" altLang="zh-CN" dirty="0"/>
          </a:p>
          <a:p>
            <a:pPr lvl="1"/>
            <a:r>
              <a:rPr lang="en-US" altLang="zh-CN" dirty="0"/>
              <a:t>Batch and incremental algorithms are </a:t>
            </a:r>
            <a:r>
              <a:rPr lang="en-US" altLang="zh-CN" dirty="0">
                <a:solidFill>
                  <a:srgbClr val="C00000"/>
                </a:solidFill>
              </a:rPr>
              <a:t>more efficient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PFCTN</a:t>
            </a:r>
            <a:r>
              <a:rPr lang="en-US" altLang="zh-CN" dirty="0"/>
              <a:t>, a new benchmark for article ranking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6798306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28</a:t>
            </a:fld>
            <a:endParaRPr lang="zh-CN" altLang="en-US"/>
          </a:p>
        </p:txBody>
      </p:sp>
      <p:sp>
        <p:nvSpPr>
          <p:cNvPr id="5" name="标题 1">
            <a:extLst>
              <a:ext uri="{FF2B5EF4-FFF2-40B4-BE49-F238E27FC236}">
                <a16:creationId xmlns:a16="http://schemas.microsoft.com/office/drawing/2014/main" id="{B96182D6-2B06-4A26-A024-EAB96393B085}"/>
              </a:ext>
            </a:extLst>
          </p:cNvPr>
          <p:cNvSpPr txBox="1">
            <a:spLocks/>
          </p:cNvSpPr>
          <p:nvPr/>
        </p:nvSpPr>
        <p:spPr>
          <a:xfrm>
            <a:off x="260252" y="2370526"/>
            <a:ext cx="8623495" cy="2116948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Thanks!</a:t>
            </a:r>
            <a:b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CN" sz="3200" b="1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Q&amp;A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7289759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Components Computation 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79"/>
            <a:ext cx="8609428" cy="5770439"/>
          </a:xfrm>
        </p:spPr>
        <p:txBody>
          <a:bodyPr/>
          <a:lstStyle/>
          <a:p>
            <a:r>
              <a:rPr lang="en-US" altLang="zh-CN" dirty="0"/>
              <a:t>Venue component</a:t>
            </a:r>
          </a:p>
          <a:p>
            <a:pPr lvl="1"/>
            <a:r>
              <a:rPr lang="en-US" altLang="zh-CN" dirty="0"/>
              <a:t>Treating the </a:t>
            </a:r>
            <a:r>
              <a:rPr lang="en-US" altLang="zh-CN" dirty="0">
                <a:solidFill>
                  <a:srgbClr val="C00000"/>
                </a:solidFill>
              </a:rPr>
              <a:t>venue in each year individually</a:t>
            </a:r>
            <a:r>
              <a:rPr lang="en-US" altLang="zh-CN" dirty="0"/>
              <a:t> and its importance is the sum of importance in all individual years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29</a:t>
            </a:fld>
            <a:endParaRPr lang="zh-CN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" name="文本框 5"/>
              <p:cNvSpPr txBox="1"/>
              <p:nvPr/>
            </p:nvSpPr>
            <p:spPr>
              <a:xfrm>
                <a:off x="239151" y="5752985"/>
                <a:ext cx="8806374" cy="1073948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𝑃𝑟𝑠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venue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its </a:t>
                </a:r>
                <a:r>
                  <a:rPr lang="en-US" altLang="zh-CN" sz="2200" dirty="0" err="1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TWPageRank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score</a:t>
                </a:r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on the venue graph</a:t>
                </a:r>
              </a:p>
              <a:p>
                <a:pPr marL="685800" lvl="1" indent="-288000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  <a:buFont typeface="Arial" panose="020B0604020202020204" pitchFamily="34" charset="0"/>
                  <a:buChar char="•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</m:ctrlPr>
                      </m:sSubPr>
                      <m:e>
                        <m:r>
                          <a:rPr lang="en-US" altLang="zh-CN" sz="2200" i="1" dirty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𝑃𝑜𝑝</m:t>
                        </m:r>
                      </m:e>
                      <m:sub>
                        <m:r>
                          <a:rPr lang="en-US" altLang="zh-CN" sz="2200" b="0" i="1" dirty="0" smtClean="0">
                            <a:latin typeface="Cambria Math" panose="02040503050406030204" pitchFamily="18" charset="0"/>
                            <a:cs typeface="Arial" panose="020B0604020202020204" pitchFamily="34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of venue </a:t>
                </a:r>
                <a14:m>
                  <m:oMath xmlns:m="http://schemas.openxmlformats.org/officeDocument/2006/math">
                    <m:r>
                      <a:rPr lang="en-US" altLang="zh-CN" sz="2200" b="0" i="1" smtClean="0"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𝑘</m:t>
                    </m:r>
                  </m:oMath>
                </a14:m>
                <a:r>
                  <a:rPr lang="en-US" altLang="zh-CN" sz="2200" dirty="0">
                    <a:latin typeface="Arial" panose="020B0604020202020204" pitchFamily="34" charset="0"/>
                    <a:cs typeface="Arial" panose="020B0604020202020204" pitchFamily="34" charset="0"/>
                  </a:rPr>
                  <a:t> is the </a:t>
                </a:r>
                <a:r>
                  <a:rPr lang="en-US" altLang="zh-CN" sz="22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average popularity of its articles</a:t>
                </a:r>
              </a:p>
              <a:p>
                <a:pPr lvl="1"/>
                <a:endParaRPr lang="en-US" altLang="zh-CN" dirty="0"/>
              </a:p>
            </p:txBody>
          </p:sp>
        </mc:Choice>
        <mc:Fallback xmlns="">
          <p:sp>
            <p:nvSpPr>
              <p:cNvPr id="6" name="文本框 5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39151" y="5752985"/>
                <a:ext cx="8806374" cy="1073948"/>
              </a:xfrm>
              <a:prstGeom prst="rect">
                <a:avLst/>
              </a:prstGeom>
              <a:blipFill rotWithShape="0">
                <a:blip r:embed="rId4"/>
                <a:stretch>
                  <a:fillRect t="-6818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5" name="图片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28700" y="2075654"/>
            <a:ext cx="7086600" cy="3571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6623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>
                <a:solidFill>
                  <a:schemeClr val="tx1"/>
                </a:solidFill>
              </a:rPr>
              <a:t>Challenges</a:t>
            </a:r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79"/>
            <a:ext cx="8609428" cy="5770439"/>
          </a:xfrm>
        </p:spPr>
        <p:txBody>
          <a:bodyPr/>
          <a:lstStyle/>
          <a:p>
            <a:r>
              <a:rPr lang="en-US" altLang="zh-CN" dirty="0"/>
              <a:t>Heterogeneous, evolving &amp; dynamic </a:t>
            </a:r>
          </a:p>
          <a:p>
            <a:pPr lvl="1"/>
            <a:r>
              <a:rPr lang="en-US" altLang="zh-CN" dirty="0">
                <a:solidFill>
                  <a:srgbClr val="C00000"/>
                </a:solidFill>
              </a:rPr>
              <a:t>Multiple types </a:t>
            </a:r>
            <a:r>
              <a:rPr lang="en-US" altLang="zh-CN" dirty="0"/>
              <a:t>of entities involve with </a:t>
            </a:r>
            <a:r>
              <a:rPr lang="en-US" altLang="zh-CN" dirty="0">
                <a:solidFill>
                  <a:srgbClr val="C00000"/>
                </a:solidFill>
              </a:rPr>
              <a:t>different</a:t>
            </a:r>
            <a:r>
              <a:rPr lang="en-US" altLang="zh-CN" dirty="0"/>
              <a:t> contributions</a:t>
            </a:r>
          </a:p>
          <a:p>
            <a:pPr lvl="1"/>
            <a:r>
              <a:rPr lang="en-US" altLang="zh-CN" dirty="0"/>
              <a:t>Entities and their importance </a:t>
            </a:r>
            <a:r>
              <a:rPr lang="en-US" altLang="zh-CN" dirty="0">
                <a:solidFill>
                  <a:srgbClr val="C00000"/>
                </a:solidFill>
              </a:rPr>
              <a:t>evolve with time</a:t>
            </a:r>
          </a:p>
          <a:p>
            <a:pPr lvl="1"/>
            <a:r>
              <a:rPr lang="en-US" altLang="zh-CN" dirty="0"/>
              <a:t>Academic data is </a:t>
            </a:r>
            <a:r>
              <a:rPr lang="en-US" altLang="zh-CN" dirty="0">
                <a:solidFill>
                  <a:srgbClr val="C00000"/>
                </a:solidFill>
              </a:rPr>
              <a:t>dynamic and continuously growing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3</a:t>
            </a:fld>
            <a:endParaRPr lang="zh-CN" altLang="en-US"/>
          </a:p>
        </p:txBody>
      </p:sp>
      <p:sp>
        <p:nvSpPr>
          <p:cNvPr id="8" name="文本框 7"/>
          <p:cNvSpPr txBox="1"/>
          <p:nvPr/>
        </p:nvSpPr>
        <p:spPr>
          <a:xfrm>
            <a:off x="0" y="6323972"/>
            <a:ext cx="847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Arnab Sinha, et al. An Overview of Microsoft Academic Service (MAS) and Applications. In WWW, 2015.</a:t>
            </a:r>
          </a:p>
          <a:p>
            <a:r>
              <a:rPr lang="en-US" altLang="zh-CN" sz="1400" dirty="0"/>
              <a:t>https://dblp.uni-trier.de/statistics/newrecordsperyear.html</a:t>
            </a:r>
            <a:endParaRPr lang="zh-CN" altLang="en-US" sz="1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6307465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文本框 6"/>
          <p:cNvSpPr txBox="1"/>
          <p:nvPr/>
        </p:nvSpPr>
        <p:spPr>
          <a:xfrm>
            <a:off x="292813" y="5752350"/>
            <a:ext cx="4583371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 Microsoft Academic Graph [Sinha et al. 2015]</a:t>
            </a:r>
            <a:endParaRPr lang="zh-CN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9" name="图片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799" y="3387952"/>
            <a:ext cx="4285398" cy="1940840"/>
          </a:xfrm>
          <a:prstGeom prst="rect">
            <a:avLst/>
          </a:prstGeom>
        </p:spPr>
      </p:pic>
      <p:sp>
        <p:nvSpPr>
          <p:cNvPr id="16" name="文本框 15">
            <a:extLst>
              <a:ext uri="{FF2B5EF4-FFF2-40B4-BE49-F238E27FC236}">
                <a16:creationId xmlns:a16="http://schemas.microsoft.com/office/drawing/2014/main" id="{896BDC8B-2137-46AF-A9B3-FA857516C2CD}"/>
              </a:ext>
            </a:extLst>
          </p:cNvPr>
          <p:cNvSpPr txBox="1"/>
          <p:nvPr/>
        </p:nvSpPr>
        <p:spPr>
          <a:xfrm>
            <a:off x="5239526" y="5752350"/>
            <a:ext cx="3834134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New Records per year of </a:t>
            </a:r>
            <a:r>
              <a:rPr lang="en-US" altLang="zh-CN" sz="16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dblp</a:t>
            </a:r>
            <a:r>
              <a:rPr lang="en-US" altLang="zh-CN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Database</a:t>
            </a:r>
            <a:endParaRPr lang="zh-CN" altLang="en-US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" name="图片 4">
            <a:extLst>
              <a:ext uri="{FF2B5EF4-FFF2-40B4-BE49-F238E27FC236}">
                <a16:creationId xmlns:a16="http://schemas.microsoft.com/office/drawing/2014/main" id="{B54C28C6-DA6B-48A3-A657-779157A2EC9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27767" y="2495260"/>
            <a:ext cx="3834134" cy="32817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224164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Components Computation </a:t>
            </a:r>
            <a:endParaRPr lang="zh-CN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内容占位符 2"/>
              <p:cNvSpPr>
                <a:spLocks noGrp="1"/>
              </p:cNvSpPr>
              <p:nvPr>
                <p:ph idx="1"/>
              </p:nvPr>
            </p:nvSpPr>
            <p:spPr>
              <a:xfrm>
                <a:off x="267286" y="883579"/>
                <a:ext cx="8609428" cy="5770439"/>
              </a:xfrm>
            </p:spPr>
            <p:txBody>
              <a:bodyPr/>
              <a:lstStyle/>
              <a:p>
                <a:r>
                  <a:rPr lang="en-US" altLang="zh-CN" dirty="0"/>
                  <a:t>Author component</a:t>
                </a:r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endParaRPr lang="en-US" altLang="zh-CN" dirty="0"/>
              </a:p>
              <a:p>
                <a:pPr lvl="1"/>
                <a:r>
                  <a:rPr lang="en-US" altLang="zh-CN" dirty="0"/>
                  <a:t>Compute the </a:t>
                </a:r>
                <a:r>
                  <a:rPr lang="en-US" altLang="zh-CN" dirty="0" err="1"/>
                  <a:t>TWPagerank</a:t>
                </a:r>
                <a:r>
                  <a:rPr lang="en-US" altLang="zh-CN" dirty="0"/>
                  <a:t> on the author citation graph is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computationally expensive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𝑃𝑟𝑠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/>
                  <a:t> of author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average prestige of his/her articles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i="1" dirty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𝑃𝑜𝑝</m:t>
                        </m:r>
                      </m:e>
                      <m:sub>
                        <m:r>
                          <a:rPr lang="en-US" altLang="zh-CN" dirty="0">
                            <a:latin typeface="Cambria Math" panose="02040503050406030204" pitchFamily="18" charset="0"/>
                          </a:rPr>
                          <m:t>𝑎</m:t>
                        </m:r>
                      </m:sub>
                    </m:sSub>
                  </m:oMath>
                </a14:m>
                <a:r>
                  <a:rPr lang="en-US" altLang="zh-CN" dirty="0"/>
                  <a:t> of author </a:t>
                </a:r>
                <a14:m>
                  <m:oMath xmlns:m="http://schemas.openxmlformats.org/officeDocument/2006/math">
                    <m:r>
                      <a:rPr lang="en-US" altLang="zh-CN" dirty="0"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dirty="0"/>
                  <a:t> is the </a:t>
                </a:r>
                <a:r>
                  <a:rPr lang="en-US" altLang="zh-CN" dirty="0">
                    <a:solidFill>
                      <a:srgbClr val="C00000"/>
                    </a:solidFill>
                  </a:rPr>
                  <a:t>average popularity of his/her articles</a:t>
                </a:r>
              </a:p>
            </p:txBody>
          </p:sp>
        </mc:Choice>
        <mc:Fallback xmlns="">
          <p:sp>
            <p:nvSpPr>
              <p:cNvPr id="3" name="内容占位符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67286" y="883579"/>
                <a:ext cx="8609428" cy="5770439"/>
              </a:xfrm>
              <a:blipFill rotWithShape="0">
                <a:blip r:embed="rId3"/>
                <a:stretch>
                  <a:fillRect l="-708" t="-1690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30</a:t>
            </a:fld>
            <a:endParaRPr lang="zh-CN" altLang="en-US"/>
          </a:p>
        </p:txBody>
      </p:sp>
      <p:pic>
        <p:nvPicPr>
          <p:cNvPr id="6" name="图片 5">
            <a:extLst>
              <a:ext uri="{FF2B5EF4-FFF2-40B4-BE49-F238E27FC236}">
                <a16:creationId xmlns:a16="http://schemas.microsoft.com/office/drawing/2014/main" id="{DB3F1AA2-345C-4F08-A7D8-578CA77F76D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00234" y="1434841"/>
            <a:ext cx="6543532" cy="3432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417748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Impacts of Parameters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31</a:t>
            </a:fld>
            <a:endParaRPr lang="zh-CN" altLang="en-US"/>
          </a:p>
        </p:txBody>
      </p:sp>
      <p:grpSp>
        <p:nvGrpSpPr>
          <p:cNvPr id="26" name="组合 25"/>
          <p:cNvGrpSpPr/>
          <p:nvPr/>
        </p:nvGrpSpPr>
        <p:grpSpPr>
          <a:xfrm>
            <a:off x="297603" y="1430240"/>
            <a:ext cx="8506589" cy="4629714"/>
            <a:chOff x="457168" y="995070"/>
            <a:chExt cx="8506589" cy="4629714"/>
          </a:xfrm>
        </p:grpSpPr>
        <p:grpSp>
          <p:nvGrpSpPr>
            <p:cNvPr id="27" name="组合 26"/>
            <p:cNvGrpSpPr/>
            <p:nvPr/>
          </p:nvGrpSpPr>
          <p:grpSpPr>
            <a:xfrm>
              <a:off x="457168" y="995070"/>
              <a:ext cx="8506589" cy="4601580"/>
              <a:chOff x="457168" y="995070"/>
              <a:chExt cx="8506589" cy="4601580"/>
            </a:xfrm>
          </p:grpSpPr>
          <p:pic>
            <p:nvPicPr>
              <p:cNvPr id="34" name="图片 33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94318" y="995070"/>
                <a:ext cx="2551349" cy="2127957"/>
              </a:xfrm>
              <a:prstGeom prst="rect">
                <a:avLst/>
              </a:prstGeom>
            </p:spPr>
          </p:pic>
          <p:pic>
            <p:nvPicPr>
              <p:cNvPr id="35" name="图片 34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57168" y="3370555"/>
                <a:ext cx="2588499" cy="2164618"/>
              </a:xfrm>
              <a:prstGeom prst="rect">
                <a:avLst/>
              </a:prstGeom>
            </p:spPr>
          </p:pic>
          <p:pic>
            <p:nvPicPr>
              <p:cNvPr id="36" name="图片 35"/>
              <p:cNvPicPr>
                <a:picLocks noChangeAspect="1"/>
              </p:cNvPicPr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3397016" y="3370555"/>
                <a:ext cx="2625651" cy="2226095"/>
              </a:xfrm>
              <a:prstGeom prst="rect">
                <a:avLst/>
              </a:prstGeom>
            </p:spPr>
          </p:pic>
          <p:pic>
            <p:nvPicPr>
              <p:cNvPr id="37" name="图片 36"/>
              <p:cNvPicPr>
                <a:picLocks noChangeAspect="1"/>
              </p:cNvPicPr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320269" y="3370555"/>
                <a:ext cx="2643488" cy="2226095"/>
              </a:xfrm>
              <a:prstGeom prst="rect">
                <a:avLst/>
              </a:prstGeom>
            </p:spPr>
          </p:pic>
          <p:pic>
            <p:nvPicPr>
              <p:cNvPr id="38" name="图片 37"/>
              <p:cNvPicPr>
                <a:picLocks noChangeAspect="1"/>
              </p:cNvPicPr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319499" y="995070"/>
                <a:ext cx="2571282" cy="2127957"/>
              </a:xfrm>
              <a:prstGeom prst="rect">
                <a:avLst/>
              </a:prstGeom>
            </p:spPr>
          </p:pic>
          <p:pic>
            <p:nvPicPr>
              <p:cNvPr id="39" name="图片 38"/>
              <p:cNvPicPr>
                <a:picLocks noChangeAspect="1"/>
              </p:cNvPicPr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397016" y="998807"/>
                <a:ext cx="2571134" cy="2124220"/>
              </a:xfrm>
              <a:prstGeom prst="rect">
                <a:avLst/>
              </a:prstGeom>
            </p:spPr>
          </p:pic>
          <p:sp>
            <p:nvSpPr>
              <p:cNvPr id="40" name="矩形 39"/>
              <p:cNvSpPr/>
              <p:nvPr/>
            </p:nvSpPr>
            <p:spPr>
              <a:xfrm>
                <a:off x="457168" y="2602523"/>
                <a:ext cx="161810" cy="323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1" name="矩形 40"/>
              <p:cNvSpPr/>
              <p:nvPr/>
            </p:nvSpPr>
            <p:spPr>
              <a:xfrm>
                <a:off x="3316111" y="2602523"/>
                <a:ext cx="161810" cy="323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  <p:sp>
            <p:nvSpPr>
              <p:cNvPr id="42" name="矩形 41"/>
              <p:cNvSpPr/>
              <p:nvPr/>
            </p:nvSpPr>
            <p:spPr>
              <a:xfrm>
                <a:off x="6296140" y="2602522"/>
                <a:ext cx="161810" cy="323557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zh-CN" altLang="en-US"/>
              </a:p>
            </p:txBody>
          </p:sp>
        </p:grpSp>
        <p:sp>
          <p:nvSpPr>
            <p:cNvPr id="28" name="矩形 27"/>
            <p:cNvSpPr/>
            <p:nvPr/>
          </p:nvSpPr>
          <p:spPr>
            <a:xfrm>
              <a:off x="1350498" y="2855742"/>
              <a:ext cx="351693" cy="3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1350497" y="5287161"/>
              <a:ext cx="351693" cy="3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0" name="矩形 29"/>
            <p:cNvSpPr/>
            <p:nvPr/>
          </p:nvSpPr>
          <p:spPr>
            <a:xfrm>
              <a:off x="4131685" y="2855741"/>
              <a:ext cx="351693" cy="3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1" name="矩形 30"/>
            <p:cNvSpPr/>
            <p:nvPr/>
          </p:nvSpPr>
          <p:spPr>
            <a:xfrm>
              <a:off x="7156118" y="2869807"/>
              <a:ext cx="351693" cy="3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2" name="矩形 31"/>
            <p:cNvSpPr/>
            <p:nvPr/>
          </p:nvSpPr>
          <p:spPr>
            <a:xfrm>
              <a:off x="4131685" y="5301228"/>
              <a:ext cx="351693" cy="3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33" name="矩形 32"/>
            <p:cNvSpPr/>
            <p:nvPr/>
          </p:nvSpPr>
          <p:spPr>
            <a:xfrm>
              <a:off x="7158335" y="5315295"/>
              <a:ext cx="351693" cy="30948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22" name="矩形 21"/>
              <p:cNvSpPr/>
              <p:nvPr/>
            </p:nvSpPr>
            <p:spPr>
              <a:xfrm>
                <a:off x="1219375" y="2976809"/>
                <a:ext cx="7029079" cy="535916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Time decaying factor </a:t>
                </a:r>
                <a14:m>
                  <m:oMath xmlns:m="http://schemas.openxmlformats.org/officeDocument/2006/math">
                    <m:r>
                      <a:rPr lang="zh-CN" altLang="en-US" sz="24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zh-CN" altLang="en-US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barely affects</a:t>
                </a:r>
                <a:r>
                  <a:rPr lang="en-US" altLang="zh-CN" sz="2400" dirty="0">
                    <a:solidFill>
                      <a:srgbClr val="FF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result</a:t>
                </a:r>
              </a:p>
            </p:txBody>
          </p:sp>
        </mc:Choice>
        <mc:Fallback xmlns="">
          <p:sp>
            <p:nvSpPr>
              <p:cNvPr id="22" name="矩形 21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219375" y="2976809"/>
                <a:ext cx="7029079" cy="535916"/>
              </a:xfrm>
              <a:prstGeom prst="rect">
                <a:avLst/>
              </a:prstGeom>
              <a:blipFill>
                <a:blip r:embed="rId9"/>
                <a:stretch>
                  <a:fillRect t="-2222" b="-15556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3" name="矩形 22"/>
          <p:cNvSpPr/>
          <p:nvPr/>
        </p:nvSpPr>
        <p:spPr>
          <a:xfrm>
            <a:off x="918176" y="5348249"/>
            <a:ext cx="7631476" cy="88889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lvl="1" algn="ctr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100000"/>
            </a:pP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altLang="zh-CN" sz="2400" dirty="0" err="1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PairAcc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of combining prestige and popularity is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better</a:t>
            </a:r>
            <a:r>
              <a:rPr lang="en-US" altLang="zh-CN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using prestige or popularity alone</a:t>
            </a:r>
            <a:endParaRPr lang="zh-CN" altLang="en-US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2064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" grpId="0" animBg="1"/>
      <p:bldP spid="23" grpId="0" animBg="1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Impacts of Parameters </a:t>
            </a:r>
            <a:r>
              <a:rPr lang="zh-CN" altLang="en-US" dirty="0"/>
              <a:t>𝛼 </a:t>
            </a:r>
            <a:r>
              <a:rPr lang="en-US" altLang="zh-CN" dirty="0"/>
              <a:t>and </a:t>
            </a:r>
            <a:r>
              <a:rPr lang="zh-CN" altLang="en-US" dirty="0"/>
              <a:t>𝛽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32</a:t>
            </a:fld>
            <a:endParaRPr lang="zh-CN" altLang="en-US"/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1385142"/>
            <a:ext cx="9144000" cy="472995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矩形 5"/>
              <p:cNvSpPr/>
              <p:nvPr/>
            </p:nvSpPr>
            <p:spPr>
              <a:xfrm>
                <a:off x="923827" y="3305669"/>
                <a:ext cx="7777113" cy="1256904"/>
              </a:xfrm>
              <a:prstGeom prst="rect">
                <a:avLst/>
              </a:prstGeom>
              <a:solidFill>
                <a:schemeClr val="accent4">
                  <a:lumMod val="40000"/>
                  <a:lumOff val="60000"/>
                </a:schemeClr>
              </a:solidFill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lvl="0">
                  <a:lnSpc>
                    <a:spcPct val="90000"/>
                  </a:lnSpc>
                  <a:spcBef>
                    <a:spcPts val="1000"/>
                  </a:spcBef>
                  <a:buClr>
                    <a:srgbClr val="000080"/>
                  </a:buClr>
                  <a:buSzPct val="80000"/>
                </a:pPr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the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PairAcc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changes gently, and the optimal </a:t>
                </a:r>
                <a:r>
                  <a:rPr lang="en-US" altLang="zh-CN" sz="2400" dirty="0" err="1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PairAcc</a:t>
                </a:r>
                <a:r>
                  <a:rPr lang="en-US" altLang="zh-CN" sz="24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is obtained with in a single region.</a:t>
                </a:r>
              </a:p>
              <a:p>
                <a:pPr lvl="0">
                  <a:lnSpc>
                    <a:spcPct val="90000"/>
                  </a:lnSpc>
                  <a:spcBef>
                    <a:spcPts val="1000"/>
                  </a:spcBef>
                  <a:buClr>
                    <a:srgbClr val="000080"/>
                  </a:buClr>
                  <a:buSzPct val="80000"/>
                </a:pP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SARank is very robust to parameters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𝛼</m:t>
                    </m:r>
                  </m:oMath>
                </a14:m>
                <a:r>
                  <a:rPr lang="zh-CN" altLang="en-US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</a:t>
                </a:r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and </a:t>
                </a:r>
                <a14:m>
                  <m:oMath xmlns:m="http://schemas.openxmlformats.org/officeDocument/2006/math">
                    <m:r>
                      <a:rPr lang="zh-CN" altLang="en-US" sz="2400" i="1" smtClean="0">
                        <a:solidFill>
                          <a:srgbClr val="C00000"/>
                        </a:solidFill>
                        <a:latin typeface="Cambria Math" panose="02040503050406030204" pitchFamily="18" charset="0"/>
                        <a:cs typeface="Arial" panose="020B0604020202020204" pitchFamily="34" charset="0"/>
                      </a:rPr>
                      <m:t>𝛽</m:t>
                    </m:r>
                  </m:oMath>
                </a14:m>
                <a:r>
                  <a:rPr lang="en-US" altLang="zh-CN" sz="2400" dirty="0">
                    <a:solidFill>
                      <a:srgbClr val="C00000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.</a:t>
                </a:r>
                <a:endParaRPr lang="zh-CN" altLang="en-US" sz="24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" name="矩形 5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23827" y="3305669"/>
                <a:ext cx="7777113" cy="1256904"/>
              </a:xfrm>
              <a:prstGeom prst="rect">
                <a:avLst/>
              </a:prstGeom>
              <a:blipFill>
                <a:blip r:embed="rId4"/>
                <a:stretch>
                  <a:fillRect l="-1175" t="-3846" b="-865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935018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239151" y="111903"/>
            <a:ext cx="8834509" cy="771676"/>
          </a:xfrm>
        </p:spPr>
        <p:txBody>
          <a:bodyPr>
            <a:normAutofit fontScale="90000"/>
          </a:bodyPr>
          <a:lstStyle/>
          <a:p>
            <a:r>
              <a:rPr lang="en-US" altLang="zh-CN" dirty="0" err="1"/>
              <a:t>SARank</a:t>
            </a:r>
            <a:r>
              <a:rPr lang="en-US" altLang="zh-CN" dirty="0"/>
              <a:t> vs. </a:t>
            </a:r>
            <a:r>
              <a:rPr lang="en-US" altLang="zh-CN" dirty="0" err="1"/>
              <a:t>DRank</a:t>
            </a:r>
            <a:r>
              <a:rPr lang="en-US" altLang="zh-CN" dirty="0"/>
              <a:t>(exponentially decay directly)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33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0071" y="769482"/>
            <a:ext cx="3645347" cy="2015930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06904" y="769483"/>
            <a:ext cx="3631693" cy="2015930"/>
          </a:xfrm>
          <a:prstGeom prst="rect">
            <a:avLst/>
          </a:prstGeom>
        </p:spPr>
      </p:pic>
      <p:pic>
        <p:nvPicPr>
          <p:cNvPr id="8" name="图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90072" y="2785412"/>
            <a:ext cx="3641054" cy="2013556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706904" y="2785412"/>
            <a:ext cx="3641054" cy="2013556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85780" y="4801341"/>
            <a:ext cx="3645346" cy="2015929"/>
          </a:xfrm>
          <a:prstGeom prst="rect">
            <a:avLst/>
          </a:prstGeom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706905" y="4798969"/>
            <a:ext cx="3649636" cy="2018302"/>
          </a:xfrm>
          <a:prstGeom prst="rect">
            <a:avLst/>
          </a:prstGeom>
        </p:spPr>
      </p:pic>
      <p:sp>
        <p:nvSpPr>
          <p:cNvPr id="12" name="矩形 11"/>
          <p:cNvSpPr/>
          <p:nvPr/>
        </p:nvSpPr>
        <p:spPr>
          <a:xfrm>
            <a:off x="414997" y="3584029"/>
            <a:ext cx="8159261" cy="535916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TWPR </a:t>
            </a:r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generally ranks better</a:t>
            </a:r>
            <a:r>
              <a:rPr lang="en-US" altLang="zh-CN" sz="24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than directly decaying</a:t>
            </a:r>
            <a:endParaRPr lang="zh-CN" altLang="en-US" sz="2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2036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151" y="883579"/>
            <a:ext cx="8637563" cy="5770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Ranking Model</a:t>
            </a:r>
          </a:p>
          <a:p>
            <a:pPr lvl="1">
              <a:lnSpc>
                <a:spcPct val="10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Our Time Weighted PageRank</a:t>
            </a:r>
          </a:p>
          <a:p>
            <a:pPr lvl="1">
              <a:lnSpc>
                <a:spcPct val="150000"/>
              </a:lnSpc>
            </a:pPr>
            <a:r>
              <a:rPr lang="en-US" altLang="zh-CN" dirty="0"/>
              <a:t>Ranking with Importance Assembling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Dynamic 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Experimental Study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8118150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Why Weighted PageRank?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78"/>
            <a:ext cx="8546625" cy="3929788"/>
          </a:xfrm>
        </p:spPr>
        <p:txBody>
          <a:bodyPr>
            <a:normAutofit/>
          </a:bodyPr>
          <a:lstStyle/>
          <a:p>
            <a:r>
              <a:rPr lang="en-US" altLang="zh-CN" dirty="0"/>
              <a:t>Traditional PageRank</a:t>
            </a:r>
          </a:p>
          <a:p>
            <a:pPr lvl="1"/>
            <a:r>
              <a:rPr lang="en-US" altLang="zh-CN" dirty="0"/>
              <a:t>Assumption of equally propagating</a:t>
            </a:r>
          </a:p>
          <a:p>
            <a:pPr lvl="2"/>
            <a:r>
              <a:rPr lang="en-US" altLang="zh-CN" dirty="0"/>
              <a:t>Articles are </a:t>
            </a:r>
            <a:r>
              <a:rPr lang="en-US" altLang="zh-CN" dirty="0">
                <a:solidFill>
                  <a:srgbClr val="C00000"/>
                </a:solidFill>
              </a:rPr>
              <a:t>equally influenced</a:t>
            </a:r>
            <a:r>
              <a:rPr lang="en-US" altLang="zh-CN" dirty="0"/>
              <a:t> by references</a:t>
            </a:r>
          </a:p>
          <a:p>
            <a:pPr lvl="1"/>
            <a:r>
              <a:rPr lang="en-US" altLang="zh-CN" sz="2400" dirty="0">
                <a:solidFill>
                  <a:srgbClr val="C00000"/>
                </a:solidFill>
              </a:rPr>
              <a:t>Bias:</a:t>
            </a:r>
            <a:r>
              <a:rPr lang="en-US" altLang="zh-CN" sz="2400" dirty="0"/>
              <a:t> favor older articles while underestimate new ones</a:t>
            </a:r>
          </a:p>
          <a:p>
            <a:endParaRPr lang="en-US" altLang="zh-CN" sz="1100" dirty="0">
              <a:solidFill>
                <a:srgbClr val="C00000"/>
              </a:solidFill>
            </a:endParaRPr>
          </a:p>
          <a:p>
            <a:r>
              <a:rPr lang="en-US" altLang="zh-CN" sz="2400" dirty="0">
                <a:solidFill>
                  <a:srgbClr val="C00000"/>
                </a:solidFill>
              </a:rPr>
              <a:t>Not all citations are equal</a:t>
            </a:r>
            <a:r>
              <a:rPr lang="en-US" altLang="zh-CN" sz="2000" baseline="30000" dirty="0"/>
              <a:t> [Valenzuela et al. 2015]</a:t>
            </a:r>
          </a:p>
          <a:p>
            <a:pPr lvl="1"/>
            <a:r>
              <a:rPr lang="en-US" altLang="zh-CN" dirty="0"/>
              <a:t>Different articles typically have different impacts</a:t>
            </a:r>
          </a:p>
          <a:p>
            <a:endParaRPr lang="en-US" altLang="zh-CN" sz="1100" dirty="0"/>
          </a:p>
          <a:p>
            <a:r>
              <a:rPr lang="en-US" altLang="zh-CN" dirty="0"/>
              <a:t>Weighted PageRank</a:t>
            </a:r>
          </a:p>
          <a:p>
            <a:pPr lvl="1"/>
            <a:r>
              <a:rPr lang="en-US" altLang="zh-CN" dirty="0"/>
              <a:t>Key: </a:t>
            </a:r>
            <a:r>
              <a:rPr lang="en-US" altLang="zh-CN" dirty="0">
                <a:solidFill>
                  <a:srgbClr val="C00000"/>
                </a:solidFill>
              </a:rPr>
              <a:t>how to determine the weights</a:t>
            </a:r>
            <a:r>
              <a:rPr lang="en-US" altLang="zh-CN" dirty="0"/>
              <a:t> (differentiate impacts)</a:t>
            </a:r>
          </a:p>
          <a:p>
            <a:pPr marL="325800" lvl="2" indent="0">
              <a:spcBef>
                <a:spcPts val="1000"/>
              </a:spcBef>
              <a:buSzPct val="80000"/>
              <a:buNone/>
            </a:pPr>
            <a:endParaRPr lang="en-US" altLang="zh-CN" dirty="0"/>
          </a:p>
          <a:p>
            <a:pPr marL="228600" lvl="1" indent="-360000">
              <a:spcBef>
                <a:spcPts val="1000"/>
              </a:spcBef>
              <a:buSzPct val="80000"/>
              <a:buFont typeface="Wingdings" pitchFamily="2" charset="2"/>
              <a:buChar char="Ø"/>
            </a:pPr>
            <a:endParaRPr lang="en-US" altLang="zh-CN" sz="2400" baseline="30000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5</a:t>
            </a:fld>
            <a:endParaRPr lang="zh-CN" altLang="en-US" dirty="0"/>
          </a:p>
        </p:txBody>
      </p:sp>
      <p:sp>
        <p:nvSpPr>
          <p:cNvPr id="7" name="文本框 6"/>
          <p:cNvSpPr txBox="1"/>
          <p:nvPr/>
        </p:nvSpPr>
        <p:spPr>
          <a:xfrm>
            <a:off x="-6535" y="6550223"/>
            <a:ext cx="863756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M. Valenzuela, V. Ha and O. </a:t>
            </a:r>
            <a:r>
              <a:rPr lang="en-US" altLang="zh-CN" sz="1400" dirty="0" err="1"/>
              <a:t>Etzioni</a:t>
            </a:r>
            <a:r>
              <a:rPr lang="en-US" altLang="zh-CN" sz="1400" dirty="0"/>
              <a:t>. Identifying Meaningful Citations. In AAAI Workshop, 2015.</a:t>
            </a:r>
            <a:endParaRPr lang="zh-CN" altLang="en-US" sz="1400" dirty="0"/>
          </a:p>
        </p:txBody>
      </p:sp>
      <p:cxnSp>
        <p:nvCxnSpPr>
          <p:cNvPr id="8" name="直接连接符 7"/>
          <p:cNvCxnSpPr/>
          <p:nvPr/>
        </p:nvCxnSpPr>
        <p:spPr>
          <a:xfrm>
            <a:off x="0" y="6550223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8181857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Intuitions of Impacts of Articles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80"/>
            <a:ext cx="8609428" cy="577044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Time decaying</a:t>
            </a:r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>
              <a:solidFill>
                <a:srgbClr val="C00000"/>
              </a:solidFill>
            </a:endParaRPr>
          </a:p>
          <a:p>
            <a:endParaRPr lang="en-US" altLang="zh-CN" dirty="0"/>
          </a:p>
          <a:p>
            <a:r>
              <a:rPr lang="en-US" altLang="zh-CN" dirty="0"/>
              <a:t>Most previous work simply decays exponentially</a:t>
            </a:r>
            <a:r>
              <a:rPr lang="en-US" altLang="zh-CN" sz="2400" baseline="30000" dirty="0"/>
              <a:t> [1-4]</a:t>
            </a:r>
          </a:p>
          <a:p>
            <a:endParaRPr lang="en-US" altLang="zh-CN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6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7079" y="1471711"/>
            <a:ext cx="5607866" cy="2317300"/>
          </a:xfrm>
          <a:prstGeom prst="rect">
            <a:avLst/>
          </a:prstGeom>
        </p:spPr>
      </p:pic>
      <p:sp>
        <p:nvSpPr>
          <p:cNvPr id="7" name="矩形 6">
            <a:extLst>
              <a:ext uri="{FF2B5EF4-FFF2-40B4-BE49-F238E27FC236}">
                <a16:creationId xmlns:a16="http://schemas.microsoft.com/office/drawing/2014/main" id="{12BFBF09-09FA-4F29-96E7-6A66A635542B}"/>
              </a:ext>
            </a:extLst>
          </p:cNvPr>
          <p:cNvSpPr/>
          <p:nvPr/>
        </p:nvSpPr>
        <p:spPr>
          <a:xfrm>
            <a:off x="1466055" y="4472316"/>
            <a:ext cx="6169686" cy="90908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When to decay?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70340" y="5768220"/>
            <a:ext cx="9003320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/>
              <a:t>[1] X. Li, B. Liu and P. Yu. Time sensitive ranking with application to publication search. In ICDM, 2008.</a:t>
            </a:r>
          </a:p>
          <a:p>
            <a:r>
              <a:rPr lang="en-US" altLang="zh-CN" sz="1400" dirty="0"/>
              <a:t>[2] Y. Wang et al. Ranking scientific articles by exploiting citations, authors, journals and time information. In AAAI, 2013.</a:t>
            </a:r>
          </a:p>
          <a:p>
            <a:r>
              <a:rPr lang="en-US" altLang="zh-CN" sz="1400" dirty="0"/>
              <a:t>[3] H. </a:t>
            </a:r>
            <a:r>
              <a:rPr lang="en-US" altLang="zh-CN" sz="1400" dirty="0" err="1"/>
              <a:t>Sayyadi</a:t>
            </a:r>
            <a:r>
              <a:rPr lang="en-US" altLang="zh-CN" sz="1400" dirty="0"/>
              <a:t> and L. </a:t>
            </a:r>
            <a:r>
              <a:rPr lang="en-US" altLang="zh-CN" sz="1400" dirty="0" err="1"/>
              <a:t>Getoor</a:t>
            </a:r>
            <a:r>
              <a:rPr lang="en-US" altLang="zh-CN" sz="1400" dirty="0"/>
              <a:t>. Future rank: Ranking scientific articles by predicting their future </a:t>
            </a:r>
            <a:r>
              <a:rPr lang="en-US" altLang="zh-CN" sz="1400" dirty="0" err="1"/>
              <a:t>pagerank</a:t>
            </a:r>
            <a:r>
              <a:rPr lang="en-US" altLang="zh-CN" sz="1400" dirty="0"/>
              <a:t>. In SDM, 2009.</a:t>
            </a:r>
          </a:p>
          <a:p>
            <a:r>
              <a:rPr lang="en-US" altLang="zh-CN" sz="1400" dirty="0"/>
              <a:t>[4] D. Walker et al. Ranking scientific publications using a model of network traffic. Journal of Statistical Mechanics: Theory and Experiment, 2007.</a:t>
            </a:r>
            <a:endParaRPr lang="zh-CN" altLang="en-US" sz="1400" dirty="0"/>
          </a:p>
        </p:txBody>
      </p:sp>
      <p:cxnSp>
        <p:nvCxnSpPr>
          <p:cNvPr id="9" name="直接连接符 8"/>
          <p:cNvCxnSpPr/>
          <p:nvPr/>
        </p:nvCxnSpPr>
        <p:spPr>
          <a:xfrm>
            <a:off x="0" y="5727794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5171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When to Decay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267286" y="883580"/>
            <a:ext cx="8609428" cy="5770440"/>
          </a:xfrm>
        </p:spPr>
        <p:txBody>
          <a:bodyPr/>
          <a:lstStyle/>
          <a:p>
            <a:r>
              <a:rPr lang="en-US" altLang="zh-CN" dirty="0">
                <a:solidFill>
                  <a:srgbClr val="C00000"/>
                </a:solidFill>
              </a:rPr>
              <a:t>Different patterns</a:t>
            </a:r>
            <a:r>
              <a:rPr lang="en-US" altLang="zh-CN" dirty="0"/>
              <a:t> for different articles</a:t>
            </a:r>
            <a:r>
              <a:rPr lang="en-US" altLang="zh-CN" sz="2400" baseline="30000" dirty="0"/>
              <a:t> [Chakraborty et al. 2015]</a:t>
            </a:r>
          </a:p>
          <a:p>
            <a:pPr lvl="1"/>
            <a:r>
              <a:rPr lang="en-US" altLang="zh-CN" dirty="0"/>
              <a:t>Categorized by when articles reach their citation peaks</a:t>
            </a:r>
          </a:p>
          <a:p>
            <a:pPr lvl="1"/>
            <a:r>
              <a:rPr lang="en-US" altLang="zh-CN" dirty="0" err="1"/>
              <a:t>PeakInit</a:t>
            </a:r>
            <a:r>
              <a:rPr lang="en-US" altLang="zh-CN" dirty="0"/>
              <a:t>, </a:t>
            </a:r>
            <a:r>
              <a:rPr lang="en-US" altLang="zh-CN" dirty="0" err="1"/>
              <a:t>PeakMul</a:t>
            </a:r>
            <a:r>
              <a:rPr lang="en-US" altLang="zh-CN" dirty="0"/>
              <a:t>, </a:t>
            </a:r>
            <a:r>
              <a:rPr lang="en-US" altLang="zh-CN" dirty="0" err="1"/>
              <a:t>PeakLate</a:t>
            </a:r>
            <a:r>
              <a:rPr lang="en-US" altLang="zh-CN" dirty="0"/>
              <a:t>, </a:t>
            </a:r>
            <a:r>
              <a:rPr lang="en-US" altLang="zh-CN" dirty="0" err="1"/>
              <a:t>MonDec</a:t>
            </a:r>
            <a:r>
              <a:rPr lang="en-US" altLang="zh-CN" dirty="0"/>
              <a:t>, </a:t>
            </a:r>
            <a:r>
              <a:rPr lang="en-US" altLang="zh-CN" dirty="0" err="1"/>
              <a:t>MonIncr</a:t>
            </a:r>
            <a:r>
              <a:rPr lang="en-US" altLang="zh-CN" dirty="0"/>
              <a:t>, Other</a:t>
            </a:r>
          </a:p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7</a:t>
            </a:fld>
            <a:endParaRPr lang="zh-CN" altLang="en-US"/>
          </a:p>
        </p:txBody>
      </p:sp>
      <p:sp>
        <p:nvSpPr>
          <p:cNvPr id="13" name="文本框 12"/>
          <p:cNvSpPr txBox="1"/>
          <p:nvPr/>
        </p:nvSpPr>
        <p:spPr>
          <a:xfrm>
            <a:off x="23611" y="6412429"/>
            <a:ext cx="847607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400" dirty="0" err="1"/>
              <a:t>Tanmoy</a:t>
            </a:r>
            <a:r>
              <a:rPr lang="en-US" altLang="zh-CN" sz="1400" dirty="0"/>
              <a:t> Chakraborty, </a:t>
            </a:r>
            <a:r>
              <a:rPr lang="en-US" altLang="zh-CN" sz="1400" dirty="0" err="1"/>
              <a:t>Suhansanu</a:t>
            </a:r>
            <a:r>
              <a:rPr lang="en-US" altLang="zh-CN" sz="1400" dirty="0"/>
              <a:t> Kumar, </a:t>
            </a:r>
            <a:r>
              <a:rPr lang="en-US" altLang="zh-CN" sz="1400" dirty="0" err="1"/>
              <a:t>Pawan</a:t>
            </a:r>
            <a:r>
              <a:rPr lang="en-US" altLang="zh-CN" sz="1400" dirty="0"/>
              <a:t> Goyal, </a:t>
            </a:r>
            <a:r>
              <a:rPr lang="en-US" altLang="zh-CN" sz="1400" dirty="0" err="1"/>
              <a:t>Niloy</a:t>
            </a:r>
            <a:r>
              <a:rPr lang="en-US" altLang="zh-CN" sz="1400" dirty="0"/>
              <a:t> </a:t>
            </a:r>
            <a:r>
              <a:rPr lang="en-US" altLang="zh-CN" sz="1400" dirty="0" err="1"/>
              <a:t>Ganguly</a:t>
            </a:r>
            <a:r>
              <a:rPr lang="en-US" altLang="zh-CN" sz="1400" dirty="0"/>
              <a:t>, et al. On the categorization of scientific citation profiles in computer sciences. </a:t>
            </a:r>
            <a:r>
              <a:rPr lang="en-US" altLang="zh-CN" sz="1400" i="1" dirty="0" err="1"/>
              <a:t>Commun</a:t>
            </a:r>
            <a:r>
              <a:rPr lang="en-US" altLang="zh-CN" sz="1400" i="1" dirty="0"/>
              <a:t>. ACM</a:t>
            </a:r>
            <a:r>
              <a:rPr lang="en-US" altLang="zh-CN" sz="1400" dirty="0"/>
              <a:t> 2015.</a:t>
            </a:r>
            <a:endParaRPr lang="zh-CN" altLang="en-US" sz="1400" dirty="0"/>
          </a:p>
        </p:txBody>
      </p:sp>
      <p:cxnSp>
        <p:nvCxnSpPr>
          <p:cNvPr id="14" name="直接连接符 13"/>
          <p:cNvCxnSpPr/>
          <p:nvPr/>
        </p:nvCxnSpPr>
        <p:spPr>
          <a:xfrm>
            <a:off x="0" y="6445251"/>
            <a:ext cx="9144000" cy="0"/>
          </a:xfrm>
          <a:prstGeom prst="line">
            <a:avLst/>
          </a:prstGeom>
          <a:ln w="28575">
            <a:solidFill>
              <a:schemeClr val="tx2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5" name="组合 14"/>
          <p:cNvGrpSpPr/>
          <p:nvPr/>
        </p:nvGrpSpPr>
        <p:grpSpPr>
          <a:xfrm>
            <a:off x="229453" y="2510969"/>
            <a:ext cx="8685092" cy="2582281"/>
            <a:chOff x="229454" y="3064726"/>
            <a:chExt cx="8685092" cy="2582281"/>
          </a:xfrm>
        </p:grpSpPr>
        <p:sp>
          <p:nvSpPr>
            <p:cNvPr id="12" name="文本框 11"/>
            <p:cNvSpPr txBox="1"/>
            <p:nvPr/>
          </p:nvSpPr>
          <p:spPr>
            <a:xfrm>
              <a:off x="2173904" y="5308453"/>
              <a:ext cx="4753987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206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rPr>
                <a:t>Different Citation Patterns[Chakraborty et al. 2015]</a:t>
              </a:r>
              <a:endParaRPr lang="zh-CN" altLang="en-US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endParaRPr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229454" y="3064726"/>
              <a:ext cx="8685092" cy="2118905"/>
            </a:xfrm>
            <a:prstGeom prst="rect">
              <a:avLst/>
            </a:prstGeom>
          </p:spPr>
        </p:pic>
      </p:grpSp>
      <p:sp>
        <p:nvSpPr>
          <p:cNvPr id="16" name="矩形 15">
            <a:extLst>
              <a:ext uri="{FF2B5EF4-FFF2-40B4-BE49-F238E27FC236}">
                <a16:creationId xmlns:a16="http://schemas.microsoft.com/office/drawing/2014/main" id="{12BFBF09-09FA-4F29-96E7-6A66A635542B}"/>
              </a:ext>
            </a:extLst>
          </p:cNvPr>
          <p:cNvSpPr/>
          <p:nvPr/>
        </p:nvSpPr>
        <p:spPr>
          <a:xfrm>
            <a:off x="492368" y="5305395"/>
            <a:ext cx="8159261" cy="616637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4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Decaying only after the peak time of each individual article</a:t>
            </a:r>
          </a:p>
        </p:txBody>
      </p:sp>
    </p:spTree>
    <p:extLst>
      <p:ext uri="{BB962C8B-B14F-4D97-AF65-F5344CB8AC3E}">
        <p14:creationId xmlns:p14="http://schemas.microsoft.com/office/powerpoint/2010/main" val="789384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/>
              <a:t>Our Time-Weighted PageRank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90152" y="883579"/>
            <a:ext cx="8983508" cy="571171"/>
          </a:xfrm>
        </p:spPr>
        <p:txBody>
          <a:bodyPr>
            <a:normAutofit/>
          </a:bodyPr>
          <a:lstStyle/>
          <a:p>
            <a:r>
              <a:rPr lang="en-US" altLang="zh-CN" dirty="0">
                <a:solidFill>
                  <a:srgbClr val="C00000"/>
                </a:solidFill>
              </a:rPr>
              <a:t>Importance propagation based on time-weighted impacts</a:t>
            </a: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8</a:t>
            </a:fld>
            <a:endParaRPr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90152" y="4793770"/>
            <a:ext cx="8758427" cy="11900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360000">
              <a:lnSpc>
                <a:spcPct val="90000"/>
              </a:lnSpc>
              <a:spcBef>
                <a:spcPts val="1000"/>
              </a:spcBef>
              <a:buClr>
                <a:srgbClr val="000080"/>
              </a:buClr>
              <a:buSzPct val="80000"/>
              <a:buFont typeface="Wingdings" pitchFamily="2" charset="2"/>
              <a:buChar char="Ø"/>
            </a:pPr>
            <a:r>
              <a:rPr lang="en-US" altLang="zh-CN" sz="26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Remarks</a:t>
            </a:r>
          </a:p>
          <a:p>
            <a:pPr marL="685800" lvl="1" indent="-288000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Considering the temporal information and dynamic impacts</a:t>
            </a:r>
          </a:p>
          <a:p>
            <a:pPr marL="685800" lvl="1" indent="-288000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Alleviating the bias through decayed time-weighted impacts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圆角矩形 9"/>
              <p:cNvSpPr/>
              <p:nvPr/>
            </p:nvSpPr>
            <p:spPr>
              <a:xfrm>
                <a:off x="727656" y="2076718"/>
                <a:ext cx="7927246" cy="1352282"/>
              </a:xfrm>
              <a:prstGeom prst="roundRect">
                <a:avLst/>
              </a:prstGeom>
              <a:noFill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:endParaRPr lang="en-US" altLang="zh-CN" sz="2000" dirty="0">
                  <a:solidFill>
                    <a:srgbClr val="C00000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:endParaRPr lang="en-US" altLang="zh-CN" sz="2000" i="1" dirty="0">
                  <a:solidFill>
                    <a:prstClr val="black"/>
                  </a:solidFill>
                  <a:latin typeface="Cambria Math" panose="02040503050406030204" pitchFamily="18" charset="0"/>
                </a:endParaRPr>
              </a:p>
              <a:p>
                <a:pPr marL="0" lvl="1" algn="ctr">
                  <a:lnSpc>
                    <a:spcPct val="90000"/>
                  </a:lnSpc>
                  <a:spcBef>
                    <a:spcPts val="500"/>
                  </a:spcBef>
                  <a:buClr>
                    <a:srgbClr val="000080"/>
                  </a:buClr>
                  <a:buSzPct val="100000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𝑢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time of paper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𝑢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𝑃𝑒𝑎𝑘</m:t>
                        </m:r>
                      </m:e>
                      <m:sub>
                        <m:r>
                          <a:rPr lang="en-US" altLang="zh-CN" sz="2000" i="1">
                            <a:solidFill>
                              <a:prstClr val="black"/>
                            </a:solidFill>
                            <a:latin typeface="Cambria Math" panose="02040503050406030204" pitchFamily="18" charset="0"/>
                          </a:rPr>
                          <m:t>𝑣</m:t>
                        </m:r>
                      </m:sub>
                    </m:sSub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peak time of paper </a:t>
                </a:r>
                <a14:m>
                  <m:oMath xmlns:m="http://schemas.openxmlformats.org/officeDocument/2006/math">
                    <m:r>
                      <a:rPr lang="en-US" altLang="zh-CN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𝑣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, </a:t>
                </a:r>
                <a14:m>
                  <m:oMath xmlns:m="http://schemas.openxmlformats.org/officeDocument/2006/math">
                    <m:r>
                      <a:rPr lang="zh-CN" altLang="en-US" sz="2000" i="1">
                        <a:solidFill>
                          <a:prstClr val="black"/>
                        </a:solidFill>
                        <a:latin typeface="Cambria Math" panose="02040503050406030204" pitchFamily="18" charset="0"/>
                      </a:rPr>
                      <m:t>𝜎</m:t>
                    </m:r>
                  </m:oMath>
                </a14:m>
                <a:r>
                  <a:rPr lang="en-US" altLang="zh-CN" sz="2000" dirty="0">
                    <a:solidFill>
                      <a:prstClr val="black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: decaying factor </a:t>
                </a:r>
              </a:p>
            </p:txBody>
          </p:sp>
        </mc:Choice>
        <mc:Fallback xmlns="">
          <p:sp>
            <p:nvSpPr>
              <p:cNvPr id="10" name="圆角矩形 9"/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27656" y="2076718"/>
                <a:ext cx="7927246" cy="1352282"/>
              </a:xfrm>
              <a:prstGeom prst="roundRect">
                <a:avLst/>
              </a:prstGeom>
              <a:blipFill>
                <a:blip r:embed="rId3"/>
                <a:stretch>
                  <a:fillRect r="-153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矩形 5">
            <a:extLst>
              <a:ext uri="{FF2B5EF4-FFF2-40B4-BE49-F238E27FC236}">
                <a16:creationId xmlns:a16="http://schemas.microsoft.com/office/drawing/2014/main" id="{76E98187-4A64-4FC2-9B27-CC1321644B77}"/>
              </a:ext>
            </a:extLst>
          </p:cNvPr>
          <p:cNvSpPr/>
          <p:nvPr/>
        </p:nvSpPr>
        <p:spPr>
          <a:xfrm>
            <a:off x="90152" y="1454750"/>
            <a:ext cx="8772494" cy="452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indent="-360000">
              <a:lnSpc>
                <a:spcPct val="90000"/>
              </a:lnSpc>
              <a:spcBef>
                <a:spcPts val="1000"/>
              </a:spcBef>
              <a:buClr>
                <a:srgbClr val="000080"/>
              </a:buClr>
              <a:buSzPct val="80000"/>
              <a:buFont typeface="Wingdings" pitchFamily="2" charset="2"/>
              <a:buChar char="Ø"/>
            </a:pPr>
            <a:r>
              <a:rPr lang="en-US" altLang="zh-CN" sz="2600" dirty="0">
                <a:solidFill>
                  <a:srgbClr val="00008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Time-weighted impact</a:t>
            </a:r>
            <a:endParaRPr lang="en-US" altLang="zh-CN" sz="2200" dirty="0">
              <a:solidFill>
                <a:srgbClr val="00008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矩形 6">
            <a:extLst>
              <a:ext uri="{FF2B5EF4-FFF2-40B4-BE49-F238E27FC236}">
                <a16:creationId xmlns:a16="http://schemas.microsoft.com/office/drawing/2014/main" id="{7E87DC0D-B083-4C1C-AF5A-BF052E7CC2DD}"/>
              </a:ext>
            </a:extLst>
          </p:cNvPr>
          <p:cNvSpPr/>
          <p:nvPr/>
        </p:nvSpPr>
        <p:spPr>
          <a:xfrm>
            <a:off x="90152" y="3598536"/>
            <a:ext cx="6767848" cy="7658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685800" lvl="1" indent="-288000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Decaying with time only after the peak time</a:t>
            </a:r>
          </a:p>
          <a:p>
            <a:pPr marL="685800" lvl="1" indent="-288000">
              <a:lnSpc>
                <a:spcPct val="90000"/>
              </a:lnSpc>
              <a:spcBef>
                <a:spcPts val="500"/>
              </a:spcBef>
              <a:buClr>
                <a:srgbClr val="000080"/>
              </a:buClr>
              <a:buSzPct val="70000"/>
              <a:buFont typeface="Arial" panose="020B0604020202020204" pitchFamily="34" charset="0"/>
              <a:buChar char="•"/>
            </a:pPr>
            <a:r>
              <a:rPr lang="en-US" altLang="zh-CN" sz="2200" dirty="0">
                <a:latin typeface="Arial" panose="020B0604020202020204" pitchFamily="34" charset="0"/>
                <a:cs typeface="Arial" panose="020B0604020202020204" pitchFamily="34" charset="0"/>
              </a:rPr>
              <a:t>Each individual article </a:t>
            </a:r>
            <a:r>
              <a:rPr lang="en-US" altLang="zh-CN" sz="220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has its own peak time</a:t>
            </a:r>
            <a:endParaRPr lang="zh-CN" altLang="en-US" sz="2200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667A136-9D1A-4AFF-8B82-B80614A1C86B}"/>
                  </a:ext>
                </a:extLst>
              </p:cNvPr>
              <p:cNvSpPr/>
              <p:nvPr/>
            </p:nvSpPr>
            <p:spPr>
              <a:xfrm>
                <a:off x="4959413" y="2162790"/>
                <a:ext cx="1386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&lt;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𝑃𝑒𝑎𝑘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8" name="矩形 7">
                <a:extLst>
                  <a:ext uri="{FF2B5EF4-FFF2-40B4-BE49-F238E27FC236}">
                    <a16:creationId xmlns:a16="http://schemas.microsoft.com/office/drawing/2014/main" id="{8667A136-9D1A-4AFF-8B82-B80614A1C86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13" y="2162790"/>
                <a:ext cx="1386469" cy="36933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FC1ADF-989C-4135-9C28-BC0FD1C044C4}"/>
                  </a:ext>
                </a:extLst>
              </p:cNvPr>
              <p:cNvSpPr/>
              <p:nvPr/>
            </p:nvSpPr>
            <p:spPr>
              <a:xfrm>
                <a:off x="4959413" y="2478353"/>
                <a:ext cx="1386469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</m:sub>
                      </m:sSub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≥</m:t>
                      </m:r>
                      <m:sSub>
                        <m:sSub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𝑃𝑒𝑎𝑘</m:t>
                          </m:r>
                        </m:e>
                        <m:sub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sub>
                      </m:sSub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9" name="矩形 8">
                <a:extLst>
                  <a:ext uri="{FF2B5EF4-FFF2-40B4-BE49-F238E27FC236}">
                    <a16:creationId xmlns:a16="http://schemas.microsoft.com/office/drawing/2014/main" id="{76FC1ADF-989C-4135-9C28-BC0FD1C044C4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59413" y="2478353"/>
                <a:ext cx="1386469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4CC9CE5-3A28-4649-8BA8-940D86A7CC4B}"/>
                  </a:ext>
                </a:extLst>
              </p:cNvPr>
              <p:cNvSpPr/>
              <p:nvPr/>
            </p:nvSpPr>
            <p:spPr>
              <a:xfrm>
                <a:off x="2286630" y="2168360"/>
                <a:ext cx="2672783" cy="710194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𝑤</m:t>
                      </m:r>
                      <m:d>
                        <m:dPr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𝑢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  <m:t>𝑣</m:t>
                          </m:r>
                        </m:e>
                      </m:d>
                      <m:r>
                        <a:rPr lang="en-US" altLang="zh-CN" i="1">
                          <a:solidFill>
                            <a:prstClr val="black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"/>
                          <m:ctrlPr>
                            <a:rPr lang="en-US" altLang="zh-CN" i="1">
                              <a:solidFill>
                                <a:prstClr val="black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eqArrPr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1, </m:t>
                              </m:r>
                            </m:e>
                            <m:e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&amp;</m:t>
                              </m:r>
                              <m:sSup>
                                <m:sSupPr>
                                  <m:ctrlP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pPr>
                                <m:e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𝑒</m:t>
                                  </m:r>
                                </m:e>
                                <m:sup>
                                  <m:r>
                                    <a:rPr lang="zh-CN" altLang="en-US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𝜎</m:t>
                                  </m:r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𝑇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𝑢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sSub>
                                    <m:sSubPr>
                                      <m:ctrlP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𝑃𝑒𝑎𝑘</m:t>
                                      </m:r>
                                    </m:e>
                                    <m:sub>
                                      <m:r>
                                        <a:rPr lang="en-US" altLang="zh-CN" i="1">
                                          <a:solidFill>
                                            <a:prstClr val="black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𝑣</m:t>
                                      </m:r>
                                    </m:sub>
                                  </m:sSub>
                                  <m:r>
                                    <a:rPr lang="en-US" altLang="zh-CN" i="1">
                                      <a:solidFill>
                                        <a:prstClr val="black"/>
                                      </a:solidFill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p>
                              </m:sSup>
                              <m:r>
                                <a:rPr lang="en-US" altLang="zh-CN" i="1">
                                  <a:solidFill>
                                    <a:prstClr val="black"/>
                                  </a:solidFill>
                                  <a:latin typeface="Cambria Math" panose="02040503050406030204" pitchFamily="18" charset="0"/>
                                </a:rPr>
                                <m:t>,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zh-CN" altLang="en-US" dirty="0"/>
              </a:p>
            </p:txBody>
          </p:sp>
        </mc:Choice>
        <mc:Fallback xmlns="">
          <p:sp>
            <p:nvSpPr>
              <p:cNvPr id="11" name="矩形 10">
                <a:extLst>
                  <a:ext uri="{FF2B5EF4-FFF2-40B4-BE49-F238E27FC236}">
                    <a16:creationId xmlns:a16="http://schemas.microsoft.com/office/drawing/2014/main" id="{B4CC9CE5-3A28-4649-8BA8-940D86A7CC4B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86630" y="2168360"/>
                <a:ext cx="2672783" cy="710194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570532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标题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CN" dirty="0"/>
              <a:t>Outline</a:t>
            </a:r>
            <a:endParaRPr lang="zh-CN" altLang="en-US" dirty="0"/>
          </a:p>
        </p:txBody>
      </p:sp>
      <p:sp>
        <p:nvSpPr>
          <p:cNvPr id="2" name="内容占位符 1"/>
          <p:cNvSpPr>
            <a:spLocks noGrp="1"/>
          </p:cNvSpPr>
          <p:nvPr>
            <p:ph idx="1"/>
          </p:nvPr>
        </p:nvSpPr>
        <p:spPr>
          <a:xfrm>
            <a:off x="239151" y="883580"/>
            <a:ext cx="8637563" cy="5770440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en-US" altLang="zh-CN" dirty="0"/>
              <a:t>Ranking Model</a:t>
            </a:r>
          </a:p>
          <a:p>
            <a:pPr lvl="1">
              <a:lnSpc>
                <a:spcPct val="100000"/>
              </a:lnSpc>
            </a:pPr>
            <a:r>
              <a:rPr lang="en-US" altLang="zh-CN" dirty="0"/>
              <a:t>Our Time Weighted PageRank</a:t>
            </a:r>
          </a:p>
          <a:p>
            <a:pPr lvl="1">
              <a:lnSpc>
                <a:spcPct val="150000"/>
              </a:lnSpc>
            </a:pPr>
            <a:r>
              <a:rPr lang="en-US" altLang="zh-CN" dirty="0">
                <a:solidFill>
                  <a:srgbClr val="C00000"/>
                </a:solidFill>
              </a:rPr>
              <a:t>Ranking with Importance Assembling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Dynamic Ranking Computation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Experimental Study</a:t>
            </a:r>
          </a:p>
          <a:p>
            <a:pPr>
              <a:lnSpc>
                <a:spcPct val="100000"/>
              </a:lnSpc>
            </a:pPr>
            <a:r>
              <a:rPr lang="en-US" altLang="zh-CN" dirty="0"/>
              <a:t>Summary</a:t>
            </a:r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6A0E8F2-D4F6-47F1-B405-FD5164D3112D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893870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1838</Words>
  <Application>Microsoft Office PowerPoint</Application>
  <PresentationFormat>全屏显示(4:3)</PresentationFormat>
  <Paragraphs>356</Paragraphs>
  <Slides>33</Slides>
  <Notes>33</Notes>
  <HiddenSlides>0</HiddenSlides>
  <MMClips>0</MMClips>
  <ScaleCrop>false</ScaleCrop>
  <HeadingPairs>
    <vt:vector size="6" baseType="variant">
      <vt:variant>
        <vt:lpstr>已用的字体</vt:lpstr>
      </vt:variant>
      <vt:variant>
        <vt:i4>8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33</vt:i4>
      </vt:variant>
    </vt:vector>
  </HeadingPairs>
  <TitlesOfParts>
    <vt:vector size="42" baseType="lpstr">
      <vt:lpstr>Arial Unicode MS</vt:lpstr>
      <vt:lpstr>宋体</vt:lpstr>
      <vt:lpstr>Arial</vt:lpstr>
      <vt:lpstr>Calibri</vt:lpstr>
      <vt:lpstr>Calibri Light</vt:lpstr>
      <vt:lpstr>Cambria Math</vt:lpstr>
      <vt:lpstr>Times New Roman</vt:lpstr>
      <vt:lpstr>Wingdings</vt:lpstr>
      <vt:lpstr>Office 主题</vt:lpstr>
      <vt:lpstr>Query Independent Scholarly Article Ranking</vt:lpstr>
      <vt:lpstr>Query Independent Scholarly Article Ranking</vt:lpstr>
      <vt:lpstr>Challenges</vt:lpstr>
      <vt:lpstr>Outline</vt:lpstr>
      <vt:lpstr>Why Weighted PageRank?</vt:lpstr>
      <vt:lpstr>Intuitions of Impacts of Articles</vt:lpstr>
      <vt:lpstr>When to Decay</vt:lpstr>
      <vt:lpstr>Our Time-Weighted PageRank</vt:lpstr>
      <vt:lpstr>Outline</vt:lpstr>
      <vt:lpstr>Why Importance Assembling?</vt:lpstr>
      <vt:lpstr>Ranking with Importance Assembling</vt:lpstr>
      <vt:lpstr>Importance Computation </vt:lpstr>
      <vt:lpstr>Outline</vt:lpstr>
      <vt:lpstr>Batch Algorithm batSARank</vt:lpstr>
      <vt:lpstr>Why Adopting Block-wise Method?</vt:lpstr>
      <vt:lpstr>Outline</vt:lpstr>
      <vt:lpstr>Incremental Algorithm incSARank</vt:lpstr>
      <vt:lpstr>Affected and Unaffected Area Analysis</vt:lpstr>
      <vt:lpstr>Time Complexity Analysis</vt:lpstr>
      <vt:lpstr>Outline</vt:lpstr>
      <vt:lpstr>Experimental Settings</vt:lpstr>
      <vt:lpstr>Experimental Settings</vt:lpstr>
      <vt:lpstr>Effectiveness with RECOM</vt:lpstr>
      <vt:lpstr>Effectiveness with PFCTN</vt:lpstr>
      <vt:lpstr>Efficiency</vt:lpstr>
      <vt:lpstr>Outline</vt:lpstr>
      <vt:lpstr>Summary</vt:lpstr>
      <vt:lpstr>PowerPoint 演示文稿</vt:lpstr>
      <vt:lpstr>Components Computation </vt:lpstr>
      <vt:lpstr>Components Computation </vt:lpstr>
      <vt:lpstr>Impacts of Parameters</vt:lpstr>
      <vt:lpstr>Impacts of Parameters 𝛼 and 𝛽</vt:lpstr>
      <vt:lpstr>SARank vs. DRank(exponentially decay directly)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2018-04-25T14:43:35Z</dcterms:created>
  <dcterms:modified xsi:type="dcterms:W3CDTF">2018-04-25T14:45:11Z</dcterms:modified>
</cp:coreProperties>
</file>