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7" r:id="rId3"/>
    <p:sldId id="330" r:id="rId4"/>
    <p:sldId id="326" r:id="rId5"/>
    <p:sldId id="332" r:id="rId6"/>
    <p:sldId id="333" r:id="rId7"/>
    <p:sldId id="337" r:id="rId8"/>
    <p:sldId id="334" r:id="rId9"/>
    <p:sldId id="327" r:id="rId10"/>
    <p:sldId id="297" r:id="rId11"/>
    <p:sldId id="338" r:id="rId12"/>
    <p:sldId id="339" r:id="rId13"/>
    <p:sldId id="328" r:id="rId14"/>
    <p:sldId id="342" r:id="rId15"/>
    <p:sldId id="299" r:id="rId16"/>
    <p:sldId id="345" r:id="rId17"/>
    <p:sldId id="344" r:id="rId18"/>
    <p:sldId id="343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5C8"/>
    <a:srgbClr val="00BC55"/>
    <a:srgbClr val="FEB64D"/>
    <a:srgbClr val="000080"/>
    <a:srgbClr val="60ACFC"/>
    <a:srgbClr val="FFFF68"/>
    <a:srgbClr val="AFE39B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3" autoAdjust="0"/>
    <p:restoredTop sz="90164" autoAdjust="0"/>
  </p:normalViewPr>
  <p:slideViewPr>
    <p:cSldViewPr>
      <p:cViewPr>
        <p:scale>
          <a:sx n="93" d="100"/>
          <a:sy n="93" d="100"/>
        </p:scale>
        <p:origin x="-1758" y="-3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62"/>
    </p:cViewPr>
  </p:sorterViewPr>
  <p:notesViewPr>
    <p:cSldViewPr>
      <p:cViewPr varScale="1">
        <p:scale>
          <a:sx n="67" d="100"/>
          <a:sy n="67" d="100"/>
        </p:scale>
        <p:origin x="31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7F90F-2BD3-471A-8348-15FFF1DBE4D2}" type="datetimeFigureOut">
              <a:rPr lang="zh-CN" altLang="en-US" smtClean="0"/>
              <a:pPr/>
              <a:t>2019/11/9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DCB8F-ACA3-4DDD-A6FA-21869533E97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027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EFA58-AC5F-4B2D-BA6F-B4D6ADC48622}" type="datetimeFigureOut">
              <a:rPr lang="zh-CN" altLang="en-US" smtClean="0"/>
              <a:pPr/>
              <a:t>2019/11/9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435DC-9DCC-4BAC-954B-668FFE09D5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5221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afternoon, everyone.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name is 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Hui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Zhang.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 I will be presenting our work: Dynamic News Recommendation with Hierarchical Attention Network.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 joint work with 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Chen and 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Shuai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Ma.</a:t>
            </a:r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435DC-9DCC-4BAC-954B-668FFE09D5E0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775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conduct experiments on three real-world datasets that contain reading logs from news platforms.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dataset is in Norwegian and the last two are in Chinese.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compare our model with the following algorithms.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group only includes collaborative filtering algorithms, that are BPR, GRU4Rec and Caser.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group includes algorithms that utilize content information, that are GRU4Rec+ and WE3CN.</a:t>
            </a:r>
            <a:endParaRPr lang="en-US" altLang="zh-CN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435DC-9DCC-4BAC-954B-668FFE09D5E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39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compare our DNA model with other algorithms on three datasets.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results indicate that our DNA model consistently performs better than others.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Moreover, sequential information and content information both improve performance.</a:t>
            </a:r>
            <a:endParaRPr lang="en-US" altLang="zh-CN" sz="12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435DC-9DCC-4BAC-954B-668FFE09D5E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39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we evaluate the impacts of attention.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Without any attention modules, the first row of the table performs the worst.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sentence-, element- and news-level attention respectively, all three models achieve better performance.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short, these attention modules all improve performance significantly, and the time-decaying factor is also effective.</a:t>
            </a:r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435DC-9DCC-4BAC-954B-668FFE09D5E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39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Let’s summarize</a:t>
            </a:r>
            <a:r>
              <a:rPr lang="en-US" altLang="zh-CN" baseline="0" dirty="0" smtClean="0"/>
              <a:t> our talk.</a:t>
            </a:r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435DC-9DCC-4BAC-954B-668FFE09D5E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284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propose DNA model for news recommendation.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models news articles from multiple granularities, designs the hierarchical attention layers and incorporates</a:t>
            </a:r>
            <a:r>
              <a:rPr lang="en-US" altLang="zh-C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time-decaying factor.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experimental</a:t>
            </a:r>
            <a:r>
              <a:rPr lang="en-US" altLang="zh-C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</a:t>
            </a:r>
            <a:r>
              <a:rPr lang="en-US" altLang="zh-C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DNA model consistently performs better than others.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following is our future work.</a:t>
            </a:r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435DC-9DCC-4BAC-954B-668FFE09D5E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704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That’s all. Thank you for listening.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435DC-9DCC-4BAC-954B-668FFE09D5E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891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relationship between each e and the corresponding element is shown in the figure.</a:t>
            </a:r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435DC-9DCC-4BAC-954B-668FFE09D5E0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39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200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435DC-9DCC-4BAC-954B-668FFE09D5E0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394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435DC-9DCC-4BAC-954B-668FFE09D5E0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39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outline of our talk. 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Now, we introduce the news recommendation problem.</a:t>
            </a:r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435DC-9DCC-4BAC-954B-668FFE09D5E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284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Assuming there is a news recommendation system offering services to a set of users.</a:t>
                </a:r>
                <a:endParaRPr lang="zh-CN" altLang="zh-CN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CN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Once the system receives a new piece of news, it estimates the click rate for each user.</a:t>
                </a:r>
                <a:endParaRPr lang="zh-CN" altLang="zh-CN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altLang="zh-CN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𝐶</m:t>
                        </m:r>
                      </m:e>
                      <m:sub>
                        <m:r>
                          <a:rPr lang="en-US" altLang="zh-CN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(C </a:t>
                </a:r>
                <a:r>
                  <a:rPr lang="en-US" altLang="zh-CN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</a:t>
                </a:r>
                <a:r>
                  <a:rPr lang="en-US" altLang="zh-CN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 denotes the sequence of the most recent </a:t>
                </a:r>
                <a14:m>
                  <m:oMath xmlns:m="http://schemas.openxmlformats.org/officeDocument/2006/math">
                    <m:r>
                      <a:rPr lang="en-US" altLang="zh-CN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𝐿</m:t>
                    </m:r>
                  </m:oMath>
                </a14:m>
                <a:r>
                  <a:rPr lang="en-US" altLang="zh-CN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pieces of news read by user </a:t>
                </a:r>
                <a14:m>
                  <m:oMath xmlns:m="http://schemas.openxmlformats.org/officeDocument/2006/math">
                    <m:r>
                      <a:rPr lang="en-US" altLang="zh-CN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𝑖</m:t>
                    </m:r>
                  </m:oMath>
                </a14:m>
                <a:r>
                  <a:rPr lang="en-US" altLang="zh-CN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  <a:endParaRPr lang="zh-CN" altLang="zh-CN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altLang="zh-CN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𝑐</m:t>
                        </m:r>
                      </m:e>
                      <m:sup>
                        <m:r>
                          <a:rPr lang="en-US" altLang="zh-CN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(C star) denotes the candidate news.</a:t>
                </a:r>
                <a:endParaRPr lang="zh-CN" altLang="zh-CN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CN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Given the above two, we aim to predict the click rate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altLang="zh-CN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𝑐</m:t>
                        </m:r>
                      </m:e>
                      <m:sup>
                        <m:r>
                          <a:rPr lang="en-US" altLang="zh-CN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by user </a:t>
                </a:r>
                <a:r>
                  <a:rPr lang="en-US" altLang="zh-CN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</a:t>
                </a:r>
                <a:r>
                  <a:rPr lang="en-US" altLang="zh-CN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  <a:endParaRPr lang="zh-CN" altLang="zh-CN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altLang="zh-CN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Nowadays</a:t>
                </a:r>
                <a:r>
                  <a:rPr lang="en-US" altLang="zh-CN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this problem is widely deployed to on-line news platforms, such as </a:t>
                </a:r>
                <a:r>
                  <a:rPr lang="en-US" altLang="zh-CN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google</a:t>
                </a:r>
                <a:r>
                  <a:rPr lang="en-US" altLang="zh-CN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news and </a:t>
                </a:r>
                <a:r>
                  <a:rPr lang="en-US" altLang="zh-CN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bing</a:t>
                </a:r>
                <a:r>
                  <a:rPr lang="en-US" altLang="zh-CN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news.</a:t>
                </a:r>
                <a:endParaRPr lang="zh-CN" altLang="zh-CN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altLang="zh-CN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However</a:t>
                </a:r>
                <a:r>
                  <a:rPr lang="en-US" altLang="zh-CN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there are some challenges.</a:t>
                </a:r>
                <a:endParaRPr lang="zh-CN" altLang="zh-CN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CN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First, News elements are the basic components of news articles.</a:t>
                </a:r>
                <a:endParaRPr lang="zh-CN" altLang="zh-CN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CN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Second, the previously interacted contents usually have different impacts on the next choice.</a:t>
                </a:r>
                <a:endParaRPr lang="zh-CN" altLang="zh-CN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CN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Third, the temporal dynamics is significant in news recommendation.</a:t>
                </a:r>
                <a:endParaRPr lang="en-US" altLang="zh-CN" baseline="0" dirty="0" smtClean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Assuming there is a</a:t>
                </a:r>
                <a:r>
                  <a:rPr lang="en-US" altLang="zh-CN" sz="1200" dirty="0" smtClean="0">
                    <a:latin typeface="Arial" pitchFamily="34" charset="0"/>
                    <a:cs typeface="Arial" pitchFamily="34" charset="0"/>
                  </a:rPr>
                  <a:t> news recommendation system</a:t>
                </a: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offering services to a set of users. </a:t>
                </a:r>
                <a:endParaRPr lang="en-US" altLang="zh-CN" sz="1200" b="0" i="0" u="none" strike="noStrike" kern="1200" baseline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Once </a:t>
                </a: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the system receives a new piece of news, it estimates the click rate for each user</a:t>
                </a: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.</a:t>
                </a:r>
                <a:endParaRPr lang="en-US" altLang="zh-CN" baseline="0" dirty="0" smtClean="0"/>
              </a:p>
              <a:p>
                <a:r>
                  <a:rPr lang="en-US" altLang="zh-CN" sz="1200" i="0">
                    <a:solidFill>
                      <a:schemeClr val="tx1"/>
                    </a:solidFill>
                    <a:latin typeface="Cambria Math"/>
                  </a:rPr>
                  <a:t>𝐶</a:t>
                </a:r>
                <a:r>
                  <a:rPr lang="en-US" altLang="zh-CN" sz="1200" i="0" smtClean="0">
                    <a:solidFill>
                      <a:schemeClr val="tx1"/>
                    </a:solidFill>
                    <a:latin typeface="Cambria Math"/>
                  </a:rPr>
                  <a:t>_</a:t>
                </a:r>
                <a:r>
                  <a:rPr lang="en-US" altLang="zh-CN" sz="1200" i="0">
                    <a:solidFill>
                      <a:schemeClr val="tx1"/>
                    </a:solidFill>
                    <a:latin typeface="Cambria Math"/>
                  </a:rPr>
                  <a:t>𝑖</a:t>
                </a:r>
                <a:r>
                  <a:rPr lang="en-US" altLang="zh-CN" sz="1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zh-CN" sz="1200" dirty="0" smtClean="0">
                    <a:latin typeface="Arial" pitchFamily="34" charset="0"/>
                    <a:cs typeface="Arial" pitchFamily="34" charset="0"/>
                  </a:rPr>
                  <a:t>(C </a:t>
                </a:r>
                <a:r>
                  <a:rPr lang="en-US" altLang="zh-CN" sz="1200" dirty="0" err="1" smtClean="0">
                    <a:latin typeface="Arial" pitchFamily="34" charset="0"/>
                    <a:cs typeface="Arial" pitchFamily="34" charset="0"/>
                  </a:rPr>
                  <a:t>i</a:t>
                </a:r>
                <a:r>
                  <a:rPr lang="en-US" altLang="zh-CN" sz="1200" dirty="0" smtClean="0">
                    <a:latin typeface="Arial" pitchFamily="34" charset="0"/>
                    <a:cs typeface="Arial" pitchFamily="34" charset="0"/>
                  </a:rPr>
                  <a:t>) denotes </a:t>
                </a:r>
                <a:r>
                  <a:rPr lang="en-US" altLang="zh-CN" sz="1200" dirty="0" smtClean="0">
                    <a:latin typeface="Arial" pitchFamily="34" charset="0"/>
                    <a:cs typeface="Arial" pitchFamily="34" charset="0"/>
                  </a:rPr>
                  <a:t>the </a:t>
                </a:r>
                <a:r>
                  <a:rPr lang="en-US" altLang="zh-CN" sz="1200" dirty="0">
                    <a:latin typeface="Arial" pitchFamily="34" charset="0"/>
                    <a:cs typeface="Arial" pitchFamily="34" charset="0"/>
                  </a:rPr>
                  <a:t>sequence of the most recent </a:t>
                </a:r>
                <a:r>
                  <a:rPr lang="en-US" altLang="zh-CN" sz="1200" i="0">
                    <a:latin typeface="Cambria Math"/>
                  </a:rPr>
                  <a:t>𝐿</a:t>
                </a:r>
                <a:r>
                  <a:rPr lang="en-US" altLang="zh-CN" sz="1200" dirty="0">
                    <a:latin typeface="Arial" pitchFamily="34" charset="0"/>
                    <a:cs typeface="Arial" pitchFamily="34" charset="0"/>
                  </a:rPr>
                  <a:t> pieces of news read by user </a:t>
                </a:r>
                <a:r>
                  <a:rPr lang="en-US" altLang="zh-CN" sz="1200" i="0">
                    <a:latin typeface="Cambria Math"/>
                  </a:rPr>
                  <a:t>𝑖</a:t>
                </a:r>
                <a:r>
                  <a:rPr lang="en-US" altLang="zh-CN" baseline="0" dirty="0" smtClean="0"/>
                  <a:t>.</a:t>
                </a:r>
              </a:p>
              <a:p>
                <a:r>
                  <a:rPr lang="en-US" altLang="zh-CN" sz="1200" i="0">
                    <a:solidFill>
                      <a:schemeClr val="tx1"/>
                    </a:solidFill>
                    <a:latin typeface="Cambria Math"/>
                  </a:rPr>
                  <a:t>𝑐</a:t>
                </a:r>
                <a:r>
                  <a:rPr lang="en-US" altLang="zh-CN" sz="1200" i="0" smtClean="0">
                    <a:solidFill>
                      <a:schemeClr val="tx1"/>
                    </a:solidFill>
                    <a:latin typeface="Cambria Math"/>
                  </a:rPr>
                  <a:t>^</a:t>
                </a:r>
                <a:r>
                  <a:rPr lang="en-US" altLang="zh-CN" sz="1200" i="0">
                    <a:solidFill>
                      <a:schemeClr val="tx1"/>
                    </a:solidFill>
                    <a:latin typeface="Cambria Math"/>
                  </a:rPr>
                  <a:t>∗</a:t>
                </a:r>
                <a:r>
                  <a:rPr lang="en-US" altLang="zh-CN" sz="1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zh-CN" sz="1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(C star) denotes </a:t>
                </a:r>
                <a:r>
                  <a:rPr lang="en-US" altLang="zh-CN" sz="1200" dirty="0" smtClean="0">
                    <a:latin typeface="Arial" pitchFamily="34" charset="0"/>
                    <a:cs typeface="Arial" pitchFamily="34" charset="0"/>
                  </a:rPr>
                  <a:t>the </a:t>
                </a:r>
                <a:r>
                  <a:rPr lang="en-US" altLang="zh-CN" sz="1200" dirty="0">
                    <a:latin typeface="Arial" pitchFamily="34" charset="0"/>
                    <a:cs typeface="Arial" pitchFamily="34" charset="0"/>
                  </a:rPr>
                  <a:t>candidate </a:t>
                </a:r>
                <a:r>
                  <a:rPr lang="en-US" altLang="zh-CN" sz="1200" dirty="0" smtClean="0">
                    <a:latin typeface="Arial" pitchFamily="34" charset="0"/>
                    <a:cs typeface="Arial" pitchFamily="34" charset="0"/>
                  </a:rPr>
                  <a:t>news.</a:t>
                </a:r>
                <a:endParaRPr lang="en-US" altLang="zh-CN" baseline="0" dirty="0" smtClean="0"/>
              </a:p>
              <a:p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Given the above two, we aim to predict the click rate of </a:t>
                </a:r>
                <a:r>
                  <a:rPr lang="en-US" altLang="zh-CN" sz="1200" i="0">
                    <a:solidFill>
                      <a:srgbClr val="C00000"/>
                    </a:solidFill>
                    <a:latin typeface="Cambria Math"/>
                  </a:rPr>
                  <a:t>𝑐</a:t>
                </a:r>
                <a:r>
                  <a:rPr lang="en-US" altLang="zh-CN" sz="1200" i="0" smtClean="0">
                    <a:solidFill>
                      <a:srgbClr val="C00000"/>
                    </a:solidFill>
                    <a:latin typeface="Cambria Math"/>
                  </a:rPr>
                  <a:t>^</a:t>
                </a:r>
                <a:r>
                  <a:rPr lang="en-US" altLang="zh-CN" sz="1200" i="0">
                    <a:solidFill>
                      <a:srgbClr val="C00000"/>
                    </a:solidFill>
                    <a:latin typeface="Cambria Math"/>
                  </a:rPr>
                  <a:t>∗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by user </a:t>
                </a:r>
                <a:r>
                  <a:rPr lang="en-US" altLang="zh-CN" sz="1200" b="0" i="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  <a:endParaRPr lang="en-US" altLang="zh-CN" baseline="0" dirty="0" smtClean="0"/>
              </a:p>
              <a:p>
                <a:endParaRPr lang="en-US" altLang="zh-CN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baseline="0" dirty="0" smtClean="0"/>
                  <a:t>Nowadays, It </a:t>
                </a:r>
                <a:r>
                  <a:rPr lang="en-US" altLang="zh-CN" sz="1200" baseline="0" dirty="0" smtClean="0">
                    <a:latin typeface="Arial" pitchFamily="34" charset="0"/>
                    <a:cs typeface="Arial" pitchFamily="34" charset="0"/>
                  </a:rPr>
                  <a:t>is </a:t>
                </a:r>
                <a:r>
                  <a:rPr lang="en-US" altLang="zh-CN" sz="1200" dirty="0" smtClean="0">
                    <a:latin typeface="Arial" pitchFamily="34" charset="0"/>
                    <a:cs typeface="Arial" pitchFamily="34" charset="0"/>
                  </a:rPr>
                  <a:t>widely deployed to </a:t>
                </a:r>
                <a:r>
                  <a:rPr lang="en-US" altLang="zh-CN" sz="120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on-line news platforms, such as </a:t>
                </a:r>
                <a:r>
                  <a:rPr lang="en-US" altLang="zh-CN" baseline="0" dirty="0" err="1" smtClean="0"/>
                  <a:t>google</a:t>
                </a:r>
                <a:r>
                  <a:rPr lang="en-US" altLang="zh-CN" baseline="0" dirty="0" smtClean="0"/>
                  <a:t> news and </a:t>
                </a:r>
                <a:r>
                  <a:rPr lang="en-US" altLang="zh-CN" baseline="0" dirty="0" err="1" smtClean="0"/>
                  <a:t>bing</a:t>
                </a:r>
                <a:r>
                  <a:rPr lang="en-US" altLang="zh-CN" baseline="0" dirty="0" smtClean="0"/>
                  <a:t> news.</a:t>
                </a:r>
              </a:p>
              <a:p>
                <a:endParaRPr lang="en-US" altLang="zh-CN" baseline="0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However, there are some</a:t>
                </a:r>
                <a:r>
                  <a:rPr lang="en-US" altLang="zh-CN" sz="1200" b="0" baseline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challenges.</a:t>
                </a: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baseline="0" dirty="0" smtClean="0"/>
                  <a:t>First, </a:t>
                </a:r>
                <a:r>
                  <a:rPr lang="en-US" altLang="zh-CN" sz="120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News elements </a:t>
                </a:r>
                <a:r>
                  <a:rPr lang="en-US" altLang="zh-CN" sz="1200" dirty="0" smtClean="0">
                    <a:latin typeface="Arial" pitchFamily="34" charset="0"/>
                    <a:cs typeface="Arial" pitchFamily="34" charset="0"/>
                  </a:rPr>
                  <a:t>are the basic components of news articles</a:t>
                </a:r>
                <a:r>
                  <a:rPr lang="en-US" altLang="zh-CN" sz="20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en-US" altLang="zh-CN" baseline="0" dirty="0" smtClean="0"/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baseline="0" dirty="0" smtClean="0"/>
                  <a:t>Second, t</a:t>
                </a:r>
                <a:r>
                  <a:rPr lang="en-US" altLang="zh-CN" sz="2000" dirty="0" smtClean="0">
                    <a:latin typeface="Arial" pitchFamily="34" charset="0"/>
                    <a:cs typeface="Arial" pitchFamily="34" charset="0"/>
                  </a:rPr>
                  <a:t>he </a:t>
                </a:r>
                <a:r>
                  <a:rPr lang="en-US" altLang="zh-CN" sz="200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previously interacted contents usually have different impacts </a:t>
                </a:r>
                <a:r>
                  <a:rPr lang="en-US" altLang="zh-CN" sz="2000" dirty="0" smtClean="0">
                    <a:latin typeface="Arial" pitchFamily="34" charset="0"/>
                    <a:cs typeface="Arial" pitchFamily="34" charset="0"/>
                  </a:rPr>
                  <a:t>on the next choice.</a:t>
                </a:r>
                <a:endParaRPr lang="en-US" altLang="zh-CN" baseline="0" dirty="0" smtClean="0"/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baseline="0" dirty="0" smtClean="0"/>
                  <a:t>Third,</a:t>
                </a:r>
                <a:r>
                  <a:rPr lang="en-US" altLang="zh-CN" sz="2000" dirty="0" smtClean="0">
                    <a:latin typeface="Arial" pitchFamily="34" charset="0"/>
                    <a:cs typeface="Arial" pitchFamily="34" charset="0"/>
                  </a:rPr>
                  <a:t> the </a:t>
                </a:r>
                <a:r>
                  <a:rPr lang="en-US" altLang="zh-CN" sz="200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temporal dynamics </a:t>
                </a:r>
                <a:r>
                  <a:rPr lang="en-US" altLang="zh-CN" sz="2000" dirty="0" smtClean="0">
                    <a:latin typeface="Arial" pitchFamily="34" charset="0"/>
                    <a:cs typeface="Arial" pitchFamily="34" charset="0"/>
                  </a:rPr>
                  <a:t>is significant </a:t>
                </a:r>
                <a:r>
                  <a:rPr lang="en-US" altLang="zh-CN" sz="2000" baseline="0" dirty="0" smtClean="0">
                    <a:latin typeface="Arial" pitchFamily="34" charset="0"/>
                    <a:cs typeface="Arial" pitchFamily="34" charset="0"/>
                  </a:rPr>
                  <a:t>in news recommendation.</a:t>
                </a:r>
                <a:endParaRPr lang="en-US" altLang="zh-CN" baseline="0" dirty="0" smtClean="0"/>
              </a:p>
              <a:p>
                <a:endParaRPr lang="en-US" altLang="zh-CN" baseline="0" dirty="0" smtClean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435DC-9DCC-4BAC-954B-668FFE09D5E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39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To this end, we propose DNA model.</a:t>
            </a:r>
            <a:endParaRPr lang="en-US" altLang="zh-CN" b="0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435DC-9DCC-4BAC-954B-668FFE09D5E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284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First we introduce news elements that are known as five W one H.</a:t>
                </a:r>
                <a:endParaRPr lang="zh-CN" altLang="zh-CN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CN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We define them by ourselves that are person, organization, time, location and keywords.</a:t>
                </a:r>
                <a:endParaRPr lang="zh-CN" altLang="zh-CN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CN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They can be easily extracted by NLP tools. </a:t>
                </a:r>
                <a:endParaRPr lang="zh-CN" altLang="zh-CN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altLang="zh-CN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News </a:t>
                </a:r>
                <a:r>
                  <a:rPr lang="en-US" altLang="zh-CN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articles can be modeled from multiple granularities: news-, sentence- and element-level.</a:t>
                </a:r>
                <a:endParaRPr lang="zh-CN" altLang="zh-CN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CN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Formally, c, s and e represent news, sentence and element respectively.</a:t>
                </a:r>
                <a:endParaRPr lang="zh-CN" altLang="zh-CN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altLang="zh-CN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</a:t>
                </a:r>
                <a:r>
                  <a:rPr lang="en-US" altLang="zh-CN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inputs of DNA are news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altLang="zh-CN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𝐶</m:t>
                        </m:r>
                      </m:e>
                      <m:sub>
                        <m:r>
                          <a:rPr lang="en-US" altLang="zh-CN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 candidate news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altLang="zh-CN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𝑐</m:t>
                        </m:r>
                      </m:e>
                      <m:sup>
                        <m:r>
                          <a:rPr lang="en-US" altLang="zh-CN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and the output is the click rate.</a:t>
                </a:r>
                <a:endParaRPr lang="zh-CN" altLang="zh-CN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altLang="zh-CN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It </a:t>
                </a:r>
                <a:r>
                  <a:rPr lang="en-US" altLang="zh-CN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has three main components: </a:t>
                </a:r>
                <a:endParaRPr lang="zh-CN" altLang="zh-CN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CN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first is the hierarchical attention layers. Specifically, the lower layer contains the sentence- and element-level attention. The upper layer is the news-level attention. </a:t>
                </a:r>
                <a:endParaRPr lang="zh-CN" altLang="zh-CN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CN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second is the convolutional layers. </a:t>
                </a:r>
                <a:endParaRPr lang="zh-CN" altLang="zh-CN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CN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third is the fully-connected layers. </a:t>
                </a:r>
                <a:endParaRPr lang="en-US" altLang="zh-CN" baseline="0" dirty="0" smtClean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baseline="0" dirty="0" smtClean="0"/>
                  <a:t>In this work, we propose a model called DNA.</a:t>
                </a:r>
              </a:p>
              <a:p>
                <a:endParaRPr lang="en-US" altLang="zh-CN" baseline="0" dirty="0" smtClean="0"/>
              </a:p>
              <a:p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Its inputs are news sequence </a:t>
                </a:r>
                <a:r>
                  <a:rPr lang="en-US" altLang="zh-CN" sz="1200" i="0">
                    <a:latin typeface="Cambria Math"/>
                  </a:rPr>
                  <a:t>𝐶</a:t>
                </a:r>
                <a:r>
                  <a:rPr lang="en-US" altLang="zh-CN" sz="1200" i="0" smtClean="0">
                    <a:latin typeface="Cambria Math"/>
                  </a:rPr>
                  <a:t>_</a:t>
                </a:r>
                <a:r>
                  <a:rPr lang="en-US" altLang="zh-CN" sz="1200" i="0">
                    <a:latin typeface="Cambria Math"/>
                  </a:rPr>
                  <a:t>𝑖</a:t>
                </a: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of user </a:t>
                </a:r>
                <a:r>
                  <a:rPr lang="en-US" altLang="zh-CN" sz="1200" b="0" i="0" u="none" strike="noStrike" kern="1200" baseline="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i</a:t>
                </a: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and candidate news </a:t>
                </a:r>
                <a:r>
                  <a:rPr lang="en-US" altLang="zh-CN" sz="1200" i="0">
                    <a:latin typeface="Cambria Math"/>
                  </a:rPr>
                  <a:t>𝑐</a:t>
                </a:r>
                <a:r>
                  <a:rPr lang="en-US" altLang="zh-CN" sz="1200" i="0" smtClean="0">
                    <a:latin typeface="Cambria Math"/>
                  </a:rPr>
                  <a:t>^</a:t>
                </a:r>
                <a:r>
                  <a:rPr lang="en-US" altLang="zh-CN" sz="1200" i="0">
                    <a:latin typeface="Cambria Math"/>
                  </a:rPr>
                  <a:t>∗</a:t>
                </a: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Its output is the click rate of news </a:t>
                </a:r>
                <a:r>
                  <a:rPr lang="en-US" altLang="zh-CN" sz="1200" i="0">
                    <a:latin typeface="Cambria Math"/>
                  </a:rPr>
                  <a:t>𝑐</a:t>
                </a:r>
                <a:r>
                  <a:rPr lang="en-US" altLang="zh-CN" sz="1200" i="0" smtClean="0">
                    <a:latin typeface="Cambria Math"/>
                  </a:rPr>
                  <a:t>^</a:t>
                </a:r>
                <a:r>
                  <a:rPr lang="en-US" altLang="zh-CN" sz="1200" i="0">
                    <a:latin typeface="Cambria Math"/>
                  </a:rPr>
                  <a:t>∗</a:t>
                </a: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by user </a:t>
                </a:r>
                <a:r>
                  <a:rPr lang="en-US" altLang="zh-CN" sz="1200" b="0" i="0" u="none" strike="noStrike" kern="1200" baseline="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i</a:t>
                </a: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.</a:t>
                </a:r>
                <a:endParaRPr lang="en-US" altLang="zh-CN" baseline="0" dirty="0" smtClean="0"/>
              </a:p>
              <a:p>
                <a:endParaRPr lang="en-US" altLang="zh-CN" baseline="0" dirty="0" smtClean="0"/>
              </a:p>
              <a:p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It has three main components: </a:t>
                </a:r>
              </a:p>
              <a:p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The first is the hierarchical attention layers. Specifically, the lower layer determines attention weight for each sentence and element, and the upper layer determines attention weight for each news. </a:t>
                </a:r>
              </a:p>
              <a:p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Through the hierarchical attention layers, it obtains representation for each news in the </a:t>
                </a:r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sequence</a:t>
                </a: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.</a:t>
                </a:r>
                <a:b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</a:b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The second is the convolutional layers. It learns vector for each user.</a:t>
                </a:r>
              </a:p>
              <a:p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The third is the fully-connected layers. It computes the click rate.</a:t>
                </a:r>
                <a:r>
                  <a:rPr lang="en-US" altLang="zh-CN" baseline="0" dirty="0" smtClean="0"/>
                  <a:t> </a:t>
                </a:r>
                <a:endParaRPr lang="en-US" altLang="zh-CN" baseline="0" dirty="0" smtClean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435DC-9DCC-4BAC-954B-668FFE09D5E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39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First of all, we introduce the sentence-level attention.</a:t>
                </a:r>
                <a:endParaRPr lang="zh-CN" altLang="zh-CN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CN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We utilize Paragraph Vector to obtain content vectors.</a:t>
                </a:r>
                <a:endParaRPr lang="zh-CN" altLang="zh-CN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CN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And we compute attention weight for each sentence.</a:t>
                </a:r>
                <a:endParaRPr lang="zh-CN" altLang="zh-CN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CN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Then the content vector of news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altLang="zh-CN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lang="en-US" altLang="zh-CN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calculated as a weighted sum.</a:t>
                </a:r>
                <a:endParaRPr lang="zh-CN" altLang="zh-CN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CN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table presents a case study. It shows that sentences that are content-relevant to the candidate news are assigned large weights. </a:t>
                </a:r>
                <a:endParaRPr lang="zh-CN" altLang="zh-CN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altLang="zh-CN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altLang="zh-CN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Next</a:t>
                </a:r>
                <a:r>
                  <a:rPr lang="en-US" altLang="zh-CN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we introduce the element-level attention.</a:t>
                </a:r>
                <a:endParaRPr lang="zh-CN" altLang="zh-CN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CN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It is similar to the sentence-level attention.</a:t>
                </a:r>
                <a:endParaRPr lang="zh-CN" altLang="zh-CN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CN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However, in the first step, we apply NLP tools to extract elements and utilize Word2vec to obtain element vectors.</a:t>
                </a:r>
                <a:endParaRPr lang="zh-CN" altLang="zh-CN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CN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We also present a case study and get a similar conclusion.</a:t>
                </a:r>
                <a:endParaRPr lang="en-US" altLang="zh-CN" baseline="0" dirty="0" smtClean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baseline="0" dirty="0" smtClean="0"/>
                  <a:t>First of all, we introduce the sentence-level attention.</a:t>
                </a:r>
              </a:p>
              <a:p>
                <a:endParaRPr lang="en-US" altLang="zh-CN" baseline="0" dirty="0" smtClean="0"/>
              </a:p>
              <a:p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We first utilize Paragraph Vector to obtain content vectors</a:t>
                </a:r>
                <a:r>
                  <a:rPr lang="en-US" altLang="zh-CN" baseline="0" dirty="0" smtClean="0"/>
                  <a:t>.</a:t>
                </a:r>
              </a:p>
              <a:p>
                <a:r>
                  <a:rPr lang="en-US" altLang="zh-CN" baseline="0" dirty="0" smtClean="0"/>
                  <a:t>Then we </a:t>
                </a:r>
                <a:r>
                  <a:rPr lang="en-US" altLang="zh-CN" b="0" baseline="0" dirty="0" smtClean="0"/>
                  <a:t>computes </a:t>
                </a:r>
                <a:r>
                  <a:rPr lang="en-US" altLang="zh-CN" sz="1200" b="0" baseline="0" dirty="0" smtClean="0">
                    <a:latin typeface="Arial" pitchFamily="34" charset="0"/>
                    <a:ea typeface="Arial Unicode MS" pitchFamily="34" charset="-122"/>
                    <a:cs typeface="Arial" pitchFamily="34" charset="0"/>
                  </a:rPr>
                  <a:t>a</a:t>
                </a:r>
                <a:r>
                  <a:rPr lang="en-US" altLang="zh-CN" sz="1200" b="0" dirty="0" smtClean="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2"/>
                    <a:cs typeface="Arial" pitchFamily="34" charset="0"/>
                  </a:rPr>
                  <a:t>ttention weight</a:t>
                </a:r>
                <a:r>
                  <a:rPr lang="en-US" altLang="zh-CN" sz="1200" b="0" baseline="0" dirty="0" smtClean="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2"/>
                    <a:cs typeface="Arial" pitchFamily="34" charset="0"/>
                  </a:rPr>
                  <a:t> for each </a:t>
                </a:r>
                <a:r>
                  <a:rPr lang="en-US" altLang="zh-CN" sz="1200" dirty="0" smtClean="0">
                    <a:latin typeface="Arial" pitchFamily="34" charset="0"/>
                    <a:ea typeface="Arial Unicode MS" pitchFamily="34" charset="-122"/>
                    <a:cs typeface="Arial" pitchFamily="34" charset="0"/>
                  </a:rPr>
                  <a:t>sentence</a:t>
                </a:r>
                <a:r>
                  <a:rPr lang="en-US" altLang="zh-CN" b="0" baseline="0" dirty="0" smtClean="0"/>
                  <a:t>.</a:t>
                </a:r>
                <a:endParaRPr lang="en-US" altLang="zh-CN" baseline="0" dirty="0" smtClean="0"/>
              </a:p>
              <a:p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Based on these weights, the content vector of news </a:t>
                </a:r>
                <a:r>
                  <a:rPr lang="en-US" altLang="zh-CN" sz="1200" b="0" i="0" smtClean="0">
                    <a:solidFill>
                      <a:schemeClr val="tx1"/>
                    </a:solidFill>
                    <a:latin typeface="Cambria Math"/>
                  </a:rPr>
                  <a:t>𝑐</a:t>
                </a:r>
                <a:r>
                  <a:rPr lang="en-US" altLang="zh-CN" sz="1200" b="0" i="0" smtClean="0">
                    <a:solidFill>
                      <a:schemeClr val="tx1"/>
                    </a:solidFill>
                    <a:latin typeface="Cambria Math"/>
                  </a:rPr>
                  <a:t>_</a:t>
                </a:r>
                <a:r>
                  <a:rPr lang="en-US" altLang="zh-CN" sz="1200" b="0" i="0" smtClean="0">
                    <a:solidFill>
                      <a:schemeClr val="tx1"/>
                    </a:solidFill>
                    <a:latin typeface="Cambria Math"/>
                  </a:rPr>
                  <a:t>𝑗</a:t>
                </a:r>
                <a:r>
                  <a:rPr lang="en-US" altLang="zh-CN" sz="1100" b="0" dirty="0" smtClean="0">
                    <a:latin typeface="Arial" pitchFamily="34" charset="0"/>
                    <a:ea typeface="Arial Unicode MS" pitchFamily="34" charset="-122"/>
                    <a:cs typeface="Arial" pitchFamily="34" charset="0"/>
                  </a:rPr>
                  <a:t> </a:t>
                </a: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is calculated as a weighted sum of the content vectors of sentences.</a:t>
                </a:r>
                <a:endParaRPr lang="en-US" altLang="zh-CN" baseline="0" dirty="0" smtClean="0"/>
              </a:p>
              <a:p>
                <a:endParaRPr lang="en-US" altLang="zh-CN" baseline="0" dirty="0" smtClean="0"/>
              </a:p>
              <a:p>
                <a:r>
                  <a:rPr lang="en-US" altLang="zh-CN" baseline="0" dirty="0" smtClean="0"/>
                  <a:t>The right table shows a case study. Obviously, </a:t>
                </a:r>
                <a:r>
                  <a:rPr lang="en-US" altLang="zh-CN" sz="1200" b="0" i="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he attention weight of the sentence can be interpreted as content</a:t>
                </a:r>
                <a:r>
                  <a:rPr lang="en-US" altLang="zh-CN" sz="1200" b="0" i="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relevance to the candidate news.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435DC-9DCC-4BAC-954B-668FFE09D5E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39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Then, we introduce the news-level attention.</a:t>
                </a:r>
                <a:endParaRPr lang="zh-CN" altLang="zh-CN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CN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In this layer, we learn an embedding for each news and each user.</a:t>
                </a:r>
                <a:endParaRPr lang="zh-CN" altLang="zh-CN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CN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News embedding provides a way to measure similarity and user embedding reflects user preferences.</a:t>
                </a:r>
                <a:endParaRPr lang="zh-CN" altLang="zh-CN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CN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So far, we have obtained content vector, element vector and news embedding for each news.</a:t>
                </a:r>
                <a:endParaRPr lang="zh-CN" altLang="zh-CN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CN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Based on them, we compute attention weight for each news.</a:t>
                </a:r>
                <a:endParaRPr lang="zh-CN" altLang="zh-CN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altLang="zh-CN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In </a:t>
                </a:r>
                <a:r>
                  <a:rPr lang="en-US" altLang="zh-CN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this process, we incorporate the time-decaying factor.</a:t>
                </a:r>
                <a:endParaRPr lang="zh-CN" altLang="zh-CN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CN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We aim to model the temporal dynamics of user reading behaviors.</a:t>
                </a:r>
                <a:endParaRPr lang="zh-CN" altLang="zh-CN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CN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This idea comes from that people tend to read similar news contents in a short time.</a:t>
                </a:r>
                <a:endParaRPr lang="zh-CN" altLang="zh-CN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altLang="zh-CN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CN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Finally</a:t>
                </a:r>
                <a:r>
                  <a:rPr lang="en-US" altLang="zh-CN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we compute the representation</a:t>
                </a:r>
                <a:r>
                  <a:rPr lang="en-US" altLang="zh-CN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news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altLang="zh-CN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lang="en-US" altLang="zh-CN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  <a:endParaRPr lang="zh-CN" altLang="zh-CN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CN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table presents a case study. </a:t>
                </a:r>
                <a:endParaRPr lang="zh-CN" altLang="zh-CN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CN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In short, the attention weights are related to the dynamics, the content relevance to c* and the consistency with user preferences.</a:t>
                </a:r>
                <a:endParaRPr lang="en-US" altLang="zh-CN" baseline="0" dirty="0" smtClean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baseline="0" dirty="0" smtClean="0"/>
                  <a:t>Next, we introduce the news-level attention.</a:t>
                </a:r>
              </a:p>
              <a:p>
                <a:endParaRPr lang="en-US" altLang="zh-CN" baseline="0" dirty="0" smtClean="0"/>
              </a:p>
              <a:p>
                <a:r>
                  <a:rPr lang="en-US" altLang="zh-CN" baseline="0" dirty="0" smtClean="0"/>
                  <a:t>Because </a:t>
                </a: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structural information provides a way to measure news similarity, so we learn an embedding for each news.</a:t>
                </a:r>
                <a:endParaRPr lang="en-US" altLang="zh-CN" baseline="0" dirty="0" smtClean="0"/>
              </a:p>
              <a:p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Moreover, users’ structural information partly reflects user preferences, so we also learn an embedding for each user. </a:t>
                </a:r>
                <a:endParaRPr lang="en-US" altLang="zh-CN" baseline="0" dirty="0" smtClean="0"/>
              </a:p>
              <a:p>
                <a:endParaRPr lang="en-US" altLang="zh-CN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baseline="0" dirty="0" smtClean="0"/>
                  <a:t>Based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on the obtained vectors, we </a:t>
                </a:r>
                <a:r>
                  <a:rPr lang="en-US" altLang="zh-CN" b="0" baseline="0" dirty="0" smtClean="0"/>
                  <a:t>computes </a:t>
                </a:r>
                <a:r>
                  <a:rPr lang="en-US" altLang="zh-CN" sz="1200" b="0" baseline="0" dirty="0" smtClean="0">
                    <a:latin typeface="Arial" pitchFamily="34" charset="0"/>
                    <a:ea typeface="Arial Unicode MS" pitchFamily="34" charset="-122"/>
                    <a:cs typeface="Arial" pitchFamily="34" charset="0"/>
                  </a:rPr>
                  <a:t>a</a:t>
                </a:r>
                <a:r>
                  <a:rPr lang="en-US" altLang="zh-CN" sz="1200" b="0" dirty="0" smtClean="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2"/>
                    <a:cs typeface="Arial" pitchFamily="34" charset="0"/>
                  </a:rPr>
                  <a:t>ttention weight</a:t>
                </a:r>
                <a:r>
                  <a:rPr lang="en-US" altLang="zh-CN" sz="1200" b="0" baseline="0" dirty="0" smtClean="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2"/>
                    <a:cs typeface="Arial" pitchFamily="34" charset="0"/>
                  </a:rPr>
                  <a:t> for each </a:t>
                </a:r>
                <a:r>
                  <a:rPr lang="en-US" altLang="zh-CN" sz="1200" dirty="0" smtClean="0">
                    <a:latin typeface="Arial" pitchFamily="34" charset="0"/>
                    <a:ea typeface="Arial Unicode MS" pitchFamily="34" charset="-122"/>
                    <a:cs typeface="Arial" pitchFamily="34" charset="0"/>
                  </a:rPr>
                  <a:t>news</a:t>
                </a:r>
                <a:r>
                  <a:rPr lang="en-US" altLang="zh-CN" b="0" baseline="0" dirty="0" smtClean="0"/>
                  <a:t>.</a:t>
                </a:r>
              </a:p>
              <a:p>
                <a:r>
                  <a:rPr lang="en-US" altLang="zh-CN" baseline="0" dirty="0" smtClean="0"/>
                  <a:t>Note that </a:t>
                </a: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we incorporate the time-decaying factor into the calculation of weights.</a:t>
                </a:r>
              </a:p>
              <a:p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This idea comes from that people tend to read similar news contents in a short time.</a:t>
                </a:r>
                <a:endParaRPr lang="en-US" altLang="zh-CN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So we utilize an exponentially decaying formula to model the temporal dynamic of user news-reading behaviors.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Finally, we compute the </a:t>
                </a: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r</a:t>
                </a:r>
                <a:r>
                  <a:rPr lang="en-US" altLang="zh-CN" sz="1200" b="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epresentation</a:t>
                </a:r>
                <a:r>
                  <a:rPr lang="en-US" altLang="zh-CN" sz="12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of news </a:t>
                </a:r>
                <a:r>
                  <a:rPr lang="en-US" altLang="zh-CN" sz="1200" b="0" i="0" smtClean="0">
                    <a:solidFill>
                      <a:schemeClr val="tx1"/>
                    </a:solidFill>
                    <a:latin typeface="Cambria Math"/>
                  </a:rPr>
                  <a:t>𝑐_𝑗</a:t>
                </a:r>
                <a:r>
                  <a:rPr lang="en-US" altLang="zh-CN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.</a:t>
                </a:r>
                <a:endParaRPr lang="en-US" altLang="zh-CN" baseline="0" dirty="0" smtClean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435DC-9DCC-4BAC-954B-668FFE09D5E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39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Due to the sequential characteristic of news-reading, we exploit multiple convolutional layers to capture sequential patterns.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last layer, we obtain the convolutional sequence vector pi for user 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 we feed these vectors into the fully-connected layers to estimate the click rate.</a:t>
            </a:r>
            <a:endParaRPr lang="en-US" altLang="zh-CN" sz="200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435DC-9DCC-4BAC-954B-668FFE09D5E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39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Now,</a:t>
            </a:r>
            <a:r>
              <a:rPr lang="en-US" altLang="zh-CN" baseline="0" dirty="0" smtClean="0"/>
              <a:t> we show the experimental study.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435DC-9DCC-4BAC-954B-668FFE09D5E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284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9DF4-6AAF-4E51-8682-178AA4F90B8A}" type="datetime1">
              <a:rPr lang="zh-CN" altLang="en-US" smtClean="0"/>
              <a:pPr/>
              <a:t>2019/11/9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605A-0155-4756-AACE-701EA2884368}" type="datetime1">
              <a:rPr lang="zh-CN" altLang="en-US" smtClean="0"/>
              <a:pPr/>
              <a:t>2019/11/9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22F0-0763-485C-9E7E-76C7939094A4}" type="datetime1">
              <a:rPr lang="zh-CN" altLang="en-US" smtClean="0"/>
              <a:pPr/>
              <a:t>2019/11/9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960E-850B-42CF-9FE3-457A35C4A5B6}" type="datetime1">
              <a:rPr lang="zh-CN" altLang="en-US" smtClean="0"/>
              <a:pPr/>
              <a:t>2019/11/9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8AF2-6D39-4E1B-9302-6120E2C8508A}" type="datetime1">
              <a:rPr lang="zh-CN" altLang="en-US" smtClean="0"/>
              <a:pPr/>
              <a:t>2019/11/9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DF56-B577-445B-8447-31414C49EC58}" type="datetime1">
              <a:rPr lang="zh-CN" altLang="en-US" smtClean="0"/>
              <a:pPr/>
              <a:t>2019/11/9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9504-A2BB-4E52-8326-8C69A9D446F8}" type="datetime1">
              <a:rPr lang="zh-CN" altLang="en-US" smtClean="0"/>
              <a:pPr/>
              <a:t>2019/11/9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9368-B55E-44B4-9EA7-9CD7B378262B}" type="datetime1">
              <a:rPr lang="zh-CN" altLang="en-US" smtClean="0"/>
              <a:pPr/>
              <a:t>2019/11/9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2BC4F-F8BF-4384-B857-B265B2B62844}" type="datetime1">
              <a:rPr lang="zh-CN" altLang="en-US" smtClean="0"/>
              <a:pPr/>
              <a:t>2019/11/9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B08F-918A-4E6B-94F0-18078FED2EDD}" type="datetime1">
              <a:rPr lang="zh-CN" altLang="en-US" smtClean="0"/>
              <a:pPr/>
              <a:t>2019/11/9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3B7F-7BB1-4930-9F8E-729ED0734F94}" type="datetime1">
              <a:rPr lang="zh-CN" altLang="en-US" smtClean="0"/>
              <a:pPr/>
              <a:t>2019/11/9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AC928-B53E-4EB6-981B-9F12E12395A6}" type="datetime1">
              <a:rPr lang="zh-CN" altLang="en-US" smtClean="0"/>
              <a:pPr/>
              <a:t>2019/11/9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10" Type="http://schemas.openxmlformats.org/officeDocument/2006/relationships/image" Target="../media/image46.png"/><Relationship Id="rId4" Type="http://schemas.openxmlformats.org/officeDocument/2006/relationships/image" Target="../media/image400.png"/><Relationship Id="rId9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1404" y="1571308"/>
            <a:ext cx="10729192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00008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Dynamic </a:t>
            </a:r>
            <a:r>
              <a:rPr lang="en-US" altLang="zh-CN" sz="3200" b="1" dirty="0">
                <a:solidFill>
                  <a:srgbClr val="00008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News Recommendation </a:t>
            </a:r>
            <a:r>
              <a:rPr lang="en-US" altLang="zh-CN" sz="3200" b="1" dirty="0" smtClean="0">
                <a:solidFill>
                  <a:srgbClr val="00008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with</a:t>
            </a:r>
          </a:p>
          <a:p>
            <a:pPr algn="ctr"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00008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Hierarchical </a:t>
            </a:r>
            <a:r>
              <a:rPr lang="en-US" altLang="zh-CN" sz="3200" b="1" dirty="0">
                <a:solidFill>
                  <a:srgbClr val="00008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Attention Network</a:t>
            </a:r>
            <a:endParaRPr lang="zh-CN" altLang="en-US" sz="3200" b="1" dirty="0">
              <a:solidFill>
                <a:srgbClr val="000080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636" y="3748970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err="1" smtClean="0">
                <a:latin typeface="Arial" pitchFamily="34" charset="0"/>
                <a:cs typeface="Arial" pitchFamily="34" charset="0"/>
              </a:rPr>
              <a:t>Hui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 Zhang</a:t>
            </a:r>
            <a:r>
              <a:rPr lang="en-US" altLang="zh-CN" sz="2000" baseline="30000" dirty="0" smtClean="0">
                <a:latin typeface="Arial" pitchFamily="34" charset="0"/>
                <a:cs typeface="Arial" pitchFamily="34" charset="0"/>
              </a:rPr>
              <a:t>1,2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zh-CN" sz="2000" dirty="0" err="1">
                <a:latin typeface="Arial" pitchFamily="34" charset="0"/>
                <a:cs typeface="Arial" pitchFamily="34" charset="0"/>
              </a:rPr>
              <a:t>Xu</a:t>
            </a:r>
            <a:r>
              <a:rPr lang="en-US" altLang="zh-CN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Chen</a:t>
            </a:r>
            <a:r>
              <a:rPr lang="en-US" altLang="zh-CN" sz="20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zh-CN" sz="2000" dirty="0" err="1">
                <a:latin typeface="Arial" pitchFamily="34" charset="0"/>
                <a:cs typeface="Arial" pitchFamily="34" charset="0"/>
              </a:rPr>
              <a:t>Shuai</a:t>
            </a:r>
            <a:r>
              <a:rPr lang="en-US" altLang="zh-CN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Ma</a:t>
            </a:r>
            <a:r>
              <a:rPr lang="en-US" altLang="zh-CN" baseline="30000" dirty="0" smtClean="0">
                <a:latin typeface="Arial" pitchFamily="34" charset="0"/>
                <a:cs typeface="Arial" pitchFamily="34" charset="0"/>
              </a:rPr>
              <a:t>1,2</a:t>
            </a:r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6418" y="4521894"/>
            <a:ext cx="7559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SKLSDE Lab, Beihang University, 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China</a:t>
            </a:r>
            <a:endParaRPr lang="en-US" altLang="zh-CN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zh-CN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Beijing 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Advanced Innovation Center for Big Data and Brain 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Computing</a:t>
            </a:r>
          </a:p>
          <a:p>
            <a:pPr algn="ctr"/>
            <a:r>
              <a:rPr lang="en-US" altLang="zh-CN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School 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of Software, Tsinghua University, China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</a:t>
            </a:fld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3546957" y="5797248"/>
            <a:ext cx="5141331" cy="669826"/>
            <a:chOff x="3618965" y="5797248"/>
            <a:chExt cx="5141331" cy="66982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8965" y="5797248"/>
              <a:ext cx="3197115" cy="669826"/>
            </a:xfrm>
            <a:prstGeom prst="rect">
              <a:avLst/>
            </a:prstGeom>
          </p:spPr>
        </p:pic>
        <p:pic>
          <p:nvPicPr>
            <p:cNvPr id="1027" name="Picture 3" descr="C:\Users\zh\Desktop\参考材料\tsinghua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2691" y="5797474"/>
              <a:ext cx="1887605" cy="66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7"/>
    </mc:Choice>
    <mc:Fallback xmlns="">
      <p:transition spd="slow" advTm="230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79376" y="17993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</a:t>
            </a:r>
            <a:r>
              <a:rPr lang="en-US" altLang="zh-CN" sz="3200" b="1" dirty="0" smtClean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</a:t>
            </a:r>
            <a:endParaRPr lang="zh-CN" altLang="en-US" sz="3200" b="1" dirty="0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7328" y="836712"/>
            <a:ext cx="12096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5" name="文本框 1"/>
          <p:cNvSpPr txBox="1"/>
          <p:nvPr/>
        </p:nvSpPr>
        <p:spPr>
          <a:xfrm>
            <a:off x="479376" y="836712"/>
            <a:ext cx="11340350" cy="5154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400" b="1" dirty="0" smtClean="0">
                <a:latin typeface="Arial" pitchFamily="34" charset="0"/>
                <a:cs typeface="Arial" pitchFamily="34" charset="0"/>
              </a:rPr>
              <a:t>Real-world Datasets</a:t>
            </a:r>
            <a:endParaRPr lang="en-US" altLang="zh-CN" sz="24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en-US" altLang="zh-CN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en-US" altLang="zh-CN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4500"/>
              </a:lnSpc>
            </a:pPr>
            <a:endParaRPr lang="en-US" altLang="zh-CN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400" b="1" dirty="0" smtClean="0">
                <a:latin typeface="Arial" pitchFamily="34" charset="0"/>
                <a:cs typeface="Arial" pitchFamily="34" charset="0"/>
              </a:rPr>
              <a:t>Algorithms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endParaRPr lang="en-US" altLang="zh-CN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endParaRPr lang="en-US" altLang="zh-CN" sz="24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endParaRPr lang="en-US" altLang="zh-CN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800"/>
              </a:lnSpc>
            </a:pPr>
            <a:endParaRPr lang="en-US" altLang="zh-CN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800"/>
              </a:lnSpc>
            </a:pPr>
            <a:endParaRPr lang="en-US" altLang="zh-CN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400" b="1" dirty="0" smtClean="0">
                <a:latin typeface="Arial" pitchFamily="34" charset="0"/>
                <a:cs typeface="Arial" pitchFamily="34" charset="0"/>
              </a:rPr>
              <a:t>Metrics</a:t>
            </a:r>
            <a:endParaRPr lang="en-US" altLang="zh-CN" sz="2400" b="1" dirty="0">
              <a:latin typeface="Arial" pitchFamily="34" charset="0"/>
              <a:cs typeface="Arial" pitchFamily="34" charset="0"/>
            </a:endParaRPr>
          </a:p>
          <a:p>
            <a:pPr marL="684900" indent="-342900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zh-CN" sz="2000" dirty="0">
                <a:latin typeface="Arial" pitchFamily="34" charset="0"/>
                <a:cs typeface="Arial" pitchFamily="34" charset="0"/>
              </a:rPr>
              <a:t>Hit Ratio (HR) 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7328" y="5877272"/>
            <a:ext cx="12096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91344" y="5869721"/>
            <a:ext cx="1137726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en-US" altLang="zh-CN" sz="1200" dirty="0">
                <a:latin typeface="Arial" pitchFamily="34" charset="0"/>
                <a:cs typeface="Arial" pitchFamily="34" charset="0"/>
              </a:rPr>
              <a:t>. A. </a:t>
            </a:r>
            <a:r>
              <a:rPr lang="en-US" altLang="zh-CN" sz="1200" dirty="0" err="1" smtClean="0">
                <a:latin typeface="Arial" pitchFamily="34" charset="0"/>
                <a:cs typeface="Arial" pitchFamily="34" charset="0"/>
              </a:rPr>
              <a:t>Gulla</a:t>
            </a:r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, et </a:t>
            </a:r>
            <a:r>
              <a:rPr lang="en-US" altLang="zh-CN" sz="1200" dirty="0">
                <a:latin typeface="Arial" pitchFamily="34" charset="0"/>
                <a:cs typeface="Arial" pitchFamily="34" charset="0"/>
              </a:rPr>
              <a:t>al. </a:t>
            </a:r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altLang="zh-CN" sz="1200" dirty="0" err="1" smtClean="0">
                <a:latin typeface="Arial" pitchFamily="34" charset="0"/>
                <a:cs typeface="Arial" pitchFamily="34" charset="0"/>
              </a:rPr>
              <a:t>adressa</a:t>
            </a:r>
            <a:r>
              <a:rPr lang="en-US" altLang="zh-CN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dataset </a:t>
            </a:r>
            <a:r>
              <a:rPr lang="en-US" altLang="zh-CN" sz="1200" dirty="0">
                <a:latin typeface="Arial" pitchFamily="34" charset="0"/>
                <a:cs typeface="Arial" pitchFamily="34" charset="0"/>
              </a:rPr>
              <a:t>for news </a:t>
            </a:r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recommendation. </a:t>
            </a:r>
            <a:r>
              <a:rPr lang="en-US" altLang="zh-CN" sz="1200" dirty="0">
                <a:latin typeface="Arial" pitchFamily="34" charset="0"/>
                <a:cs typeface="Arial" pitchFamily="34" charset="0"/>
              </a:rPr>
              <a:t>I</a:t>
            </a:r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n </a:t>
            </a:r>
            <a:r>
              <a:rPr lang="en-US" altLang="zh-CN" sz="1200" dirty="0">
                <a:latin typeface="Arial" pitchFamily="34" charset="0"/>
                <a:cs typeface="Arial" pitchFamily="34" charset="0"/>
              </a:rPr>
              <a:t>Proceedings of the </a:t>
            </a:r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International Conference </a:t>
            </a:r>
            <a:r>
              <a:rPr lang="en-US" altLang="zh-CN" sz="1200" dirty="0">
                <a:latin typeface="Arial" pitchFamily="34" charset="0"/>
                <a:cs typeface="Arial" pitchFamily="34" charset="0"/>
              </a:rPr>
              <a:t>on Web Intelligence, </a:t>
            </a:r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2017.</a:t>
            </a:r>
          </a:p>
          <a:p>
            <a:r>
              <a:rPr lang="de-DE" altLang="zh-CN" sz="12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de-DE" altLang="zh-CN" sz="1200" dirty="0">
                <a:latin typeface="Arial" pitchFamily="34" charset="0"/>
                <a:cs typeface="Arial" pitchFamily="34" charset="0"/>
              </a:rPr>
              <a:t>. Rendle, C. Freudenthaler, Z. Gantner, and L. Schmidt-Thieme. </a:t>
            </a:r>
            <a:r>
              <a:rPr lang="de-DE" altLang="zh-CN" sz="1200" dirty="0" smtClean="0">
                <a:latin typeface="Arial" pitchFamily="34" charset="0"/>
                <a:cs typeface="Arial" pitchFamily="34" charset="0"/>
              </a:rPr>
              <a:t>BPR: </a:t>
            </a:r>
            <a:r>
              <a:rPr lang="en-US" altLang="zh-CN" sz="1200" dirty="0" err="1" smtClean="0">
                <a:latin typeface="Arial" pitchFamily="34" charset="0"/>
                <a:cs typeface="Arial" pitchFamily="34" charset="0"/>
              </a:rPr>
              <a:t>bayesian</a:t>
            </a:r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200" dirty="0">
                <a:latin typeface="Arial" pitchFamily="34" charset="0"/>
                <a:cs typeface="Arial" pitchFamily="34" charset="0"/>
              </a:rPr>
              <a:t>personalized ranking from implicit feedback. In UAI, 2009</a:t>
            </a:r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altLang="zh-CN" sz="1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zh-CN" sz="1200" dirty="0" err="1">
                <a:latin typeface="Arial" pitchFamily="34" charset="0"/>
                <a:cs typeface="Arial" pitchFamily="34" charset="0"/>
              </a:rPr>
              <a:t>Hidasi</a:t>
            </a:r>
            <a:r>
              <a:rPr lang="en-US" altLang="zh-CN" sz="1200" dirty="0">
                <a:latin typeface="Arial" pitchFamily="34" charset="0"/>
                <a:cs typeface="Arial" pitchFamily="34" charset="0"/>
              </a:rPr>
              <a:t>, A. </a:t>
            </a:r>
            <a:r>
              <a:rPr lang="en-US" altLang="zh-CN" sz="1200" dirty="0" err="1">
                <a:latin typeface="Arial" pitchFamily="34" charset="0"/>
                <a:cs typeface="Arial" pitchFamily="34" charset="0"/>
              </a:rPr>
              <a:t>Karatzoglou</a:t>
            </a:r>
            <a:r>
              <a:rPr lang="en-US" altLang="zh-CN" sz="1200" dirty="0">
                <a:latin typeface="Arial" pitchFamily="34" charset="0"/>
                <a:cs typeface="Arial" pitchFamily="34" charset="0"/>
              </a:rPr>
              <a:t>, L. </a:t>
            </a:r>
            <a:r>
              <a:rPr lang="en-US" altLang="zh-CN" sz="1200" dirty="0" err="1">
                <a:latin typeface="Arial" pitchFamily="34" charset="0"/>
                <a:cs typeface="Arial" pitchFamily="34" charset="0"/>
              </a:rPr>
              <a:t>Baltrunas</a:t>
            </a:r>
            <a:r>
              <a:rPr lang="en-US" altLang="zh-CN" sz="1200" dirty="0">
                <a:latin typeface="Arial" pitchFamily="34" charset="0"/>
                <a:cs typeface="Arial" pitchFamily="34" charset="0"/>
              </a:rPr>
              <a:t>, and D. </a:t>
            </a:r>
            <a:r>
              <a:rPr lang="en-US" altLang="zh-CN" sz="1200" dirty="0" err="1">
                <a:latin typeface="Arial" pitchFamily="34" charset="0"/>
                <a:cs typeface="Arial" pitchFamily="34" charset="0"/>
              </a:rPr>
              <a:t>Tikk</a:t>
            </a:r>
            <a:r>
              <a:rPr lang="en-US" altLang="zh-CN" sz="1200" dirty="0">
                <a:latin typeface="Arial" pitchFamily="34" charset="0"/>
                <a:cs typeface="Arial" pitchFamily="34" charset="0"/>
              </a:rPr>
              <a:t>. Session-based </a:t>
            </a:r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recommendations with </a:t>
            </a:r>
            <a:r>
              <a:rPr lang="en-US" altLang="zh-CN" sz="1200" dirty="0">
                <a:latin typeface="Arial" pitchFamily="34" charset="0"/>
                <a:cs typeface="Arial" pitchFamily="34" charset="0"/>
              </a:rPr>
              <a:t>recurrent neural networks. </a:t>
            </a:r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In ICLR, 2016.</a:t>
            </a:r>
          </a:p>
          <a:p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en-US" altLang="zh-CN" sz="1200" dirty="0">
                <a:latin typeface="Arial" pitchFamily="34" charset="0"/>
                <a:cs typeface="Arial" pitchFamily="34" charset="0"/>
              </a:rPr>
              <a:t>. Tang and K. </a:t>
            </a:r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Wang. Personalized </a:t>
            </a:r>
            <a:r>
              <a:rPr lang="en-US" altLang="zh-CN" sz="1200" dirty="0">
                <a:latin typeface="Arial" pitchFamily="34" charset="0"/>
                <a:cs typeface="Arial" pitchFamily="34" charset="0"/>
              </a:rPr>
              <a:t>top-n sequential recommendation via convolutional sequence </a:t>
            </a:r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embedding</a:t>
            </a:r>
            <a:r>
              <a:rPr lang="en-US" altLang="zh-CN" sz="1200" dirty="0">
                <a:latin typeface="Arial" pitchFamily="34" charset="0"/>
                <a:cs typeface="Arial" pitchFamily="34" charset="0"/>
              </a:rPr>
              <a:t>.</a:t>
            </a:r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200" dirty="0">
                <a:latin typeface="Arial" pitchFamily="34" charset="0"/>
                <a:cs typeface="Arial" pitchFamily="34" charset="0"/>
              </a:rPr>
              <a:t>I</a:t>
            </a:r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n </a:t>
            </a:r>
            <a:r>
              <a:rPr lang="en-US" altLang="zh-CN" sz="1200" dirty="0">
                <a:latin typeface="Arial" pitchFamily="34" charset="0"/>
                <a:cs typeface="Arial" pitchFamily="34" charset="0"/>
              </a:rPr>
              <a:t>WSDM, 2018.</a:t>
            </a:r>
          </a:p>
          <a:p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altLang="zh-CN" sz="1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zh-CN" sz="1200" dirty="0" err="1">
                <a:latin typeface="Arial" pitchFamily="34" charset="0"/>
                <a:cs typeface="Arial" pitchFamily="34" charset="0"/>
              </a:rPr>
              <a:t>Khattar</a:t>
            </a:r>
            <a:r>
              <a:rPr lang="en-US" altLang="zh-CN" sz="1200" dirty="0">
                <a:latin typeface="Arial" pitchFamily="34" charset="0"/>
                <a:cs typeface="Arial" pitchFamily="34" charset="0"/>
              </a:rPr>
              <a:t>, V. Kumar, V. </a:t>
            </a:r>
            <a:r>
              <a:rPr lang="en-US" altLang="zh-CN" sz="1200" dirty="0" err="1">
                <a:latin typeface="Arial" pitchFamily="34" charset="0"/>
                <a:cs typeface="Arial" pitchFamily="34" charset="0"/>
              </a:rPr>
              <a:t>Varma</a:t>
            </a:r>
            <a:r>
              <a:rPr lang="en-US" altLang="zh-CN" sz="1200" dirty="0">
                <a:latin typeface="Arial" pitchFamily="34" charset="0"/>
                <a:cs typeface="Arial" pitchFamily="34" charset="0"/>
              </a:rPr>
              <a:t>, and M. Gupta. </a:t>
            </a:r>
            <a:r>
              <a:rPr lang="en-US" altLang="zh-CN" sz="1200" dirty="0" err="1">
                <a:latin typeface="Arial" pitchFamily="34" charset="0"/>
                <a:cs typeface="Arial" pitchFamily="34" charset="0"/>
              </a:rPr>
              <a:t>Weave&amp;rec</a:t>
            </a:r>
            <a:r>
              <a:rPr lang="en-US" altLang="zh-CN" sz="1200" dirty="0">
                <a:latin typeface="Arial" pitchFamily="34" charset="0"/>
                <a:cs typeface="Arial" pitchFamily="34" charset="0"/>
              </a:rPr>
              <a:t>: A </a:t>
            </a:r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word embedding </a:t>
            </a:r>
            <a:r>
              <a:rPr lang="en-US" altLang="zh-CN" sz="1200" dirty="0">
                <a:latin typeface="Arial" pitchFamily="34" charset="0"/>
                <a:cs typeface="Arial" pitchFamily="34" charset="0"/>
              </a:rPr>
              <a:t>based 3-d convolutional network for news </a:t>
            </a:r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recommendation. In </a:t>
            </a:r>
            <a:r>
              <a:rPr lang="en-US" altLang="zh-CN" sz="1200" dirty="0">
                <a:latin typeface="Arial" pitchFamily="34" charset="0"/>
                <a:cs typeface="Arial" pitchFamily="34" charset="0"/>
              </a:rPr>
              <a:t>CIKM, 2018</a:t>
            </a:r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矩形 5"/>
          <p:cNvSpPr/>
          <p:nvPr/>
        </p:nvSpPr>
        <p:spPr>
          <a:xfrm>
            <a:off x="3143672" y="5484571"/>
            <a:ext cx="6493444" cy="4277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4900" indent="-342900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zh-CN" sz="2000" dirty="0">
                <a:latin typeface="Arial" pitchFamily="34" charset="0"/>
                <a:cs typeface="Arial" pitchFamily="34" charset="0"/>
              </a:rPr>
              <a:t>Normalized Discounted Cumulative Gain (NDCG)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328" y="1268760"/>
            <a:ext cx="8424000" cy="1331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375" y="3068960"/>
            <a:ext cx="6408000" cy="210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69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79376" y="17993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Comparison</a:t>
            </a:r>
            <a:endParaRPr lang="zh-CN" altLang="en-US" sz="3200" b="1" dirty="0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7328" y="836712"/>
            <a:ext cx="12096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6240016" y="4077072"/>
            <a:ext cx="5807968" cy="144015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pPr marL="342900" indent="-34290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 consistently performs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 others.</a:t>
            </a:r>
          </a:p>
          <a:p>
            <a:pPr marL="342900" indent="-342900" algn="just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Sequential information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improves performance.</a:t>
            </a:r>
          </a:p>
          <a:p>
            <a:pPr marL="342900" indent="-342900" algn="just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information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improves performance.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234469"/>
            <a:ext cx="5580000" cy="215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1217997"/>
            <a:ext cx="5580000" cy="218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3789040"/>
            <a:ext cx="5580000" cy="216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48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79376" y="179930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 of Attention</a:t>
            </a:r>
            <a:endParaRPr lang="zh-CN" altLang="en-US" sz="3200" b="1" dirty="0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7328" y="836712"/>
            <a:ext cx="12096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1564226" y="4725144"/>
            <a:ext cx="8556612" cy="94478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pPr algn="just"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sentence-, element- and news-level attention modules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improve performance significantly,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time-decaying factor is also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32" y="1628800"/>
            <a:ext cx="7128000" cy="2804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40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79376" y="179930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zh-CN" altLang="en-US" sz="3200" b="1" dirty="0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7328" y="836712"/>
            <a:ext cx="12096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839416" y="1196752"/>
            <a:ext cx="9145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News Recommendation Problem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DNA: A Dynamic Model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with Hierarchical Attention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zh-CN" alt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23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8"/>
    </mc:Choice>
    <mc:Fallback xmlns="">
      <p:transition spd="slow" advTm="328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79376" y="179930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zh-CN" altLang="en-US" sz="3200" b="1" dirty="0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7328" y="836712"/>
            <a:ext cx="12096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5" name="文本框 1"/>
          <p:cNvSpPr txBox="1"/>
          <p:nvPr/>
        </p:nvSpPr>
        <p:spPr>
          <a:xfrm>
            <a:off x="479376" y="1196752"/>
            <a:ext cx="11017224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Proposing DNA model for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news </a:t>
            </a: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recommendation</a:t>
            </a: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indent="-342900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ulti-granularity modeling: sentence-level,</a:t>
            </a:r>
            <a:r>
              <a:rPr lang="en-US" altLang="zh-CN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element-level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news-level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lvl="1" indent="-3429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ierarchical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attention layers: </a:t>
            </a:r>
            <a:r>
              <a:rPr lang="en-US" altLang="zh-CN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discriminate influences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previously interacted contents</a:t>
            </a:r>
          </a:p>
          <a:p>
            <a:pPr marL="720000" lvl="1" indent="-342900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ime-decaying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factor: </a:t>
            </a:r>
            <a:r>
              <a:rPr lang="en-US" altLang="zh-CN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zh-CN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ynamics</a:t>
            </a:r>
          </a:p>
          <a:p>
            <a:pPr marL="377100" lvl="1">
              <a:lnSpc>
                <a:spcPct val="120000"/>
              </a:lnSpc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400" b="1" dirty="0" smtClean="0">
                <a:latin typeface="Arial" pitchFamily="34" charset="0"/>
                <a:cs typeface="Arial" pitchFamily="34" charset="0"/>
              </a:rPr>
              <a:t>Experimental study</a:t>
            </a:r>
          </a:p>
          <a:p>
            <a:pPr marL="720000" lvl="2" indent="-342900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DNA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model consistently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performs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than others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lvl="2" indent="-342900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attention modules </a:t>
            </a:r>
            <a:r>
              <a:rPr lang="en-US" altLang="zh-CN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  <a:p>
            <a:pPr marL="720000" lvl="1" indent="-342900">
              <a:lnSpc>
                <a:spcPct val="120000"/>
              </a:lnSpc>
              <a:buFont typeface="Wingdings" pitchFamily="2" charset="2"/>
              <a:buChar char="ü"/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Future work</a:t>
            </a:r>
          </a:p>
          <a:p>
            <a:pPr marL="720000" lvl="1" indent="-342900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investigate more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time functions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lvl="1" indent="-342900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incorporate more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information, e.g., knowledge graph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82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47328" y="836712"/>
            <a:ext cx="12060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727848" y="2348880"/>
            <a:ext cx="27363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6000" dirty="0">
                <a:latin typeface="Arial" panose="020B0604020202020204" pitchFamily="34" charset="0"/>
                <a:cs typeface="Arial" panose="020B0604020202020204" pitchFamily="34" charset="0"/>
              </a:rPr>
              <a:t>Thanks!</a:t>
            </a:r>
            <a:endParaRPr lang="zh-CN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000"/>
              </a:lnSpc>
            </a:pPr>
            <a:endParaRPr lang="en-US" altLang="zh-CN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000"/>
              </a:lnSpc>
            </a:pPr>
            <a:r>
              <a:rPr lang="en-US" altLang="zh-C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Q </a:t>
            </a: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&amp; A</a:t>
            </a: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53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79376" y="179930"/>
            <a:ext cx="8784976" cy="628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2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 elements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47328" y="836712"/>
            <a:ext cx="12096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1"/>
              <p:cNvSpPr txBox="1"/>
              <p:nvPr/>
            </p:nvSpPr>
            <p:spPr>
              <a:xfrm>
                <a:off x="479376" y="1196752"/>
                <a:ext cx="10873208" cy="2046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000" lvl="1" indent="-342900" algn="just">
                  <a:lnSpc>
                    <a:spcPct val="120000"/>
                  </a:lnSpc>
                  <a:buFont typeface="Wingdings" pitchFamily="2" charset="2"/>
                  <a:buChar char="Ø"/>
                </a:pPr>
                <a:r>
                  <a:rPr lang="en-US" altLang="zh-C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basic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components of news </a:t>
                </a:r>
                <a:r>
                  <a:rPr lang="en-US" altLang="zh-C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articles</a:t>
                </a:r>
              </a:p>
              <a:p>
                <a:pPr marL="342000" lvl="1" indent="-342900" algn="just">
                  <a:lnSpc>
                    <a:spcPct val="120000"/>
                  </a:lnSpc>
                  <a:buFont typeface="Wingdings" pitchFamily="2" charset="2"/>
                  <a:buChar char="Ø"/>
                </a:pPr>
                <a:r>
                  <a:rPr lang="en-US" altLang="zh-C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basic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principle of news writing</a:t>
                </a:r>
                <a:endParaRPr lang="en-US" altLang="zh-CN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000" lvl="1" indent="-342900" algn="just">
                  <a:lnSpc>
                    <a:spcPct val="120000"/>
                  </a:lnSpc>
                  <a:buFont typeface="Wingdings" pitchFamily="2" charset="2"/>
                  <a:buChar char="Ø"/>
                </a:pPr>
                <a:r>
                  <a:rPr lang="en-US" altLang="zh-C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5W1H ( </a:t>
                </a:r>
                <a:r>
                  <a:rPr lang="en-US" altLang="zh-CN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who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altLang="zh-C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when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altLang="zh-C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where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altLang="zh-C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what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altLang="zh-C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why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altLang="zh-CN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how </a:t>
                </a:r>
                <a:r>
                  <a:rPr lang="en-US" altLang="zh-C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endParaRPr lang="en-US" altLang="zh-CN" sz="2000" b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000" lvl="1" indent="-342900" algn="just">
                  <a:lnSpc>
                    <a:spcPct val="120000"/>
                  </a:lnSpc>
                  <a:buFont typeface="Wingdings" pitchFamily="2" charset="2"/>
                  <a:buChar char="Ø"/>
                </a:pPr>
                <a:r>
                  <a:rPr lang="en-US" altLang="zh-C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news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elements </a:t>
                </a:r>
                <a:r>
                  <a:rPr lang="en-US" altLang="zh-C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defined by ourselves ( </a:t>
                </a:r>
                <a:r>
                  <a:rPr lang="en-US" altLang="zh-CN" sz="20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person</a:t>
                </a:r>
                <a:r>
                  <a:rPr lang="en-US" altLang="zh-CN" sz="2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2000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organization</a:t>
                </a:r>
                <a:r>
                  <a:rPr lang="en-US" altLang="zh-CN" sz="2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2000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r>
                  <a:rPr lang="en-US" altLang="zh-CN" sz="2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2000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location</a:t>
                </a:r>
                <a:r>
                  <a:rPr lang="en-US" altLang="zh-CN" sz="2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altLang="zh-CN" sz="20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keywords </a:t>
                </a:r>
                <a:r>
                  <a:rPr lang="en-US" altLang="zh-C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342000" lvl="1" indent="-342900" algn="just">
                  <a:lnSpc>
                    <a:spcPct val="120000"/>
                  </a:lnSpc>
                  <a:buFont typeface="Wingdings" pitchFamily="2" charset="2"/>
                  <a:buChar char="Ø"/>
                </a:pPr>
                <a:r>
                  <a:rPr lang="en-US" altLang="zh-C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Element-level</a:t>
                </a:r>
                <a:r>
                  <a:rPr lang="en-US" altLang="zh-CN" sz="2000" spc="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zh-C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/>
                        <a:cs typeface="Arial" panose="020B0604020202020204" pitchFamily="34" charset="0"/>
                      </a:rPr>
                      <m:t>{</m:t>
                    </m:r>
                    <m:sSubSup>
                      <m:sSubSupPr>
                        <m:ctrlPr>
                          <a:rPr lang="zh-CN" altLang="zh-CN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sz="20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sub>
                      <m:sup>
                        <m:r>
                          <a:rPr lang="en-US" altLang="zh-CN" sz="2000" i="1">
                            <a:latin typeface="Cambria Math"/>
                          </a:rPr>
                          <m:t>𝑗</m:t>
                        </m:r>
                      </m:sup>
                    </m:sSubSup>
                    <m:r>
                      <a:rPr lang="en-US" altLang="zh-CN" sz="2000" i="1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zh-CN" altLang="zh-CN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sz="20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𝑜</m:t>
                        </m:r>
                      </m:sub>
                      <m:sup>
                        <m:r>
                          <a:rPr lang="en-US" altLang="zh-CN" sz="2000" i="1">
                            <a:latin typeface="Cambria Math"/>
                          </a:rPr>
                          <m:t>𝑗</m:t>
                        </m:r>
                      </m:sup>
                    </m:sSubSup>
                    <m:r>
                      <a:rPr lang="en-US" altLang="zh-CN" sz="2000" i="1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zh-CN" altLang="zh-CN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sz="20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CN" sz="2000" i="1">
                            <a:latin typeface="Cambria Math"/>
                          </a:rPr>
                          <m:t>𝑗</m:t>
                        </m:r>
                      </m:sup>
                    </m:sSubSup>
                    <m:r>
                      <a:rPr lang="en-US" altLang="zh-CN" sz="2000" i="1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zh-CN" altLang="zh-CN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sz="20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𝑙</m:t>
                        </m:r>
                      </m:sub>
                      <m:sup>
                        <m:r>
                          <a:rPr lang="en-US" altLang="zh-CN" sz="2000" i="1">
                            <a:latin typeface="Cambria Math"/>
                          </a:rPr>
                          <m:t>𝑗</m:t>
                        </m:r>
                      </m:sup>
                    </m:sSubSup>
                    <m:r>
                      <a:rPr lang="en-US" altLang="zh-CN" sz="2000" i="1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zh-CN" altLang="zh-CN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sz="20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𝑘𝑒</m:t>
                        </m:r>
                      </m:sub>
                      <m:sup>
                        <m:r>
                          <a:rPr lang="en-US" altLang="zh-CN" sz="2000" i="1">
                            <a:latin typeface="Cambria Math"/>
                          </a:rPr>
                          <m:t>𝑗</m:t>
                        </m:r>
                      </m:sup>
                    </m:sSubSup>
                    <m:r>
                      <a:rPr lang="en-US" altLang="zh-CN" sz="2000" i="1">
                        <a:latin typeface="Cambria Math"/>
                        <a:cs typeface="Arial" panose="020B0604020202020204" pitchFamily="34" charset="0"/>
                      </a:rPr>
                      <m:t>}</m:t>
                    </m:r>
                  </m:oMath>
                </a14:m>
                <a:r>
                  <a:rPr lang="en-US" altLang="zh-C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of news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" y="1196752"/>
                <a:ext cx="10873208" cy="2046651"/>
              </a:xfrm>
              <a:prstGeom prst="rect">
                <a:avLst/>
              </a:prstGeom>
              <a:blipFill rotWithShape="1">
                <a:blip r:embed="rId3"/>
                <a:stretch>
                  <a:fillRect l="-505" b="-14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328" y="3573016"/>
            <a:ext cx="5040000" cy="135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1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79376" y="179930"/>
            <a:ext cx="979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CN" sz="32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Convolutional </a:t>
            </a:r>
            <a:r>
              <a:rPr lang="en-US" altLang="zh-CN" sz="3200" b="1" dirty="0" smtClean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Layers </a:t>
            </a:r>
            <a:endParaRPr lang="en-US" altLang="zh-CN" sz="3200" b="1" dirty="0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7328" y="836712"/>
            <a:ext cx="12096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91343" y="6453336"/>
            <a:ext cx="104493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itchFamily="34" charset="0"/>
                <a:cs typeface="Arial" pitchFamily="34" charset="0"/>
              </a:rPr>
              <a:t>J. Tang and K. </a:t>
            </a:r>
            <a:r>
              <a:rPr lang="en-US" altLang="zh-CN" sz="1400" dirty="0" smtClean="0">
                <a:latin typeface="Arial" pitchFamily="34" charset="0"/>
                <a:cs typeface="Arial" pitchFamily="34" charset="0"/>
              </a:rPr>
              <a:t>Wang. Personalized </a:t>
            </a:r>
            <a:r>
              <a:rPr lang="en-US" altLang="zh-CN" sz="1400" dirty="0">
                <a:latin typeface="Arial" pitchFamily="34" charset="0"/>
                <a:cs typeface="Arial" pitchFamily="34" charset="0"/>
              </a:rPr>
              <a:t>top-n sequential </a:t>
            </a:r>
            <a:r>
              <a:rPr lang="en-US" altLang="zh-CN" sz="1400" dirty="0" smtClean="0">
                <a:latin typeface="Arial" pitchFamily="34" charset="0"/>
                <a:cs typeface="Arial" pitchFamily="34" charset="0"/>
              </a:rPr>
              <a:t>recommendation via </a:t>
            </a:r>
            <a:r>
              <a:rPr lang="en-US" altLang="zh-CN" sz="1400" dirty="0">
                <a:latin typeface="Arial" pitchFamily="34" charset="0"/>
                <a:cs typeface="Arial" pitchFamily="34" charset="0"/>
              </a:rPr>
              <a:t>convolutional sequence </a:t>
            </a:r>
            <a:r>
              <a:rPr lang="en-US" altLang="zh-CN" sz="1400" dirty="0" smtClean="0">
                <a:latin typeface="Arial" pitchFamily="34" charset="0"/>
                <a:cs typeface="Arial" pitchFamily="34" charset="0"/>
              </a:rPr>
              <a:t>embedding. In </a:t>
            </a:r>
            <a:r>
              <a:rPr lang="en-US" altLang="zh-CN" sz="1400" dirty="0">
                <a:latin typeface="Arial" pitchFamily="34" charset="0"/>
                <a:cs typeface="Arial" pitchFamily="34" charset="0"/>
              </a:rPr>
              <a:t>WSDM, 2018</a:t>
            </a:r>
            <a:r>
              <a:rPr lang="en-US" altLang="zh-CN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zh-CN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47328" y="6453336"/>
            <a:ext cx="12096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"/>
          <p:cNvSpPr txBox="1"/>
          <p:nvPr/>
        </p:nvSpPr>
        <p:spPr>
          <a:xfrm>
            <a:off x="479376" y="1196752"/>
            <a:ext cx="11017224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Process of </a:t>
            </a: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convolution</a:t>
            </a: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78958" y="1936926"/>
            <a:ext cx="4874008" cy="1891258"/>
            <a:chOff x="2495600" y="4067746"/>
            <a:chExt cx="4874008" cy="18912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783632" y="4201156"/>
                  <a:ext cx="1282253" cy="5270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dirty="0" smtClean="0"/>
                    <a:t>Feature map </a:t>
                  </a:r>
                  <a14:m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/>
                        </a:rPr>
                        <m:t>𝐸</m:t>
                      </m:r>
                      <m:r>
                        <a:rPr lang="en-US" altLang="zh-CN" sz="1400" b="0" i="1" smtClean="0">
                          <a:latin typeface="Cambria Math"/>
                          <a:ea typeface="Cambria Math"/>
                        </a:rPr>
                        <m:t>∈ </m:t>
                      </m:r>
                      <m:sSup>
                        <m:sSupPr>
                          <m:ctrlPr>
                            <a:rPr lang="en-US" altLang="zh-CN" sz="1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  <m:r>
                            <a:rPr lang="en-US" altLang="zh-CN" sz="1400" b="0" i="1" smtClean="0">
                              <a:latin typeface="Cambria Math"/>
                              <a:ea typeface="Cambria Math"/>
                            </a:rPr>
                            <m:t>×3</m:t>
                          </m:r>
                          <m:r>
                            <a:rPr lang="en-US" altLang="zh-CN" sz="14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sup>
                      </m:sSup>
                    </m:oMath>
                  </a14:m>
                  <a:endParaRPr lang="en-US" altLang="zh-CN" sz="1400" b="0" i="1" dirty="0" smtClean="0">
                    <a:latin typeface="Cambria Math"/>
                    <a:ea typeface="Cambria Math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3632" y="4201156"/>
                  <a:ext cx="1282253" cy="52700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14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447928" y="4728160"/>
                  <a:ext cx="1921680" cy="532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dirty="0" smtClean="0"/>
                    <a:t>new feature map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1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14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zh-CN" sz="14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1400" i="1">
                            <a:latin typeface="Cambria Math"/>
                            <a:ea typeface="Cambria Math"/>
                          </a:rPr>
                          <m:t>∈ </m:t>
                        </m:r>
                        <m:sSup>
                          <m:sSupPr>
                            <m:ctrlPr>
                              <a:rPr lang="en-US" altLang="zh-CN" sz="1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1400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CN" sz="1400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altLang="zh-CN" sz="1400" i="1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  <m:r>
                              <a:rPr lang="en-US" altLang="zh-CN" sz="14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altLang="zh-CN" sz="1400" b="0" i="1" smtClean="0">
                                <a:latin typeface="Cambria Math"/>
                                <a:ea typeface="Cambria Math"/>
                              </a:rPr>
                              <m:t>h</m:t>
                            </m:r>
                            <m:r>
                              <a:rPr lang="en-US" altLang="zh-CN" sz="1400" b="0" i="1" smtClean="0">
                                <a:latin typeface="Cambria Math"/>
                                <a:ea typeface="Cambria Math"/>
                              </a:rPr>
                              <m:t>+1)×</m:t>
                            </m:r>
                            <m:r>
                              <a:rPr lang="en-US" altLang="zh-CN" sz="1400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sup>
                        </m:sSup>
                      </m:oMath>
                    </m:oMathPara>
                  </a14:m>
                  <a:endParaRPr lang="en-US" altLang="zh-CN" sz="1400" dirty="0"/>
                </a:p>
              </p:txBody>
            </p:sp>
          </mc:Choice>
          <mc:Fallback xmlns="">
            <p:sp>
              <p:nvSpPr>
                <p:cNvPr id="5122" name="TextBox 5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7928" y="4728160"/>
                  <a:ext cx="1921680" cy="53213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14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矩形 17"/>
            <p:cNvSpPr/>
            <p:nvPr/>
          </p:nvSpPr>
          <p:spPr>
            <a:xfrm>
              <a:off x="4120764" y="5170031"/>
              <a:ext cx="280713" cy="788973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矩形 18"/>
                <p:cNvSpPr/>
                <p:nvPr/>
              </p:nvSpPr>
              <p:spPr>
                <a:xfrm>
                  <a:off x="2495600" y="5273128"/>
                  <a:ext cx="1769180" cy="5447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1400" dirty="0"/>
                    <a:t>convolution filters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1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1400">
                              <a:latin typeface="Cambria Math"/>
                            </a:rPr>
                            <m:t>𝐹</m:t>
                          </m:r>
                        </m:e>
                        <m:sup>
                          <m:r>
                            <a:rPr lang="en-US" altLang="zh-CN" sz="1400">
                              <a:latin typeface="Cambria Math"/>
                            </a:rPr>
                            <m:t>𝑞</m:t>
                          </m:r>
                        </m:sup>
                      </m:sSup>
                      <m:r>
                        <a:rPr lang="en-US" altLang="zh-CN" sz="1400">
                          <a:latin typeface="Cambria Math"/>
                        </a:rPr>
                        <m:t>∈ </m:t>
                      </m:r>
                      <m:sSup>
                        <m:sSupPr>
                          <m:ctrlPr>
                            <a:rPr lang="en-US" altLang="zh-CN" sz="1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140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altLang="zh-CN" sz="1400">
                              <a:latin typeface="Cambria Math"/>
                            </a:rPr>
                            <m:t>h</m:t>
                          </m:r>
                          <m:r>
                            <a:rPr lang="en-US" altLang="zh-CN" sz="1400">
                              <a:latin typeface="Cambria Math"/>
                            </a:rPr>
                            <m:t>×3</m:t>
                          </m:r>
                          <m:r>
                            <a:rPr lang="en-US" altLang="zh-CN" sz="1400">
                              <a:latin typeface="Cambria Math"/>
                            </a:rPr>
                            <m:t>𝑑</m:t>
                          </m:r>
                        </m:sup>
                      </m:sSup>
                    </m:oMath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4" name="矩形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5600" y="5273128"/>
                  <a:ext cx="1769180" cy="5447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12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" name="组合 19"/>
            <p:cNvGrpSpPr/>
            <p:nvPr/>
          </p:nvGrpSpPr>
          <p:grpSpPr>
            <a:xfrm>
              <a:off x="3953360" y="4067746"/>
              <a:ext cx="924914" cy="792088"/>
              <a:chOff x="3298878" y="4077072"/>
              <a:chExt cx="924914" cy="792088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3298878" y="4077072"/>
                <a:ext cx="924914" cy="792088"/>
                <a:chOff x="1498678" y="3140967"/>
                <a:chExt cx="924914" cy="792088"/>
              </a:xfrm>
            </p:grpSpPr>
            <p:sp>
              <p:nvSpPr>
                <p:cNvPr id="25" name="矩形 24"/>
                <p:cNvSpPr/>
                <p:nvPr/>
              </p:nvSpPr>
              <p:spPr>
                <a:xfrm rot="16200000">
                  <a:off x="1519266" y="3150010"/>
                  <a:ext cx="792086" cy="77400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63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26" name="直接连接符 25"/>
                <p:cNvCxnSpPr/>
                <p:nvPr/>
              </p:nvCxnSpPr>
              <p:spPr>
                <a:xfrm flipV="1">
                  <a:off x="1703512" y="3140968"/>
                  <a:ext cx="0" cy="792087"/>
                </a:xfrm>
                <a:prstGeom prst="line">
                  <a:avLst/>
                </a:prstGeom>
                <a:ln w="63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1651373" y="3448149"/>
                      <a:ext cx="333225" cy="233946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altLang="zh-CN" sz="900" b="1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900" b="1" i="0">
                                    <a:latin typeface="Cambria Math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altLang="zh-CN" sz="900" b="0" i="0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  <m:sup/>
                            </m:sSubSup>
                          </m:oMath>
                        </m:oMathPara>
                      </a14:m>
                      <a:endParaRPr lang="zh-CN" altLang="en-US" sz="900" b="1" dirty="0"/>
                    </a:p>
                  </p:txBody>
                </p:sp>
              </mc:Choice>
              <mc:Fallback xmlns=""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51373" y="3448149"/>
                      <a:ext cx="333225" cy="233946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  <a:ln w="63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9" name="直接连接符 28"/>
                <p:cNvCxnSpPr/>
                <p:nvPr/>
              </p:nvCxnSpPr>
              <p:spPr>
                <a:xfrm flipV="1">
                  <a:off x="2135560" y="3142704"/>
                  <a:ext cx="0" cy="790351"/>
                </a:xfrm>
                <a:prstGeom prst="line">
                  <a:avLst/>
                </a:prstGeom>
                <a:ln w="63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29"/>
                <p:cNvSpPr txBox="1"/>
                <p:nvPr/>
              </p:nvSpPr>
              <p:spPr>
                <a:xfrm>
                  <a:off x="1847528" y="3389186"/>
                  <a:ext cx="262143" cy="276999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zh-CN" sz="1200" dirty="0" smtClean="0">
                      <a:latin typeface="Times New Roman" pitchFamily="18" charset="0"/>
                      <a:cs typeface="Times New Roman" pitchFamily="18" charset="0"/>
                    </a:rPr>
                    <a:t>…</a:t>
                  </a:r>
                  <a:endParaRPr lang="zh-CN" altLang="en-US" sz="1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1498678" y="3450969"/>
                      <a:ext cx="276842" cy="230832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altLang="zh-CN" sz="900" b="1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900" b="1" i="0">
                                    <a:latin typeface="Cambria Math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altLang="zh-CN" sz="900" b="0" i="0">
                                    <a:latin typeface="Cambria Math"/>
                                  </a:rPr>
                                  <m:t>1</m:t>
                                </m:r>
                              </m:sub>
                              <m:sup/>
                            </m:sSubSup>
                          </m:oMath>
                        </m:oMathPara>
                      </a14:m>
                      <a:endParaRPr lang="zh-CN" altLang="en-US" sz="900" b="1" dirty="0"/>
                    </a:p>
                  </p:txBody>
                </p:sp>
              </mc:Choice>
              <mc:Fallback xmlns="">
                <p:sp>
                  <p:nvSpPr>
                    <p:cNvPr id="18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98678" y="3450969"/>
                      <a:ext cx="276842" cy="230832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/>
                      </a:stretch>
                    </a:blipFill>
                    <a:ln w="63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/>
                    <p:cNvSpPr txBox="1"/>
                    <p:nvPr/>
                  </p:nvSpPr>
                  <p:spPr>
                    <a:xfrm>
                      <a:off x="2060299" y="3451263"/>
                      <a:ext cx="363293" cy="23738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altLang="zh-CN" sz="900" b="1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900" b="1" i="0">
                                    <a:latin typeface="Cambria Math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sz="900" b="0" i="0" smtClean="0">
                                    <a:latin typeface="Cambria Math"/>
                                  </a:rPr>
                                  <m:t>L</m:t>
                                </m:r>
                              </m:sub>
                              <m:sup/>
                            </m:sSubSup>
                          </m:oMath>
                        </m:oMathPara>
                      </a14:m>
                      <a:endParaRPr lang="zh-CN" altLang="en-US" sz="900" b="1" dirty="0"/>
                    </a:p>
                  </p:txBody>
                </p:sp>
              </mc:Choice>
              <mc:Fallback xmlns="">
                <p:sp>
                  <p:nvSpPr>
                    <p:cNvPr id="19" name="TextBox 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60299" y="3451263"/>
                      <a:ext cx="363293" cy="237380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/>
                      </a:stretch>
                    </a:blipFill>
                    <a:ln w="63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4" name="直接连接符 23"/>
              <p:cNvCxnSpPr/>
              <p:nvPr/>
            </p:nvCxnSpPr>
            <p:spPr>
              <a:xfrm flipV="1">
                <a:off x="3677431" y="4077072"/>
                <a:ext cx="0" cy="792087"/>
              </a:xfrm>
              <a:prstGeom prst="line">
                <a:avLst/>
              </a:prstGeom>
              <a:ln w="63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矩形 20"/>
                <p:cNvSpPr/>
                <p:nvPr/>
              </p:nvSpPr>
              <p:spPr>
                <a:xfrm>
                  <a:off x="4258370" y="5357802"/>
                  <a:ext cx="726490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zh-CN" sz="140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altLang="zh-CN" sz="1400" b="0" i="1" smtClean="0">
                          <a:latin typeface="Cambria Math"/>
                          <a:ea typeface="Cambria Math"/>
                        </a:rPr>
                        <m:t>𝑚</m:t>
                      </m:r>
                    </m:oMath>
                  </a14:m>
                  <a:r>
                    <a:rPr lang="en-US" altLang="zh-CN" sz="1400" dirty="0" smtClean="0"/>
                    <a:t> </a:t>
                  </a:r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36" name="矩形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8370" y="5357802"/>
                  <a:ext cx="726490" cy="30777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右大括号 21"/>
            <p:cNvSpPr/>
            <p:nvPr/>
          </p:nvSpPr>
          <p:spPr>
            <a:xfrm>
              <a:off x="5069886" y="4464658"/>
              <a:ext cx="234026" cy="1053609"/>
            </a:xfrm>
            <a:prstGeom prst="rightBrace">
              <a:avLst>
                <a:gd name="adj1" fmla="val 42522"/>
                <a:gd name="adj2" fmla="val 50000"/>
              </a:avLst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013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79376" y="17993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 </a:t>
            </a:r>
            <a:r>
              <a:rPr lang="en-US" altLang="zh-CN" sz="3200" b="1" dirty="0" smtClean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Sensitivity</a:t>
            </a:r>
            <a:endParaRPr lang="zh-CN" altLang="en-US" sz="3200" b="1" dirty="0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7328" y="836712"/>
            <a:ext cx="12096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844824"/>
            <a:ext cx="7653883" cy="266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68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79376" y="179930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zh-CN" altLang="en-US" sz="3200" b="1" dirty="0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7328" y="836712"/>
            <a:ext cx="12096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839416" y="1196752"/>
            <a:ext cx="90730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 Recommendation Problem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DNA: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Dynamic Model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with Hierarchical Attention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80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8"/>
    </mc:Choice>
    <mc:Fallback xmlns="">
      <p:transition spd="slow" advTm="328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1"/>
              <p:cNvSpPr txBox="1"/>
              <p:nvPr/>
            </p:nvSpPr>
            <p:spPr>
              <a:xfrm>
                <a:off x="479375" y="836712"/>
                <a:ext cx="11428629" cy="5484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lnSpc>
                    <a:spcPct val="120000"/>
                  </a:lnSpc>
                  <a:buFont typeface="Wingdings" pitchFamily="2" charset="2"/>
                  <a:buChar char="Ø"/>
                </a:pPr>
                <a:r>
                  <a:rPr lang="en-US" altLang="zh-CN" sz="2400" b="1" dirty="0" smtClean="0">
                    <a:latin typeface="Arial" pitchFamily="34" charset="0"/>
                    <a:cs typeface="Arial" panose="020B0604020202020204" pitchFamily="34" charset="0"/>
                  </a:rPr>
                  <a:t>Problem</a:t>
                </a:r>
              </a:p>
              <a:p>
                <a:pPr marL="684900" lvl="1" indent="-342900" algn="just">
                  <a:lnSpc>
                    <a:spcPct val="120000"/>
                  </a:lnSpc>
                  <a:buFont typeface="Wingdings" pitchFamily="2" charset="2"/>
                  <a:buChar char="ü"/>
                </a:pPr>
                <a:r>
                  <a:rPr lang="en-US" altLang="zh-CN" sz="2000" dirty="0" smtClean="0">
                    <a:latin typeface="Arial" pitchFamily="34" charset="0"/>
                    <a:cs typeface="Arial" pitchFamily="34" charset="0"/>
                  </a:rPr>
                  <a:t>A </a:t>
                </a:r>
                <a:r>
                  <a:rPr lang="en-US" altLang="zh-CN" sz="2000" dirty="0">
                    <a:latin typeface="Arial" pitchFamily="34" charset="0"/>
                    <a:cs typeface="Arial" pitchFamily="34" charset="0"/>
                  </a:rPr>
                  <a:t>news recommendation </a:t>
                </a:r>
                <a:r>
                  <a:rPr lang="en-US" altLang="zh-CN" sz="2000" dirty="0" smtClean="0">
                    <a:latin typeface="Arial" pitchFamily="34" charset="0"/>
                    <a:cs typeface="Arial" pitchFamily="34" charset="0"/>
                  </a:rPr>
                  <a:t>system receives </a:t>
                </a:r>
                <a:r>
                  <a:rPr lang="en-US" altLang="zh-CN" sz="2000" dirty="0">
                    <a:latin typeface="Arial" pitchFamily="34" charset="0"/>
                    <a:cs typeface="Arial" pitchFamily="34" charset="0"/>
                  </a:rPr>
                  <a:t>a new piece of news, it estimates the click rate for each user. </a:t>
                </a:r>
                <a:endParaRPr lang="en-US" altLang="zh-CN" sz="2000" dirty="0" smtClean="0">
                  <a:latin typeface="Arial" pitchFamily="34" charset="0"/>
                  <a:cs typeface="Arial" pitchFamily="34" charset="0"/>
                </a:endParaRPr>
              </a:p>
              <a:p>
                <a:pPr marL="684900" lvl="1" indent="-342900" algn="just">
                  <a:lnSpc>
                    <a:spcPct val="120000"/>
                  </a:lnSpc>
                  <a:buClr>
                    <a:schemeClr val="tx1"/>
                  </a:buClr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</a:rPr>
                      <m:t>=[</m:t>
                    </m:r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</a:rPr>
                      <m:t>]</m:t>
                    </m:r>
                  </m:oMath>
                </a14:m>
                <a:r>
                  <a:rPr lang="en-US" altLang="zh-CN" sz="2000" dirty="0">
                    <a:latin typeface="Arial" pitchFamily="34" charset="0"/>
                    <a:cs typeface="Arial" pitchFamily="34" charset="0"/>
                  </a:rPr>
                  <a:t> denotes the sequence of the most recent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/>
                      </a:rPr>
                      <m:t>𝐿</m:t>
                    </m:r>
                  </m:oMath>
                </a14:m>
                <a:r>
                  <a:rPr lang="en-US" altLang="zh-CN" sz="2000" dirty="0">
                    <a:latin typeface="Arial" pitchFamily="34" charset="0"/>
                    <a:cs typeface="Arial" pitchFamily="34" charset="0"/>
                  </a:rPr>
                  <a:t> pieces of news read by user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CN" sz="2000" dirty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marL="684900" lvl="1" indent="-342900" algn="just">
                  <a:lnSpc>
                    <a:spcPct val="120000"/>
                  </a:lnSpc>
                  <a:buClr>
                    <a:schemeClr val="tx1"/>
                  </a:buClr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altLang="zh-CN" sz="20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itchFamily="34" charset="0"/>
                    <a:cs typeface="Arial" pitchFamily="34" charset="0"/>
                  </a:rPr>
                  <a:t> denotes the candidate news.</a:t>
                </a:r>
              </a:p>
              <a:p>
                <a:pPr marL="684900" lvl="1" indent="-342900" algn="just">
                  <a:lnSpc>
                    <a:spcPct val="120000"/>
                  </a:lnSpc>
                  <a:buClr>
                    <a:schemeClr val="tx1"/>
                  </a:buClr>
                  <a:buFont typeface="Wingdings" pitchFamily="2" charset="2"/>
                  <a:buChar char="ü"/>
                </a:pPr>
                <a:r>
                  <a:rPr lang="en-US" altLang="zh-CN" sz="2000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000" i="1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, we aim to predict the click rate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by user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C0000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CN" sz="2000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</a:p>
              <a:p>
                <a:pPr marL="342000" lvl="1" algn="just">
                  <a:lnSpc>
                    <a:spcPct val="120000"/>
                  </a:lnSpc>
                </a:pPr>
                <a:endParaRPr lang="en-US" altLang="zh-CN" sz="2000" dirty="0" smtClean="0">
                  <a:latin typeface="Arial" pitchFamily="34" charset="0"/>
                  <a:cs typeface="Arial" pitchFamily="34" charset="0"/>
                </a:endParaRPr>
              </a:p>
              <a:p>
                <a:pPr marL="342900" lvl="1" indent="-342900" algn="just">
                  <a:lnSpc>
                    <a:spcPct val="120000"/>
                  </a:lnSpc>
                  <a:buFont typeface="Wingdings" pitchFamily="2" charset="2"/>
                  <a:buChar char="Ø"/>
                </a:pPr>
                <a:r>
                  <a:rPr lang="en-US" altLang="zh-CN" sz="2400" b="1" dirty="0" smtClean="0">
                    <a:latin typeface="Arial" pitchFamily="34" charset="0"/>
                    <a:cs typeface="Arial" panose="020B0604020202020204" pitchFamily="34" charset="0"/>
                  </a:rPr>
                  <a:t>Application</a:t>
                </a:r>
                <a:endParaRPr lang="en-US" altLang="zh-CN" sz="2400" b="1" dirty="0">
                  <a:latin typeface="Arial" pitchFamily="34" charset="0"/>
                  <a:cs typeface="Arial" panose="020B0604020202020204" pitchFamily="34" charset="0"/>
                </a:endParaRPr>
              </a:p>
              <a:p>
                <a:pPr marL="342000" lvl="1" algn="just">
                  <a:lnSpc>
                    <a:spcPct val="120000"/>
                  </a:lnSpc>
                </a:pPr>
                <a:endParaRPr lang="en-US" altLang="zh-CN" sz="20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342000" lvl="1" algn="just">
                  <a:lnSpc>
                    <a:spcPct val="120000"/>
                  </a:lnSpc>
                </a:pPr>
                <a:endParaRPr lang="en-US" altLang="zh-CN" sz="20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342900" indent="-342900" algn="just">
                  <a:lnSpc>
                    <a:spcPct val="120000"/>
                  </a:lnSpc>
                  <a:buFont typeface="Wingdings" pitchFamily="2" charset="2"/>
                  <a:buChar char="Ø"/>
                </a:pPr>
                <a:r>
                  <a:rPr lang="en-US" altLang="zh-CN" sz="2400" b="1" dirty="0">
                    <a:latin typeface="Arial" pitchFamily="34" charset="0"/>
                    <a:cs typeface="Arial" panose="020B0604020202020204" pitchFamily="34" charset="0"/>
                  </a:rPr>
                  <a:t>Challenges</a:t>
                </a:r>
              </a:p>
              <a:p>
                <a:pPr marL="720000" lvl="1" indent="-342900" algn="just">
                  <a:lnSpc>
                    <a:spcPct val="120000"/>
                  </a:lnSpc>
                  <a:buClr>
                    <a:schemeClr val="tx1"/>
                  </a:buClr>
                  <a:buFont typeface="Wingdings" pitchFamily="2" charset="2"/>
                  <a:buChar char="ü"/>
                </a:pPr>
                <a:r>
                  <a:rPr lang="en-US" altLang="zh-CN" sz="2000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News elements </a:t>
                </a:r>
                <a:r>
                  <a:rPr lang="en-US" altLang="zh-CN" sz="2000" dirty="0">
                    <a:latin typeface="Arial" pitchFamily="34" charset="0"/>
                    <a:cs typeface="Arial" pitchFamily="34" charset="0"/>
                  </a:rPr>
                  <a:t>are the basic components of news articles</a:t>
                </a:r>
              </a:p>
              <a:p>
                <a:pPr marL="720000" lvl="1" indent="-342900" algn="just">
                  <a:lnSpc>
                    <a:spcPct val="120000"/>
                  </a:lnSpc>
                  <a:buClr>
                    <a:schemeClr val="tx1"/>
                  </a:buClr>
                  <a:buFont typeface="Wingdings" pitchFamily="2" charset="2"/>
                  <a:buChar char="ü"/>
                </a:pPr>
                <a:r>
                  <a:rPr lang="en-US" altLang="zh-CN" sz="2000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The interacted contents have different impacts </a:t>
                </a:r>
                <a:r>
                  <a:rPr lang="en-US" altLang="zh-CN" sz="2000" dirty="0">
                    <a:latin typeface="Arial" pitchFamily="34" charset="0"/>
                    <a:cs typeface="Arial" pitchFamily="34" charset="0"/>
                  </a:rPr>
                  <a:t>on the next choice</a:t>
                </a:r>
              </a:p>
              <a:p>
                <a:pPr marL="720000" lvl="1" indent="-342900" algn="just">
                  <a:lnSpc>
                    <a:spcPct val="120000"/>
                  </a:lnSpc>
                  <a:buClr>
                    <a:schemeClr val="tx1"/>
                  </a:buClr>
                  <a:buFont typeface="Wingdings" pitchFamily="2" charset="2"/>
                  <a:buChar char="ü"/>
                </a:pPr>
                <a:r>
                  <a:rPr lang="en-US" altLang="zh-CN" sz="2000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Temporal </a:t>
                </a:r>
                <a:r>
                  <a:rPr lang="en-US" altLang="zh-CN" sz="200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dynamics</a:t>
                </a:r>
                <a:endParaRPr lang="en-US" altLang="zh-CN" sz="20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5" y="836712"/>
                <a:ext cx="11428629" cy="5484578"/>
              </a:xfrm>
              <a:prstGeom prst="rect">
                <a:avLst/>
              </a:prstGeom>
              <a:blipFill rotWithShape="1">
                <a:blip r:embed="rId3"/>
                <a:stretch>
                  <a:fillRect l="-747" t="-222" r="-587" b="-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479376" y="17993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 </a:t>
            </a:r>
            <a:r>
              <a:rPr lang="en-US" altLang="zh-CN" sz="3200" b="1" dirty="0" smtClean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 Problem</a:t>
            </a:r>
            <a:endParaRPr lang="zh-CN" altLang="en-US" sz="3200" b="1" dirty="0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7328" y="836712"/>
            <a:ext cx="12096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3143672" y="3861048"/>
            <a:ext cx="5976664" cy="552368"/>
            <a:chOff x="1419614" y="2943970"/>
            <a:chExt cx="7663409" cy="648000"/>
          </a:xfrm>
        </p:grpSpPr>
        <p:grpSp>
          <p:nvGrpSpPr>
            <p:cNvPr id="4" name="组合 3"/>
            <p:cNvGrpSpPr/>
            <p:nvPr/>
          </p:nvGrpSpPr>
          <p:grpSpPr>
            <a:xfrm>
              <a:off x="1419614" y="2997970"/>
              <a:ext cx="5647185" cy="540000"/>
              <a:chOff x="358972" y="2997970"/>
              <a:chExt cx="5647185" cy="540000"/>
            </a:xfrm>
          </p:grpSpPr>
          <p:pic>
            <p:nvPicPr>
              <p:cNvPr id="8" name="Picture 3" descr="D:\开题\张晖\google news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862" b="28939"/>
              <a:stretch/>
            </p:blipFill>
            <p:spPr bwMode="auto">
              <a:xfrm>
                <a:off x="358972" y="2997970"/>
                <a:ext cx="2607488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D:\开题\张晖\bing news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597" r="3553" b="21329"/>
              <a:stretch/>
            </p:blipFill>
            <p:spPr bwMode="auto">
              <a:xfrm>
                <a:off x="3448360" y="2997970"/>
                <a:ext cx="2557797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6" name="Picture 2" descr="C:\Users\zh\Desktop\参考材料\图片\yahoo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1791" y="2943970"/>
              <a:ext cx="1531232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694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79376" y="179930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zh-CN" altLang="en-US" sz="3200" b="1" dirty="0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7328" y="836712"/>
            <a:ext cx="12096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839416" y="1196752"/>
            <a:ext cx="95770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News Recommendation Problem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DNA: A Dynamic Model </a:t>
            </a: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Hierarchical Attention </a:t>
            </a:r>
            <a:r>
              <a:rPr lang="en-US" altLang="zh-CN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65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8"/>
    </mc:Choice>
    <mc:Fallback xmlns="">
      <p:transition spd="slow" advTm="328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79376" y="17993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DNA Model</a:t>
            </a:r>
            <a:endParaRPr lang="zh-CN" altLang="en-US" sz="3200" b="1" dirty="0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7328" y="836712"/>
            <a:ext cx="12096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1"/>
              <p:cNvSpPr txBox="1"/>
              <p:nvPr/>
            </p:nvSpPr>
            <p:spPr>
              <a:xfrm>
                <a:off x="479376" y="836712"/>
                <a:ext cx="11233248" cy="5793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lnSpc>
                    <a:spcPct val="120000"/>
                  </a:lnSpc>
                  <a:buFont typeface="Wingdings" pitchFamily="2" charset="2"/>
                  <a:buChar char="Ø"/>
                </a:pP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News e</a:t>
                </a:r>
                <a:r>
                  <a:rPr lang="en-US" altLang="zh-CN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lements</a:t>
                </a:r>
                <a:endPara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20000" lvl="1" indent="-342900" algn="just">
                  <a:lnSpc>
                    <a:spcPct val="120000"/>
                  </a:lnSpc>
                  <a:buFont typeface="Wingdings" pitchFamily="2" charset="2"/>
                  <a:buChar char="ü"/>
                </a:pPr>
                <a:r>
                  <a:rPr lang="en-US" altLang="zh-C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5W1H(</a:t>
                </a:r>
                <a:r>
                  <a:rPr lang="en-US" altLang="zh-CN" sz="2000" i="1" spc="-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who</a:t>
                </a:r>
                <a:r>
                  <a:rPr lang="en-US" altLang="zh-CN" sz="2000" spc="-5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altLang="zh-CN" sz="2000" i="1" spc="-50" dirty="0">
                    <a:latin typeface="Arial" panose="020B0604020202020204" pitchFamily="34" charset="0"/>
                    <a:cs typeface="Arial" panose="020B0604020202020204" pitchFamily="34" charset="0"/>
                  </a:rPr>
                  <a:t> when</a:t>
                </a:r>
                <a:r>
                  <a:rPr lang="en-US" altLang="zh-CN" sz="2000" spc="-5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altLang="zh-CN" sz="2000" i="1" spc="-50" dirty="0">
                    <a:latin typeface="Arial" panose="020B0604020202020204" pitchFamily="34" charset="0"/>
                    <a:cs typeface="Arial" panose="020B0604020202020204" pitchFamily="34" charset="0"/>
                  </a:rPr>
                  <a:t> where</a:t>
                </a:r>
                <a:r>
                  <a:rPr lang="en-US" altLang="zh-CN" sz="2000" spc="-5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altLang="zh-CN" sz="2000" i="1" spc="-50" dirty="0">
                    <a:latin typeface="Arial" panose="020B0604020202020204" pitchFamily="34" charset="0"/>
                    <a:cs typeface="Arial" panose="020B0604020202020204" pitchFamily="34" charset="0"/>
                  </a:rPr>
                  <a:t> what</a:t>
                </a:r>
                <a:r>
                  <a:rPr lang="en-US" altLang="zh-CN" sz="2000" spc="-5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altLang="zh-CN" sz="2000" i="1" spc="-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i="1" spc="-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why</a:t>
                </a:r>
                <a:r>
                  <a:rPr lang="en-US" altLang="zh-CN" sz="2000" spc="-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2000" i="1" spc="-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how</a:t>
                </a:r>
                <a:r>
                  <a:rPr lang="en-US" altLang="zh-C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altLang="zh-CN" sz="2000" b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20000" lvl="1" indent="-342900" algn="just">
                  <a:lnSpc>
                    <a:spcPct val="120000"/>
                  </a:lnSpc>
                  <a:buFont typeface="Wingdings" pitchFamily="2" charset="2"/>
                  <a:buChar char="ü"/>
                </a:pPr>
                <a:r>
                  <a:rPr lang="en-US" altLang="zh-C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defined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by ourselves </a:t>
                </a:r>
                <a:r>
                  <a:rPr lang="en-US" altLang="zh-C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altLang="zh-CN" sz="2000" i="1" spc="-5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person</a:t>
                </a:r>
                <a:r>
                  <a:rPr lang="en-US" altLang="zh-CN" sz="2000" spc="-5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2000" i="1" spc="-5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organization</a:t>
                </a:r>
                <a:r>
                  <a:rPr lang="en-US" altLang="zh-CN" sz="2000" spc="-5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2000" i="1" spc="-5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r>
                  <a:rPr lang="en-US" altLang="zh-CN" sz="2000" spc="-5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2000" i="1" spc="-5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location</a:t>
                </a:r>
                <a:r>
                  <a:rPr lang="en-US" altLang="zh-CN" sz="2000" spc="-5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2000" i="1" spc="-5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keywords</a:t>
                </a:r>
                <a:r>
                  <a:rPr lang="en-US" altLang="zh-C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 algn="just">
                  <a:lnSpc>
                    <a:spcPct val="120000"/>
                  </a:lnSpc>
                  <a:buFont typeface="Wingdings" pitchFamily="2" charset="2"/>
                  <a:buChar char="Ø"/>
                </a:pP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Multiple g</a:t>
                </a:r>
                <a:r>
                  <a:rPr lang="en-US" altLang="zh-CN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ranularities</a:t>
                </a:r>
                <a:endPara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20000" lvl="1" indent="-342900" algn="just">
                  <a:lnSpc>
                    <a:spcPct val="120000"/>
                  </a:lnSpc>
                  <a:buFont typeface="Wingdings" pitchFamily="2" charset="2"/>
                  <a:buChar char="ü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altLang="zh-C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ews-level     :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000" dirty="0">
                  <a:latin typeface="Arial" panose="020B0604020202020204" pitchFamily="34" charset="0"/>
                </a:endParaRPr>
              </a:p>
              <a:p>
                <a:pPr marL="720000" lvl="1" indent="-342900" algn="just">
                  <a:lnSpc>
                    <a:spcPct val="120000"/>
                  </a:lnSpc>
                  <a:buFont typeface="Wingdings" pitchFamily="2" charset="2"/>
                  <a:buChar char="ü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altLang="zh-C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entence-level: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zh-CN" altLang="zh-CN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CN" sz="20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/>
                              </a:rPr>
                              <m:t>𝑗</m:t>
                            </m:r>
                          </m:sup>
                        </m:sSubSup>
                        <m:r>
                          <a:rPr lang="en-US" altLang="zh-CN" sz="20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zh-CN" altLang="zh-CN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CN" sz="20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/>
                              </a:rPr>
                              <m:t>𝑗</m:t>
                            </m:r>
                          </m:sup>
                        </m:sSubSup>
                        <m:r>
                          <a:rPr lang="en-US" altLang="zh-CN" sz="2000" i="1">
                            <a:latin typeface="Cambria Math"/>
                          </a:rPr>
                          <m:t>,…,</m:t>
                        </m:r>
                        <m:sSubSup>
                          <m:sSubSupPr>
                            <m:ctrlPr>
                              <a:rPr lang="zh-CN" altLang="zh-CN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CN" sz="20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</a:rPr>
                              <m:t>𝐾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/>
                              </a:rPr>
                              <m:t>𝑗</m:t>
                            </m:r>
                          </m:sup>
                        </m:sSubSup>
                      </m:e>
                    </m:d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20000" lvl="1" indent="-342900" algn="just">
                  <a:lnSpc>
                    <a:spcPct val="120000"/>
                  </a:lnSpc>
                  <a:buFont typeface="Wingdings" pitchFamily="2" charset="2"/>
                  <a:buChar char="ü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n-US" altLang="zh-C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lement-level</a:t>
                </a:r>
                <a:r>
                  <a:rPr lang="en-US" altLang="zh-CN" sz="2000" spc="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:r>
                  <a:rPr lang="en-US" altLang="zh-C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/>
                        <a:cs typeface="Arial" panose="020B0604020202020204" pitchFamily="34" charset="0"/>
                      </a:rPr>
                      <m:t>{</m:t>
                    </m:r>
                    <m:sSubSup>
                      <m:sSubSupPr>
                        <m:ctrlPr>
                          <a:rPr lang="zh-CN" altLang="zh-CN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sz="20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sub>
                      <m:sup>
                        <m:r>
                          <a:rPr lang="en-US" altLang="zh-CN" sz="2000" i="1">
                            <a:latin typeface="Cambria Math"/>
                          </a:rPr>
                          <m:t>𝑗</m:t>
                        </m:r>
                      </m:sup>
                    </m:sSubSup>
                    <m:r>
                      <a:rPr lang="en-US" altLang="zh-CN" sz="2000" i="1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zh-CN" altLang="zh-CN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sz="20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𝑜</m:t>
                        </m:r>
                      </m:sub>
                      <m:sup>
                        <m:r>
                          <a:rPr lang="en-US" altLang="zh-CN" sz="2000" i="1">
                            <a:latin typeface="Cambria Math"/>
                          </a:rPr>
                          <m:t>𝑗</m:t>
                        </m:r>
                      </m:sup>
                    </m:sSubSup>
                    <m:r>
                      <a:rPr lang="en-US" altLang="zh-CN" sz="2000" i="1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zh-CN" altLang="zh-CN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sz="20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CN" sz="2000" i="1">
                            <a:latin typeface="Cambria Math"/>
                          </a:rPr>
                          <m:t>𝑗</m:t>
                        </m:r>
                      </m:sup>
                    </m:sSubSup>
                    <m:r>
                      <a:rPr lang="en-US" altLang="zh-CN" sz="2000" i="1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zh-CN" altLang="zh-CN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sz="20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𝑙</m:t>
                        </m:r>
                      </m:sub>
                      <m:sup>
                        <m:r>
                          <a:rPr lang="en-US" altLang="zh-CN" sz="2000" i="1">
                            <a:latin typeface="Cambria Math"/>
                          </a:rPr>
                          <m:t>𝑗</m:t>
                        </m:r>
                      </m:sup>
                    </m:sSubSup>
                    <m:r>
                      <a:rPr lang="en-US" altLang="zh-CN" sz="2000" i="1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zh-CN" altLang="zh-CN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sz="20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𝑘𝑒</m:t>
                        </m:r>
                      </m:sub>
                      <m:sup>
                        <m:r>
                          <a:rPr lang="en-US" altLang="zh-CN" sz="2000" i="1">
                            <a:latin typeface="Cambria Math"/>
                          </a:rPr>
                          <m:t>𝑗</m:t>
                        </m:r>
                      </m:sup>
                    </m:sSubSup>
                    <m:r>
                      <a:rPr lang="en-US" altLang="zh-CN" sz="2000" i="1">
                        <a:latin typeface="Cambria Math"/>
                        <a:cs typeface="Arial" panose="020B0604020202020204" pitchFamily="34" charset="0"/>
                      </a:rPr>
                      <m:t>}</m:t>
                    </m:r>
                  </m:oMath>
                </a14:m>
                <a:endParaRPr lang="en-US" altLang="zh-CN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 algn="just">
                  <a:lnSpc>
                    <a:spcPct val="120000"/>
                  </a:lnSpc>
                  <a:buFont typeface="Wingdings" pitchFamily="2" charset="2"/>
                  <a:buChar char="Ø"/>
                </a:pPr>
                <a:r>
                  <a:rPr lang="en-US" altLang="zh-CN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Input </a:t>
                </a: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&amp; </a:t>
                </a:r>
                <a:r>
                  <a:rPr lang="en-US" altLang="zh-CN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output</a:t>
                </a:r>
                <a:endPara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84900" indent="-342900" algn="just">
                  <a:lnSpc>
                    <a:spcPct val="120000"/>
                  </a:lnSpc>
                  <a:buFont typeface="Wingdings" pitchFamily="2" charset="2"/>
                  <a:buChar char="ü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altLang="zh-C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nput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altLang="zh-C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altLang="zh-C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candidate news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altLang="zh-CN" sz="20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84900" indent="-342900" algn="just">
                  <a:lnSpc>
                    <a:spcPct val="120000"/>
                  </a:lnSpc>
                  <a:buFont typeface="Wingdings" pitchFamily="2" charset="2"/>
                  <a:buChar char="ü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altLang="zh-C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utput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click rate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p>
                        <m:r>
                          <a:rPr lang="en-US" altLang="zh-CN" sz="2000">
                            <a:latin typeface="Cambria Math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by user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endParaRPr lang="en-US" altLang="zh-CN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 algn="just">
                  <a:lnSpc>
                    <a:spcPct val="120000"/>
                  </a:lnSpc>
                  <a:buFont typeface="Wingdings" pitchFamily="2" charset="2"/>
                  <a:buChar char="Ø"/>
                </a:pPr>
                <a:r>
                  <a:rPr lang="en-US" altLang="zh-CN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Main </a:t>
                </a: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altLang="zh-CN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omponents</a:t>
                </a:r>
                <a:endPara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20000" lvl="1" indent="-342900" algn="just">
                  <a:lnSpc>
                    <a:spcPct val="120000"/>
                  </a:lnSpc>
                  <a:buFont typeface="Wingdings" pitchFamily="2" charset="2"/>
                  <a:buChar char="ü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altLang="zh-C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ierarchical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attention layers</a:t>
                </a:r>
              </a:p>
              <a:p>
                <a:pPr marL="720000" lvl="1" indent="-342900" algn="just">
                  <a:lnSpc>
                    <a:spcPct val="120000"/>
                  </a:lnSpc>
                  <a:buFont typeface="Wingdings" pitchFamily="2" charset="2"/>
                  <a:buChar char="ü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altLang="zh-C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onvolutional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layers</a:t>
                </a:r>
              </a:p>
              <a:p>
                <a:pPr marL="720000" lvl="1" indent="-342900" algn="just">
                  <a:lnSpc>
                    <a:spcPct val="120000"/>
                  </a:lnSpc>
                  <a:buFont typeface="Wingdings" pitchFamily="2" charset="2"/>
                  <a:buChar char="ü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zh-C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ully-connected layers</a:t>
                </a:r>
              </a:p>
            </p:txBody>
          </p:sp>
        </mc:Choice>
        <mc:Fallback xmlns="">
          <p:sp>
            <p:nvSpPr>
              <p:cNvPr id="8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" y="836712"/>
                <a:ext cx="11233248" cy="5793637"/>
              </a:xfrm>
              <a:prstGeom prst="rect">
                <a:avLst/>
              </a:prstGeom>
              <a:blipFill rotWithShape="1">
                <a:blip r:embed="rId3"/>
                <a:stretch>
                  <a:fillRect l="-760" t="-210" b="-9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583" y="4857889"/>
            <a:ext cx="6149041" cy="166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16" y="2112653"/>
            <a:ext cx="1872208" cy="12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28" y="3351734"/>
            <a:ext cx="6129396" cy="144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接箭头连接符 5"/>
          <p:cNvCxnSpPr/>
          <p:nvPr/>
        </p:nvCxnSpPr>
        <p:spPr>
          <a:xfrm flipH="1" flipV="1">
            <a:off x="6023992" y="4713873"/>
            <a:ext cx="216024" cy="227296"/>
          </a:xfrm>
          <a:prstGeom prst="straightConnector1">
            <a:avLst/>
          </a:prstGeom>
          <a:ln w="15875"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6231061" y="4713873"/>
            <a:ext cx="873051" cy="227296"/>
          </a:xfrm>
          <a:prstGeom prst="straightConnector1">
            <a:avLst/>
          </a:prstGeom>
          <a:ln w="15875"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6240016" y="4713873"/>
            <a:ext cx="2376264" cy="222136"/>
          </a:xfrm>
          <a:prstGeom prst="straightConnector1">
            <a:avLst/>
          </a:prstGeom>
          <a:ln w="15875"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 flipV="1">
            <a:off x="6312024" y="4708713"/>
            <a:ext cx="2735696" cy="227296"/>
          </a:xfrm>
          <a:prstGeom prst="straightConnector1">
            <a:avLst/>
          </a:prstGeom>
          <a:ln w="15875"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 flipV="1">
            <a:off x="8975712" y="4708713"/>
            <a:ext cx="72008" cy="227296"/>
          </a:xfrm>
          <a:prstGeom prst="straightConnector1">
            <a:avLst/>
          </a:prstGeom>
          <a:ln w="15875"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H="1" flipV="1">
            <a:off x="7464152" y="4713873"/>
            <a:ext cx="1584176" cy="211470"/>
          </a:xfrm>
          <a:prstGeom prst="straightConnector1">
            <a:avLst/>
          </a:prstGeom>
          <a:ln w="15875"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28" y="2132857"/>
            <a:ext cx="4257188" cy="1214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51" name="直接箭头连接符 2050"/>
          <p:cNvCxnSpPr/>
          <p:nvPr/>
        </p:nvCxnSpPr>
        <p:spPr>
          <a:xfrm flipH="1" flipV="1">
            <a:off x="6204012" y="3210637"/>
            <a:ext cx="1260140" cy="288032"/>
          </a:xfrm>
          <a:prstGeom prst="straightConnector1">
            <a:avLst/>
          </a:prstGeom>
          <a:ln w="15875"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直接箭头连接符 2052"/>
          <p:cNvCxnSpPr/>
          <p:nvPr/>
        </p:nvCxnSpPr>
        <p:spPr>
          <a:xfrm flipH="1" flipV="1">
            <a:off x="6744072" y="3210637"/>
            <a:ext cx="2231640" cy="288032"/>
          </a:xfrm>
          <a:prstGeom prst="straightConnector1">
            <a:avLst/>
          </a:prstGeom>
          <a:ln w="15875"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直接箭头连接符 2056"/>
          <p:cNvCxnSpPr/>
          <p:nvPr/>
        </p:nvCxnSpPr>
        <p:spPr>
          <a:xfrm flipH="1" flipV="1">
            <a:off x="5990751" y="3210637"/>
            <a:ext cx="360040" cy="288032"/>
          </a:xfrm>
          <a:prstGeom prst="straightConnector1">
            <a:avLst/>
          </a:prstGeom>
          <a:ln w="15875"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7" name="组合 2076"/>
          <p:cNvGrpSpPr/>
          <p:nvPr/>
        </p:nvGrpSpPr>
        <p:grpSpPr>
          <a:xfrm>
            <a:off x="9408368" y="2708921"/>
            <a:ext cx="864096" cy="360040"/>
            <a:chOff x="9480376" y="2132856"/>
            <a:chExt cx="864096" cy="360040"/>
          </a:xfrm>
        </p:grpSpPr>
        <p:cxnSp>
          <p:nvCxnSpPr>
            <p:cNvPr id="2067" name="直接连接符 2066"/>
            <p:cNvCxnSpPr/>
            <p:nvPr/>
          </p:nvCxnSpPr>
          <p:spPr>
            <a:xfrm>
              <a:off x="9480376" y="2276872"/>
              <a:ext cx="0" cy="216024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9" name="直接连接符 2068"/>
            <p:cNvCxnSpPr/>
            <p:nvPr/>
          </p:nvCxnSpPr>
          <p:spPr>
            <a:xfrm>
              <a:off x="9480376" y="2492896"/>
              <a:ext cx="864096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1" name="直接箭头连接符 2070"/>
            <p:cNvCxnSpPr/>
            <p:nvPr/>
          </p:nvCxnSpPr>
          <p:spPr>
            <a:xfrm flipV="1">
              <a:off x="10344472" y="2132856"/>
              <a:ext cx="0" cy="360040"/>
            </a:xfrm>
            <a:prstGeom prst="straightConnector1">
              <a:avLst/>
            </a:prstGeom>
            <a:ln w="15875"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73" name="直接箭头连接符 2072"/>
          <p:cNvCxnSpPr/>
          <p:nvPr/>
        </p:nvCxnSpPr>
        <p:spPr>
          <a:xfrm flipV="1">
            <a:off x="10416480" y="2708921"/>
            <a:ext cx="0" cy="1800200"/>
          </a:xfrm>
          <a:prstGeom prst="straightConnector1">
            <a:avLst/>
          </a:prstGeom>
          <a:ln w="15875"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5" name="直接箭头连接符 2074"/>
          <p:cNvCxnSpPr/>
          <p:nvPr/>
        </p:nvCxnSpPr>
        <p:spPr>
          <a:xfrm flipV="1">
            <a:off x="11200754" y="2708921"/>
            <a:ext cx="0" cy="1800200"/>
          </a:xfrm>
          <a:prstGeom prst="straightConnector1">
            <a:avLst/>
          </a:prstGeom>
          <a:ln w="15875"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圆角矩形 63"/>
              <p:cNvSpPr/>
              <p:nvPr/>
            </p:nvSpPr>
            <p:spPr>
              <a:xfrm>
                <a:off x="6312024" y="980728"/>
                <a:ext cx="4680520" cy="660125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bIns="36000" rtlCol="0" anchor="ctr"/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b="1" spc="-4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altLang="zh-CN" spc="-4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m:t>ynamic</m:t>
                      </m:r>
                      <m:r>
                        <m:rPr>
                          <m:nor/>
                        </m:rPr>
                        <a:rPr lang="en-US" altLang="zh-CN" spc="-4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b="1" spc="-4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altLang="zh-CN" spc="-4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m:t>ews</m:t>
                      </m:r>
                      <m:r>
                        <m:rPr>
                          <m:nor/>
                        </m:rPr>
                        <a:rPr lang="en-US" altLang="zh-CN" spc="-4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pc="-4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m:t>recommender</m:t>
                      </m:r>
                      <m:r>
                        <m:rPr>
                          <m:nor/>
                        </m:rPr>
                        <a:rPr lang="en-US" altLang="zh-CN" spc="-4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pc="-4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m:t>based</m:t>
                      </m:r>
                      <m:r>
                        <m:rPr>
                          <m:nor/>
                        </m:rPr>
                        <a:rPr lang="en-US" altLang="zh-CN" spc="-4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pc="-4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m:t>on</m:t>
                      </m:r>
                      <m:r>
                        <m:rPr>
                          <m:nor/>
                        </m:rPr>
                        <a:rPr lang="en-US" altLang="zh-CN" spc="-4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pc="-4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altLang="zh-CN" spc="-4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pc="-4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m:t>hierarchical</m:t>
                      </m:r>
                      <m:r>
                        <m:rPr>
                          <m:nor/>
                        </m:rPr>
                        <a:rPr lang="en-US" altLang="zh-CN" spc="-4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b="1" spc="-4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altLang="zh-CN" spc="-4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m:t>ttention</m:t>
                      </m:r>
                      <m:r>
                        <m:rPr>
                          <m:nor/>
                        </m:rPr>
                        <a:rPr lang="en-US" altLang="zh-CN" spc="-4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pc="-4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m:t>network</m:t>
                      </m:r>
                    </m:oMath>
                  </m:oMathPara>
                </a14:m>
                <a:endParaRPr lang="en-US" altLang="zh-CN" spc="-4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4" name="圆角矩形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24" y="980728"/>
                <a:ext cx="4680520" cy="660125"/>
              </a:xfrm>
              <a:prstGeom prst="round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16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79376" y="179930"/>
            <a:ext cx="1152128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2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Sentence-level Attention   </a:t>
            </a:r>
            <a:r>
              <a:rPr lang="en-US" altLang="zh-CN" sz="3200" b="1" dirty="0" smtClean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  Element-level Attention    </a:t>
            </a:r>
            <a:endParaRPr lang="en-US" altLang="zh-CN" sz="3200" b="1" dirty="0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7328" y="836712"/>
            <a:ext cx="12096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1"/>
              <p:cNvSpPr txBox="1"/>
              <p:nvPr/>
            </p:nvSpPr>
            <p:spPr>
              <a:xfrm>
                <a:off x="479376" y="836712"/>
                <a:ext cx="5976664" cy="2786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000" lvl="1" indent="-342900" algn="just">
                  <a:buFont typeface="Wingdings" pitchFamily="2" charset="2"/>
                  <a:buChar char="Ø"/>
                </a:pPr>
                <a:r>
                  <a:rPr lang="en-US" altLang="zh-CN" sz="2400" b="1" dirty="0" smtClean="0">
                    <a:latin typeface="Arial" pitchFamily="34" charset="0"/>
                    <a:ea typeface="Arial Unicode MS" pitchFamily="34" charset="-122"/>
                    <a:cs typeface="Arial" pitchFamily="34" charset="0"/>
                  </a:rPr>
                  <a:t>Content vector</a:t>
                </a:r>
              </a:p>
              <a:p>
                <a:pPr marL="684000" lvl="2" indent="-342900" algn="just">
                  <a:buFont typeface="Wingdings" pitchFamily="2" charset="2"/>
                  <a:buChar char="ü"/>
                </a:pPr>
                <a:r>
                  <a:rPr lang="en-US" altLang="zh-CN" sz="2000" dirty="0" smtClean="0">
                    <a:latin typeface="Arial" pitchFamily="34" charset="0"/>
                    <a:ea typeface="Arial Unicode MS" pitchFamily="34" charset="-122"/>
                    <a:cs typeface="Arial" pitchFamily="34" charset="0"/>
                  </a:rPr>
                  <a:t>Paragraph Vector</a:t>
                </a:r>
                <a:r>
                  <a:rPr lang="en-US" altLang="zh-CN" sz="2000" baseline="30000" dirty="0" smtClean="0">
                    <a:latin typeface="Arial" pitchFamily="34" charset="0"/>
                    <a:ea typeface="Arial Unicode MS" pitchFamily="34" charset="-122"/>
                    <a:cs typeface="Arial" pitchFamily="34" charset="0"/>
                  </a:rPr>
                  <a:t>[Le et al. 2014] </a:t>
                </a:r>
                <a:endParaRPr lang="en-US" altLang="zh-CN" sz="2000" dirty="0" smtClean="0"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  <a:p>
                <a:pPr marL="684900" lvl="2" indent="-342900" algn="just"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000" b="1" i="0">
                            <a:latin typeface="Cambria Math"/>
                          </a:rPr>
                          <m:t>𝐯</m:t>
                        </m:r>
                        <m:r>
                          <a:rPr lang="en-US" altLang="zh-CN" sz="2000" b="0" i="1">
                            <a:latin typeface="Cambria Math"/>
                          </a:rPr>
                          <m:t>(</m:t>
                        </m:r>
                        <m:r>
                          <a:rPr lang="en-US" altLang="zh-CN" sz="2000" b="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CN" sz="2000" b="0" i="1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US" altLang="zh-CN" sz="2000" b="0" i="1">
                            <a:latin typeface="Cambria Math"/>
                          </a:rPr>
                          <m:t>𝑗</m:t>
                        </m:r>
                      </m:sup>
                    </m:sSubSup>
                    <m:r>
                      <a:rPr lang="en-US" altLang="zh-CN" sz="2000" b="0" i="1">
                        <a:latin typeface="Cambria Math"/>
                      </a:rPr>
                      <m:t>)</m:t>
                    </m:r>
                    <m:r>
                      <a:rPr lang="en-US" altLang="zh-CN" sz="2000" b="0" i="1" smtClean="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altLang="zh-CN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>
                            <a:latin typeface="Cambria Math"/>
                            <a:cs typeface="Arial" panose="020B0604020202020204" pitchFamily="34" charset="0"/>
                          </a:rPr>
                          <m:t>𝐯</m:t>
                        </m:r>
                        <m:r>
                          <a:rPr lang="en-US" altLang="zh-CN" sz="2000">
                            <a:latin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altLang="zh-CN" sz="2000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p>
                        <m:r>
                          <a:rPr lang="en-US" altLang="zh-CN" sz="2000">
                            <a:latin typeface="Cambria Math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en-US" altLang="zh-CN" sz="2000" i="1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  <m:r>
                      <a:rPr lang="en-US" altLang="zh-CN" sz="2000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altLang="zh-CN" sz="20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itchFamily="34" charset="0"/>
                    <a:ea typeface="Arial Unicode MS" pitchFamily="34" charset="-122"/>
                    <a:cs typeface="Arial" pitchFamily="34" charset="0"/>
                  </a:rPr>
                  <a:t>:content vector </a:t>
                </a:r>
                <a:r>
                  <a:rPr lang="en-US" altLang="zh-CN" sz="2000" dirty="0" smtClean="0">
                    <a:latin typeface="Arial" pitchFamily="34" charset="0"/>
                    <a:ea typeface="Arial Unicode MS" pitchFamily="34" charset="-122"/>
                    <a:cs typeface="Arial" pitchFamily="34" charset="0"/>
                  </a:rPr>
                  <a:t>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000" b="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CN" sz="2000" b="0" i="1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US" altLang="zh-CN" sz="2000" b="0" i="1">
                            <a:latin typeface="Cambria Math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altLang="zh-CN" sz="2000" dirty="0">
                    <a:latin typeface="Arial" pitchFamily="34" charset="0"/>
                    <a:ea typeface="Arial Unicode MS" pitchFamily="34" charset="-122"/>
                    <a:cs typeface="Arial" pitchFamily="34" charset="0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p>
                        <m:r>
                          <a:rPr lang="en-US" altLang="zh-CN" sz="2000">
                            <a:latin typeface="Cambria Math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altLang="zh-CN" sz="2000" dirty="0" smtClean="0"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  <a:p>
                <a:pPr marL="342900" lvl="2" indent="-342900" algn="just">
                  <a:buFont typeface="Wingdings" pitchFamily="2" charset="2"/>
                  <a:buChar char="Ø"/>
                </a:pPr>
                <a:r>
                  <a:rPr lang="en-US" altLang="zh-CN" sz="2400" b="1" dirty="0" smtClean="0">
                    <a:latin typeface="Arial" pitchFamily="34" charset="0"/>
                    <a:ea typeface="Arial Unicode MS" pitchFamily="34" charset="-122"/>
                    <a:cs typeface="Arial" pitchFamily="34" charset="0"/>
                  </a:rPr>
                  <a:t>A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2"/>
                    <a:cs typeface="Arial" pitchFamily="34" charset="0"/>
                  </a:rPr>
                  <a:t>ttention 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2"/>
                    <a:cs typeface="Arial" pitchFamily="34" charset="0"/>
                  </a:rPr>
                  <a:t>weight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zh-CN" alt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𝒌</m:t>
                        </m:r>
                      </m:sub>
                      <m:sup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𝒋</m:t>
                        </m:r>
                      </m:sup>
                    </m:sSubSup>
                  </m:oMath>
                </a14:m>
                <a:r>
                  <a:rPr lang="en-US" altLang="zh-CN" sz="2400" b="1" dirty="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2"/>
                    <a:cs typeface="Arial" pitchFamily="34" charset="0"/>
                  </a:rPr>
                  <a:t>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𝒌</m:t>
                        </m:r>
                      </m:sub>
                      <m:sup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𝒋</m:t>
                        </m:r>
                      </m:sup>
                    </m:sSubSup>
                  </m:oMath>
                </a14:m>
                <a:endParaRPr lang="en-US" altLang="zh-CN" sz="2000" b="1" dirty="0" smtClean="0"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  <a:p>
                <a:pPr marL="342000" lvl="1" algn="just">
                  <a:lnSpc>
                    <a:spcPts val="2000"/>
                  </a:lnSpc>
                </a:pPr>
                <a:endParaRPr lang="en-US" altLang="zh-CN" sz="2000" dirty="0" smtClean="0"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  <a:p>
                <a:pPr marL="342000" lvl="1" algn="just">
                  <a:lnSpc>
                    <a:spcPts val="2000"/>
                  </a:lnSpc>
                </a:pPr>
                <a:endParaRPr lang="en-US" altLang="zh-CN" sz="2000" dirty="0"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  <a:p>
                <a:pPr marL="342000" lvl="1" algn="just">
                  <a:lnSpc>
                    <a:spcPts val="2000"/>
                  </a:lnSpc>
                </a:pPr>
                <a:endParaRPr lang="en-US" altLang="zh-CN" sz="2000" dirty="0" smtClean="0"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  <a:p>
                <a:pPr marL="342900" lvl="1" indent="-342900" algn="just">
                  <a:buFont typeface="Wingdings" pitchFamily="2" charset="2"/>
                  <a:buChar char="Ø"/>
                </a:pPr>
                <a:r>
                  <a:rPr lang="en-US" altLang="zh-CN" sz="2400" b="1" dirty="0" smtClean="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2"/>
                    <a:cs typeface="Arial" pitchFamily="34" charset="0"/>
                  </a:rPr>
                  <a:t>Content vector </a:t>
                </a:r>
                <a14:m>
                  <m:oMath xmlns:m="http://schemas.openxmlformats.org/officeDocument/2006/math">
                    <m:r>
                      <a:rPr lang="en-US" altLang="zh-CN" sz="2400" b="1" i="0">
                        <a:solidFill>
                          <a:schemeClr val="tx1"/>
                        </a:solidFill>
                        <a:latin typeface="Cambria Math"/>
                      </a:rPr>
                      <m:t>𝐯</m:t>
                    </m:r>
                    <m:r>
                      <a:rPr lang="en-US" altLang="zh-CN" sz="2400" b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𝒋</m:t>
                        </m:r>
                      </m:sub>
                    </m:sSub>
                    <m:r>
                      <a:rPr lang="en-US" altLang="zh-CN" sz="2400" b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sz="2400" b="1" dirty="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2"/>
                    <a:cs typeface="Arial" pitchFamily="34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altLang="zh-CN" sz="2000" b="1" dirty="0" smtClean="0">
                    <a:latin typeface="Arial" pitchFamily="34" charset="0"/>
                    <a:ea typeface="Arial Unicode MS" pitchFamily="34" charset="-122"/>
                    <a:cs typeface="Arial" pitchFamily="34" charset="0"/>
                  </a:rPr>
                  <a:t> </a:t>
                </a:r>
                <a:r>
                  <a:rPr lang="en-US" altLang="zh-CN" sz="1600" dirty="0" smtClean="0">
                    <a:latin typeface="Arial" pitchFamily="34" charset="0"/>
                    <a:ea typeface="Arial Unicode MS" pitchFamily="34" charset="-122"/>
                    <a:cs typeface="Arial" pitchFamily="34" charset="0"/>
                  </a:rPr>
                  <a:t>(with </a:t>
                </a:r>
                <a:r>
                  <a:rPr lang="en-US" altLang="zh-CN" sz="1600" dirty="0">
                    <a:latin typeface="Arial" pitchFamily="34" charset="0"/>
                    <a:ea typeface="Arial Unicode MS" pitchFamily="34" charset="-122"/>
                    <a:cs typeface="Arial" pitchFamily="34" charset="0"/>
                  </a:rPr>
                  <a:t>respect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1600" b="0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p>
                        <m:r>
                          <a:rPr lang="en-US" altLang="zh-CN" sz="1600" b="0">
                            <a:latin typeface="Cambria Math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1600" dirty="0" smtClean="0">
                    <a:latin typeface="Arial" pitchFamily="34" charset="0"/>
                    <a:ea typeface="Arial Unicode MS" pitchFamily="34" charset="-122"/>
                    <a:cs typeface="Arial" pitchFamily="34" charset="0"/>
                  </a:rPr>
                  <a:t>)</a:t>
                </a:r>
                <a:endParaRPr lang="en-US" altLang="zh-CN" sz="2000" dirty="0" smtClean="0"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" y="836712"/>
                <a:ext cx="5976664" cy="2786725"/>
              </a:xfrm>
              <a:prstGeom prst="rect">
                <a:avLst/>
              </a:prstGeom>
              <a:blipFill rotWithShape="1">
                <a:blip r:embed="rId3"/>
                <a:stretch>
                  <a:fillRect l="-1429" t="-1532" b="-28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4389545"/>
            <a:ext cx="2954356" cy="193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直接连接符 7"/>
          <p:cNvCxnSpPr/>
          <p:nvPr/>
        </p:nvCxnSpPr>
        <p:spPr>
          <a:xfrm>
            <a:off x="47328" y="6453336"/>
            <a:ext cx="12096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91344" y="6434172"/>
            <a:ext cx="1044116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CN" sz="1400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en-US" altLang="zh-CN" sz="1400" dirty="0">
                <a:latin typeface="Arial" pitchFamily="34" charset="0"/>
                <a:cs typeface="Arial" pitchFamily="34" charset="0"/>
              </a:rPr>
              <a:t>. V. Le and T. </a:t>
            </a:r>
            <a:r>
              <a:rPr lang="en-US" altLang="zh-CN" sz="1400" dirty="0" err="1" smtClean="0">
                <a:latin typeface="Arial" pitchFamily="34" charset="0"/>
                <a:cs typeface="Arial" pitchFamily="34" charset="0"/>
              </a:rPr>
              <a:t>Mikolov</a:t>
            </a:r>
            <a:r>
              <a:rPr lang="en-US" altLang="zh-CN" sz="1400" dirty="0" smtClean="0">
                <a:latin typeface="Arial" pitchFamily="34" charset="0"/>
                <a:cs typeface="Arial" pitchFamily="34" charset="0"/>
              </a:rPr>
              <a:t>. Distributed </a:t>
            </a:r>
            <a:r>
              <a:rPr lang="en-US" altLang="zh-CN" sz="1400" dirty="0">
                <a:latin typeface="Arial" pitchFamily="34" charset="0"/>
                <a:cs typeface="Arial" pitchFamily="34" charset="0"/>
              </a:rPr>
              <a:t>representations of sentences </a:t>
            </a:r>
            <a:r>
              <a:rPr lang="en-US" altLang="zh-CN" sz="14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de-DE" altLang="zh-CN" sz="1400" dirty="0" smtClean="0">
                <a:latin typeface="Arial" pitchFamily="34" charset="0"/>
                <a:cs typeface="Arial" pitchFamily="34" charset="0"/>
              </a:rPr>
              <a:t>documents</a:t>
            </a:r>
            <a:r>
              <a:rPr lang="de-DE" altLang="zh-CN" sz="1400" dirty="0">
                <a:latin typeface="Arial" pitchFamily="34" charset="0"/>
                <a:cs typeface="Arial" pitchFamily="34" charset="0"/>
              </a:rPr>
              <a:t>.</a:t>
            </a:r>
            <a:r>
              <a:rPr lang="de-DE" altLang="zh-CN" sz="14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de-DE" altLang="zh-CN" sz="1400" dirty="0">
                <a:latin typeface="Arial" pitchFamily="34" charset="0"/>
                <a:cs typeface="Arial" pitchFamily="34" charset="0"/>
              </a:rPr>
              <a:t>ICML, </a:t>
            </a:r>
            <a:r>
              <a:rPr lang="de-DE" altLang="zh-CN" sz="1400" dirty="0" smtClean="0">
                <a:latin typeface="Arial" pitchFamily="34" charset="0"/>
                <a:cs typeface="Arial" pitchFamily="34" charset="0"/>
              </a:rPr>
              <a:t>2014.</a:t>
            </a:r>
          </a:p>
          <a:p>
            <a:pPr>
              <a:lnSpc>
                <a:spcPts val="1400"/>
              </a:lnSpc>
            </a:pPr>
            <a:r>
              <a:rPr lang="en-US" altLang="zh-CN" sz="1400" dirty="0">
                <a:latin typeface="Arial" pitchFamily="34" charset="0"/>
                <a:cs typeface="Arial" pitchFamily="34" charset="0"/>
              </a:rPr>
              <a:t>T. </a:t>
            </a:r>
            <a:r>
              <a:rPr lang="en-US" altLang="zh-CN" sz="1400" dirty="0" err="1">
                <a:latin typeface="Arial" pitchFamily="34" charset="0"/>
                <a:cs typeface="Arial" pitchFamily="34" charset="0"/>
              </a:rPr>
              <a:t>Mikolov</a:t>
            </a:r>
            <a:r>
              <a:rPr lang="en-US" altLang="zh-CN" sz="1400" dirty="0">
                <a:latin typeface="Arial" pitchFamily="34" charset="0"/>
                <a:cs typeface="Arial" pitchFamily="34" charset="0"/>
              </a:rPr>
              <a:t>, K. Chen, G. </a:t>
            </a:r>
            <a:r>
              <a:rPr lang="en-US" altLang="zh-CN" sz="1400" dirty="0" err="1">
                <a:latin typeface="Arial" pitchFamily="34" charset="0"/>
                <a:cs typeface="Arial" pitchFamily="34" charset="0"/>
              </a:rPr>
              <a:t>Corrado</a:t>
            </a:r>
            <a:r>
              <a:rPr lang="en-US" altLang="zh-CN" sz="1400" dirty="0">
                <a:latin typeface="Arial" pitchFamily="34" charset="0"/>
                <a:cs typeface="Arial" pitchFamily="34" charset="0"/>
              </a:rPr>
              <a:t>, and J. Dean. Efficient estimation of word representations in vector space. In ICLR, 2013</a:t>
            </a:r>
            <a:r>
              <a:rPr lang="en-US" altLang="zh-CN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zh-CN" sz="14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圆角矩形 11"/>
              <p:cNvSpPr/>
              <p:nvPr/>
            </p:nvSpPr>
            <p:spPr>
              <a:xfrm>
                <a:off x="911470" y="2420888"/>
                <a:ext cx="5148000" cy="684000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lvl="2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zh-CN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p>
                      </m:sSubSup>
                      <m:r>
                        <a:rPr lang="en-US" altLang="zh-CN" sz="160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zh-CN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16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zh-CN" sz="1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𝜙</m:t>
                      </m:r>
                      <m:d>
                        <m:dPr>
                          <m:ctrlP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sz="16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𝐯</m:t>
                              </m:r>
                              <m:d>
                                <m:dPr>
                                  <m:ctrlP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zh-CN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altLang="zh-CN" sz="16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𝐯</m:t>
                              </m:r>
                              <m:d>
                                <m:dPr>
                                  <m:ctrlPr>
                                    <a:rPr lang="zh-CN" altLang="zh-CN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zh-CN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 </m:t>
                          </m:r>
                          <m:sSub>
                            <m:sSubPr>
                              <m:ctrlPr>
                                <a:rPr lang="zh-CN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sSubSup>
                        <m:sSubSupPr>
                          <m:ctrlPr>
                            <a:rPr lang="zh-CN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zh-CN" alt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p>
                      </m:sSubSup>
                      <m:r>
                        <a:rPr lang="en-US" altLang="zh-CN" sz="1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exp</m:t>
                          </m:r>
                          <m:d>
                            <m:dPr>
                              <m:ctrlPr>
                                <a:rPr lang="zh-CN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zh-CN" altLang="zh-CN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zh-CN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zh-CN" altLang="zh-CN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exp</m:t>
                              </m:r>
                              <m:d>
                                <m:dPr>
                                  <m:ctrlPr>
                                    <a:rPr lang="zh-CN" altLang="zh-CN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zh-CN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altLang="zh-CN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  <m:sup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altLang="zh-CN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圆角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70" y="2420888"/>
                <a:ext cx="5148000" cy="684000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圆角矩形 12"/>
              <p:cNvSpPr/>
              <p:nvPr/>
            </p:nvSpPr>
            <p:spPr>
              <a:xfrm>
                <a:off x="1631551" y="3573016"/>
                <a:ext cx="3384329" cy="684000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lvl="2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1600" b="1" smtClean="0">
                          <a:solidFill>
                            <a:schemeClr val="tx1"/>
                          </a:solidFill>
                          <a:latin typeface="Cambria Math"/>
                        </a:rPr>
                        <m:t>𝐯</m:t>
                      </m:r>
                      <m:r>
                        <a:rPr lang="en-US" altLang="zh-CN" sz="1600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zh-CN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altLang="zh-CN" sz="1600" i="1">
                          <a:solidFill>
                            <a:schemeClr val="tx1"/>
                          </a:solidFill>
                          <a:latin typeface="Cambria Math"/>
                        </a:rPr>
                        <m:t>)=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CN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𝐾</m:t>
                          </m:r>
                        </m:sup>
                        <m:e>
                          <m:sSubSup>
                            <m:sSubSupPr>
                              <m:ctrlPr>
                                <a:rPr lang="zh-CN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zh-CN" alt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p>
                          </m:sSubSup>
                          <m:r>
                            <a:rPr lang="en-US" altLang="zh-CN" sz="16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𝐯</m:t>
                          </m:r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zh-CN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p>
                          </m:sSubSup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altLang="zh-CN" sz="1600">
                          <a:solidFill>
                            <a:schemeClr val="tx1"/>
                          </a:solidFill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altLang="zh-CN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圆角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51" y="3573016"/>
                <a:ext cx="3384329" cy="684000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"/>
              <p:cNvSpPr txBox="1"/>
              <p:nvPr/>
            </p:nvSpPr>
            <p:spPr>
              <a:xfrm>
                <a:off x="6240016" y="836712"/>
                <a:ext cx="6048672" cy="2802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000" lvl="1" indent="-342900" algn="just">
                  <a:buFont typeface="Wingdings" pitchFamily="2" charset="2"/>
                  <a:buChar char="Ø"/>
                </a:pPr>
                <a:r>
                  <a:rPr lang="en-US" altLang="zh-CN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Element vector</a:t>
                </a:r>
              </a:p>
              <a:p>
                <a:pPr marL="684000" lvl="1" indent="-342900" algn="just">
                  <a:buFont typeface="Wingdings" pitchFamily="2" charset="2"/>
                  <a:buChar char="ü"/>
                </a:pPr>
                <a:r>
                  <a:rPr lang="en-US" altLang="zh-C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NLP tools and Word2vec</a:t>
                </a:r>
                <a:r>
                  <a:rPr lang="en-US" altLang="zh-CN" sz="2000" baseline="30000" dirty="0" smtClean="0">
                    <a:latin typeface="Arial" pitchFamily="34" charset="0"/>
                    <a:cs typeface="Arial" pitchFamily="34" charset="0"/>
                  </a:rPr>
                  <a:t>[</a:t>
                </a:r>
                <a:r>
                  <a:rPr lang="en-US" altLang="zh-CN" sz="2000" baseline="30000" dirty="0" err="1">
                    <a:latin typeface="Arial" pitchFamily="34" charset="0"/>
                    <a:ea typeface="Arial Unicode MS" pitchFamily="34" charset="-122"/>
                    <a:cs typeface="Arial" pitchFamily="34" charset="0"/>
                  </a:rPr>
                  <a:t>Mikolov</a:t>
                </a:r>
                <a:r>
                  <a:rPr lang="en-US" altLang="zh-CN" sz="2000" baseline="30000" dirty="0">
                    <a:latin typeface="Arial" pitchFamily="34" charset="0"/>
                    <a:ea typeface="Arial Unicode MS" pitchFamily="34" charset="-122"/>
                    <a:cs typeface="Arial" pitchFamily="34" charset="0"/>
                  </a:rPr>
                  <a:t> et al. </a:t>
                </a:r>
                <a:r>
                  <a:rPr lang="en-US" altLang="zh-CN" sz="2000" baseline="30000" dirty="0" smtClean="0">
                    <a:latin typeface="Arial" pitchFamily="34" charset="0"/>
                    <a:ea typeface="Arial Unicode MS" pitchFamily="34" charset="-122"/>
                    <a:cs typeface="Arial" pitchFamily="34" charset="0"/>
                  </a:rPr>
                  <a:t>2013</a:t>
                </a:r>
                <a:r>
                  <a:rPr lang="en-US" altLang="zh-CN" sz="2000" baseline="30000" dirty="0" smtClean="0">
                    <a:latin typeface="Arial" pitchFamily="34" charset="0"/>
                    <a:cs typeface="Arial" pitchFamily="34" charset="0"/>
                  </a:rPr>
                  <a:t>]</a:t>
                </a:r>
                <a:endParaRPr lang="en-US" altLang="zh-CN" sz="2000" i="1" dirty="0" smtClean="0">
                  <a:latin typeface="Cambria Math"/>
                  <a:cs typeface="Arial" panose="020B0604020202020204" pitchFamily="34" charset="0"/>
                </a:endParaRPr>
              </a:p>
              <a:p>
                <a:pPr marL="684000" lvl="1" indent="-342000" algn="just"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CN" sz="2000">
                            <a:latin typeface="Cambria Math"/>
                            <a:cs typeface="Arial" panose="020B0604020202020204" pitchFamily="34" charset="0"/>
                          </a:rPr>
                          <m:t>𝐥</m:t>
                        </m:r>
                        <m:r>
                          <a:rPr lang="en-US" altLang="zh-CN" sz="2000">
                            <a:latin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altLang="zh-CN" sz="2000">
                            <a:latin typeface="Cambria Math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000">
                            <a:latin typeface="Cambria Math"/>
                            <a:cs typeface="Arial" panose="020B0604020202020204" pitchFamily="34" charset="0"/>
                          </a:rPr>
                          <m:t>𝑟</m:t>
                        </m:r>
                      </m:sub>
                      <m:sup>
                        <m:r>
                          <a:rPr lang="en-US" altLang="zh-CN" sz="2000">
                            <a:latin typeface="Cambria Math"/>
                            <a:cs typeface="Arial" panose="020B0604020202020204" pitchFamily="34" charset="0"/>
                          </a:rPr>
                          <m:t>𝑗</m:t>
                        </m:r>
                      </m:sup>
                    </m:sSubSup>
                    <m:r>
                      <a:rPr lang="en-US" altLang="zh-CN" sz="200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  <m:r>
                      <a:rPr lang="en-US" altLang="zh-CN" sz="2000" b="0" i="1" smtClean="0">
                        <a:latin typeface="Cambria Math"/>
                        <a:cs typeface="Arial" panose="020B0604020202020204" pitchFamily="34" charset="0"/>
                      </a:rPr>
                      <m:t>/</m:t>
                    </m:r>
                    <m:sSubSup>
                      <m:sSubSupPr>
                        <m:ctrlPr>
                          <a:rPr lang="zh-CN" altLang="zh-CN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CN" sz="2000">
                            <a:latin typeface="Cambria Math"/>
                            <a:cs typeface="Arial" panose="020B0604020202020204" pitchFamily="34" charset="0"/>
                          </a:rPr>
                          <m:t>𝐥</m:t>
                        </m:r>
                        <m:r>
                          <a:rPr lang="en-US" altLang="zh-CN" sz="2000">
                            <a:latin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altLang="zh-CN" sz="2000">
                            <a:latin typeface="Cambria Math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000">
                            <a:latin typeface="Cambria Math"/>
                            <a:cs typeface="Arial" panose="020B0604020202020204" pitchFamily="34" charset="0"/>
                          </a:rPr>
                          <m:t>𝑟</m:t>
                        </m:r>
                      </m:sub>
                      <m:sup>
                        <m:r>
                          <a:rPr lang="en-US" altLang="zh-CN" sz="2000">
                            <a:latin typeface="Cambria Math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bSup>
                    <m:r>
                      <a:rPr lang="en-US" altLang="zh-CN" sz="2000">
                        <a:latin typeface="Cambria Math"/>
                        <a:cs typeface="Arial" panose="020B0604020202020204" pitchFamily="34" charset="0"/>
                      </a:rPr>
                      <m:t>)∈</m:t>
                    </m:r>
                    <m:sSup>
                      <m:sSupPr>
                        <m:ctrlPr>
                          <a:rPr lang="en-US" altLang="zh-CN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>
                            <a:latin typeface="Cambria Math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p>
                        <m:r>
                          <a:rPr lang="en-US" altLang="zh-CN" sz="2000">
                            <a:latin typeface="Cambria Math"/>
                            <a:cs typeface="Arial" panose="020B0604020202020204" pitchFamily="34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altLang="zh-C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altLang="zh-CN" sz="2000" spc="-13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element </a:t>
                </a:r>
                <a:r>
                  <a:rPr lang="en-US" altLang="zh-CN" sz="2000" spc="-130" dirty="0">
                    <a:latin typeface="Arial" pitchFamily="34" charset="0"/>
                    <a:cs typeface="Arial" pitchFamily="34" charset="0"/>
                  </a:rPr>
                  <a:t>vector of </a:t>
                </a:r>
                <a:r>
                  <a:rPr lang="en-US" altLang="zh-CN" sz="2000" spc="-130" dirty="0" smtClean="0">
                    <a:latin typeface="Arial" pitchFamily="34" charset="0"/>
                    <a:cs typeface="Arial" pitchFamily="34" charset="0"/>
                  </a:rPr>
                  <a:t>element of</a:t>
                </a:r>
                <a:r>
                  <a:rPr lang="en-US" altLang="zh-CN" sz="2000" i="1" spc="-13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000" dirty="0" smtClean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altLang="zh-CN" sz="20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000" dirty="0" smtClean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 </a:t>
                </a:r>
                <a:endParaRPr lang="en-US" altLang="zh-CN" sz="2000" dirty="0">
                  <a:latin typeface="Arial" pitchFamily="34" charset="0"/>
                  <a:cs typeface="Arial" pitchFamily="34" charset="0"/>
                  <a:sym typeface="Wingdings" pitchFamily="2" charset="2"/>
                </a:endParaRPr>
              </a:p>
              <a:p>
                <a:pPr marL="342000" lvl="1" indent="-342900" algn="just">
                  <a:buClr>
                    <a:schemeClr val="tx1"/>
                  </a:buClr>
                  <a:buFont typeface="Wingdings" pitchFamily="2" charset="2"/>
                  <a:buChar char="Ø"/>
                </a:pPr>
                <a:r>
                  <a:rPr lang="en-US" altLang="zh-CN" sz="2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Attention 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weight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zh-CN" alt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𝜸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𝒑</m:t>
                        </m:r>
                      </m:sub>
                      <m:sup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𝒋</m:t>
                        </m:r>
                      </m:sup>
                    </m:sSubSup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4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𝒑</m:t>
                        </m:r>
                      </m:sub>
                      <m:sup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𝒋</m:t>
                        </m:r>
                      </m:sup>
                    </m:sSubSup>
                  </m:oMath>
                </a14:m>
                <a:endParaRPr lang="en-US" altLang="zh-CN" sz="2000" b="1" dirty="0" smtClean="0">
                  <a:latin typeface="Arial" pitchFamily="34" charset="0"/>
                  <a:cs typeface="Arial" pitchFamily="34" charset="0"/>
                </a:endParaRPr>
              </a:p>
              <a:p>
                <a:pPr marL="342000" lvl="1" algn="just">
                  <a:lnSpc>
                    <a:spcPts val="2000"/>
                  </a:lnSpc>
                </a:pPr>
                <a:endParaRPr lang="en-US" altLang="zh-CN" sz="2400" dirty="0"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  <a:p>
                <a:pPr marL="342000" lvl="1" algn="just">
                  <a:lnSpc>
                    <a:spcPts val="2000"/>
                  </a:lnSpc>
                </a:pPr>
                <a:endParaRPr lang="en-US" altLang="zh-CN" sz="2400" dirty="0"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  <a:p>
                <a:pPr marL="342000" lvl="1" algn="just">
                  <a:lnSpc>
                    <a:spcPts val="2000"/>
                  </a:lnSpc>
                </a:pPr>
                <a:endParaRPr lang="en-US" altLang="zh-CN" sz="2400" dirty="0"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  <a:p>
                <a:pPr marL="342000" lvl="1" indent="-342900" algn="just">
                  <a:buFont typeface="Wingdings" pitchFamily="2" charset="2"/>
                  <a:buChar char="Ø"/>
                </a:pPr>
                <a:r>
                  <a:rPr lang="en-US" altLang="zh-CN" sz="2400" b="1" spc="-2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Element vector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400" b="1" i="1" spc="-2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400" b="1" i="0" spc="-20">
                            <a:solidFill>
                              <a:schemeClr val="tx1"/>
                            </a:solidFill>
                            <a:latin typeface="Cambria Math"/>
                          </a:rPr>
                          <m:t>𝐥</m:t>
                        </m:r>
                        <m:r>
                          <a:rPr lang="en-US" altLang="zh-CN" sz="2400" b="1" i="1" spc="-2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CN" sz="2400" b="1" i="1" spc="-2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altLang="zh-CN" sz="2400" b="1" i="1" spc="-2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𝒋</m:t>
                        </m:r>
                      </m:sub>
                      <m:sup/>
                    </m:sSubSup>
                    <m:r>
                      <a:rPr lang="en-US" altLang="zh-CN" sz="2400" b="1" i="1" spc="-2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sz="2400" b="1" spc="-2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zh-CN" sz="2400" b="1" spc="-2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pc="-2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1" i="1" spc="-20">
                            <a:solidFill>
                              <a:schemeClr val="tx1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altLang="zh-CN" sz="2400" b="1" i="1" spc="-20">
                            <a:solidFill>
                              <a:schemeClr val="tx1"/>
                            </a:solidFill>
                            <a:latin typeface="Cambria Math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altLang="zh-CN" sz="2000" spc="-2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zh-CN" sz="1600" spc="-2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(with </a:t>
                </a:r>
                <a:r>
                  <a:rPr lang="en-US" altLang="zh-CN" sz="1600" spc="-2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respect to</a:t>
                </a:r>
                <a:r>
                  <a:rPr lang="en-US" altLang="zh-CN" sz="1600" spc="-2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 spc="-2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1600" i="1" spc="-2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altLang="zh-CN" sz="1600" i="1" spc="-2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1600" spc="-2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4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16" y="836712"/>
                <a:ext cx="6048672" cy="2802690"/>
              </a:xfrm>
              <a:prstGeom prst="rect">
                <a:avLst/>
              </a:prstGeom>
              <a:blipFill rotWithShape="1">
                <a:blip r:embed="rId8"/>
                <a:stretch>
                  <a:fillRect l="-1411" t="-1522" b="-2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圆角矩形 14"/>
              <p:cNvSpPr/>
              <p:nvPr/>
            </p:nvSpPr>
            <p:spPr>
              <a:xfrm>
                <a:off x="7104552" y="2456968"/>
                <a:ext cx="3960000" cy="684000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bIns="36000" rtlCol="0" anchor="ctr"/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zh-CN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zh-CN" alt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  <m:sup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p>
                      </m:sSubSup>
                      <m:r>
                        <a:rPr lang="en-US" altLang="zh-CN" sz="1600" i="1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zh-CN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exp</m:t>
                          </m:r>
                          <m:d>
                            <m:dPr>
                              <m:ctrlPr>
                                <a:rPr lang="zh-CN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zh-CN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600" b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𝐥</m:t>
                                      </m:r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sup>
                                  </m:sSubSup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⋅</m:t>
                              </m:r>
                              <m:sSubSup>
                                <m:sSubSupPr>
                                  <m:ctrlPr>
                                    <a:rPr lang="zh-CN" altLang="zh-CN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𝐥</m:t>
                                  </m:r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∈{</m:t>
                              </m:r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𝑜</m:t>
                              </m:r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𝑘𝑒</m:t>
                              </m:r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}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exp</m:t>
                              </m:r>
                              <m:d>
                                <m:dPr>
                                  <m:ctrlPr>
                                    <a:rPr lang="zh-CN" altLang="zh-CN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sSubSup>
                                        <m:sSubSupPr>
                                          <m:ctrlPr>
                                            <a:rPr lang="zh-CN" altLang="zh-CN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1600" b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𝐥</m:t>
                                          </m:r>
                                          <m:r>
                                            <a:rPr lang="en-US" altLang="zh-CN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zh-CN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p>
                                      </m:sSubSup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⋅</m:t>
                                  </m:r>
                                  <m:sSubSup>
                                    <m:sSubSupPr>
                                      <m:ctrlPr>
                                        <a:rPr lang="zh-CN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𝐥</m:t>
                                      </m:r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altLang="zh-CN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圆角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552" y="2456968"/>
                <a:ext cx="3960000" cy="684000"/>
              </a:xfrm>
              <a:prstGeom prst="round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圆角矩形 15"/>
              <p:cNvSpPr/>
              <p:nvPr/>
            </p:nvSpPr>
            <p:spPr>
              <a:xfrm>
                <a:off x="7104552" y="3570625"/>
                <a:ext cx="3960000" cy="684000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bIns="36000" rtlCol="0" anchor="ctr"/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1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𝐥</m:t>
                      </m:r>
                      <m:d>
                        <m:dPr>
                          <m:ctrlPr>
                            <a:rPr lang="en-US" altLang="zh-CN" sz="1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CN" sz="16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∈{</m:t>
                          </m:r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𝑜</m:t>
                          </m:r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𝑙</m:t>
                          </m:r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𝑘𝑒</m:t>
                          </m:r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}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zh-CN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zh-CN" alt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p>
                          </m:sSubSup>
                          <m:r>
                            <a:rPr lang="en-US" altLang="zh-CN" sz="1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𝐥</m:t>
                          </m:r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zh-CN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p>
                          </m:sSubSup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altLang="zh-CN" sz="1600">
                          <a:solidFill>
                            <a:schemeClr val="tx1"/>
                          </a:solidFill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16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altLang="zh-CN" sz="16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altLang="zh-CN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圆角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552" y="3570625"/>
                <a:ext cx="3960000" cy="684000"/>
              </a:xfrm>
              <a:prstGeom prst="round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579" y="4362179"/>
            <a:ext cx="3165945" cy="1920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15" y="4365104"/>
            <a:ext cx="5076000" cy="196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552" y="4293096"/>
            <a:ext cx="5076000" cy="212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87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"/>
              <p:cNvSpPr txBox="1"/>
              <p:nvPr/>
            </p:nvSpPr>
            <p:spPr>
              <a:xfrm>
                <a:off x="479376" y="2636912"/>
                <a:ext cx="6624736" cy="322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000" lvl="1" indent="-342900" algn="just">
                  <a:lnSpc>
                    <a:spcPct val="120000"/>
                  </a:lnSpc>
                  <a:buFont typeface="Wingdings" pitchFamily="2" charset="2"/>
                  <a:buChar char="Ø"/>
                </a:pPr>
                <a:r>
                  <a:rPr lang="en-US" altLang="zh-CN" sz="2400" b="1" dirty="0" smtClean="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2"/>
                    <a:cs typeface="Arial" pitchFamily="34" charset="0"/>
                  </a:rPr>
                  <a:t>Attention 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2"/>
                    <a:cs typeface="Arial" pitchFamily="34" charset="0"/>
                  </a:rPr>
                  <a:t>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𝜶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2"/>
                    <a:cs typeface="Arial" pitchFamily="34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𝒋</m:t>
                        </m:r>
                      </m:sub>
                    </m:sSub>
                  </m:oMath>
                </a14:m>
                <a:endParaRPr lang="en-US" altLang="zh-CN" sz="2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342000" lvl="1" indent="-342900" algn="just">
                  <a:lnSpc>
                    <a:spcPct val="120000"/>
                  </a:lnSpc>
                  <a:buFont typeface="Wingdings" pitchFamily="2" charset="2"/>
                  <a:buChar char="Ø"/>
                </a:pPr>
                <a:endParaRPr lang="en-US" altLang="zh-CN" sz="2000" dirty="0">
                  <a:latin typeface="Arial" pitchFamily="34" charset="0"/>
                  <a:cs typeface="Arial" pitchFamily="34" charset="0"/>
                </a:endParaRPr>
              </a:p>
              <a:p>
                <a:pPr marL="342000" lvl="1" indent="-342900" algn="just">
                  <a:lnSpc>
                    <a:spcPct val="110000"/>
                  </a:lnSpc>
                  <a:buFont typeface="Wingdings" pitchFamily="2" charset="2"/>
                  <a:buChar char="Ø"/>
                </a:pPr>
                <a:endParaRPr lang="en-US" altLang="zh-CN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342000" lvl="1" indent="-342900" algn="just">
                  <a:buFont typeface="Wingdings" pitchFamily="2" charset="2"/>
                  <a:buChar char="Ø"/>
                </a:pPr>
                <a:endParaRPr lang="en-US" altLang="zh-CN" sz="2000" dirty="0">
                  <a:latin typeface="Arial" pitchFamily="34" charset="0"/>
                  <a:cs typeface="Arial" pitchFamily="34" charset="0"/>
                </a:endParaRPr>
              </a:p>
              <a:p>
                <a:pPr marL="342000" lvl="1" algn="just">
                  <a:lnSpc>
                    <a:spcPct val="120000"/>
                  </a:lnSpc>
                </a:pPr>
                <a:r>
                  <a:rPr lang="en-US" altLang="zh-CN" sz="2400" b="1" dirty="0">
                    <a:latin typeface="Arial" pitchFamily="34" charset="0"/>
                    <a:ea typeface="Arial Unicode MS" pitchFamily="34" charset="-122"/>
                    <a:cs typeface="Arial" pitchFamily="34" charset="0"/>
                  </a:rPr>
                  <a:t>Time-decaying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b="1" i="1">
                            <a:latin typeface="Cambria Math"/>
                            <a:ea typeface="Arial Unicode MS" pitchFamily="34" charset="-122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latin typeface="Cambria Math"/>
                            <a:ea typeface="Arial Unicode MS" pitchFamily="34" charset="-122"/>
                            <a:cs typeface="Arial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b="1">
                            <a:latin typeface="Cambria Math"/>
                            <a:ea typeface="Arial Unicode MS" pitchFamily="34" charset="-122"/>
                            <a:cs typeface="Arial" pitchFamily="34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altLang="zh-CN" sz="2400" b="1" i="1">
                            <a:latin typeface="Cambria Math"/>
                            <a:ea typeface="Arial Unicode MS" pitchFamily="34" charset="-122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altLang="zh-CN" sz="2400" b="1">
                            <a:latin typeface="Cambria Math"/>
                            <a:ea typeface="Arial Unicode MS" pitchFamily="34" charset="-122"/>
                            <a:cs typeface="Arial" pitchFamily="34" charset="0"/>
                          </a:rPr>
                          <m:t>𝑗</m:t>
                        </m:r>
                      </m:e>
                    </m:d>
                  </m:oMath>
                </a14:m>
                <a:endParaRPr lang="en-US" altLang="zh-CN" sz="2400" b="1" dirty="0"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  <a:p>
                <a:pPr marL="342000" lvl="1" indent="-342900" algn="just">
                  <a:lnSpc>
                    <a:spcPct val="120000"/>
                  </a:lnSpc>
                  <a:buFont typeface="Wingdings" pitchFamily="2" charset="2"/>
                  <a:buChar char="Ø"/>
                </a:pPr>
                <a:endParaRPr lang="en-US" altLang="zh-CN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lvl="1" algn="just">
                  <a:lnSpc>
                    <a:spcPts val="2400"/>
                  </a:lnSpc>
                </a:pPr>
                <a:endParaRPr lang="en-US" altLang="zh-CN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342000" lvl="1" indent="-342900" algn="just">
                  <a:lnSpc>
                    <a:spcPct val="120000"/>
                  </a:lnSpc>
                  <a:buFont typeface="Wingdings" pitchFamily="2" charset="2"/>
                  <a:buChar char="Ø"/>
                </a:pPr>
                <a:r>
                  <a:rPr lang="en-US" altLang="zh-CN" sz="24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Representation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1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altLang="zh-CN" sz="2400" b="1" i="1">
                            <a:latin typeface="Cambria Math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altLang="zh-CN" sz="24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zh-CN" sz="1600" dirty="0" smtClean="0">
                    <a:latin typeface="Arial" pitchFamily="34" charset="0"/>
                    <a:ea typeface="Arial Unicode MS" pitchFamily="34" charset="-122"/>
                    <a:cs typeface="Arial" pitchFamily="34" charset="0"/>
                  </a:rPr>
                  <a:t>(with </a:t>
                </a:r>
                <a:r>
                  <a:rPr lang="en-US" altLang="zh-CN" sz="1600" dirty="0">
                    <a:latin typeface="Arial" pitchFamily="34" charset="0"/>
                    <a:ea typeface="Arial Unicode MS" pitchFamily="34" charset="-122"/>
                    <a:cs typeface="Arial" pitchFamily="34" charset="0"/>
                  </a:rPr>
                  <a:t>respect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/>
                            <a:ea typeface="Arial Unicode MS" pitchFamily="34" charset="-122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altLang="zh-CN" sz="1600">
                            <a:latin typeface="Cambria Math"/>
                            <a:ea typeface="Arial Unicode MS" pitchFamily="34" charset="-122"/>
                            <a:cs typeface="Arial" pitchFamily="34" charset="0"/>
                          </a:rPr>
                          <m:t>𝑐</m:t>
                        </m:r>
                      </m:e>
                      <m:sup>
                        <m:r>
                          <a:rPr lang="en-US" altLang="zh-CN" sz="1600">
                            <a:latin typeface="Cambria Math"/>
                            <a:ea typeface="Arial Unicode MS" pitchFamily="34" charset="-122"/>
                            <a:cs typeface="Arial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1600" dirty="0" smtClean="0">
                    <a:latin typeface="Arial" pitchFamily="34" charset="0"/>
                    <a:ea typeface="Arial Unicode MS" pitchFamily="34" charset="-122"/>
                    <a:cs typeface="Arial" pitchFamily="34" charset="0"/>
                  </a:rPr>
                  <a:t>)</a:t>
                </a:r>
                <a:endParaRPr lang="en-US" altLang="zh-CN" sz="1600" dirty="0"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" y="2636912"/>
                <a:ext cx="6624736" cy="3221203"/>
              </a:xfrm>
              <a:prstGeom prst="rect">
                <a:avLst/>
              </a:prstGeom>
              <a:blipFill rotWithShape="1">
                <a:blip r:embed="rId3"/>
                <a:stretch>
                  <a:fillRect l="-1289" b="-2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479376" y="179930"/>
            <a:ext cx="8784976" cy="628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200" b="1" dirty="0" smtClean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News-level </a:t>
            </a:r>
            <a:r>
              <a:rPr lang="en-US" altLang="zh-CN" sz="32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47328" y="836712"/>
            <a:ext cx="12096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982994"/>
            <a:ext cx="5256584" cy="165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圆角矩形 12"/>
              <p:cNvSpPr/>
              <p:nvPr/>
            </p:nvSpPr>
            <p:spPr>
              <a:xfrm>
                <a:off x="1127448" y="3212096"/>
                <a:ext cx="4680000" cy="936984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lvl="1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altLang="zh-CN" sz="1600" i="1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zh-CN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altLang="zh-CN" sz="16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zh-CN" sz="1600" i="1">
                          <a:solidFill>
                            <a:schemeClr val="tx1"/>
                          </a:solidFill>
                          <a:latin typeface="Cambria Math"/>
                        </a:rPr>
                        <m:t>𝜙</m:t>
                      </m:r>
                      <m:d>
                        <m:dPr>
                          <m:ctrlP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sz="1600" b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𝐯</m:t>
                              </m:r>
                              <m:d>
                                <m:dPr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z="1600" b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𝐥</m:t>
                              </m:r>
                              <m:d>
                                <m:dPr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𝐧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sz="160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𝐮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 </m:t>
                          </m:r>
                          <m:sSub>
                            <m:sSubPr>
                              <m:ctrlPr>
                                <a:rPr lang="zh-CN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sz="160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zh-CN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lvl="1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altLang="zh-CN" sz="16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sz="16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exp</m:t>
                          </m:r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zh-CN" sz="160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16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zh-CN" sz="160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16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16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CN" sz="16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zh-CN" sz="16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))</m:t>
                          </m:r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zh-CN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zh-CN" altLang="zh-CN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altLang="zh-CN" sz="16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exp</m:t>
                              </m:r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altLang="zh-CN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zh-CN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  <m:sup>
                                      <m:r>
                                        <a:rPr lang="en-US" altLang="zh-CN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sSub>
                                <m:sSubPr>
                                  <m:ctrlPr>
                                    <a:rPr lang="zh-CN" altLang="zh-CN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zh-CN" altLang="zh-CN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altLang="zh-CN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圆角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48" y="3212096"/>
                <a:ext cx="4680000" cy="936984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圆角矩形 13"/>
              <p:cNvSpPr/>
              <p:nvPr/>
            </p:nvSpPr>
            <p:spPr>
              <a:xfrm>
                <a:off x="1559936" y="5870487"/>
                <a:ext cx="3960000" cy="438833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bIns="36000" rtlCol="0" anchor="ctr"/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6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𝐱</m:t>
                          </m:r>
                        </m:e>
                        <m:sub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altLang="zh-CN" sz="1600" i="1">
                          <a:solidFill>
                            <a:schemeClr val="tx1"/>
                          </a:solidFill>
                          <a:latin typeface="Cambria Math"/>
                        </a:rPr>
                        <m:t> =</m:t>
                      </m:r>
                      <m:sSub>
                        <m:sSubPr>
                          <m:ctrlPr>
                            <a:rPr lang="zh-CN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altLang="zh-CN" sz="1600" i="1">
                          <a:solidFill>
                            <a:schemeClr val="tx1"/>
                          </a:solidFill>
                          <a:latin typeface="Cambria Math"/>
                        </a:rPr>
                        <m:t> [</m:t>
                      </m:r>
                      <m:r>
                        <a:rPr lang="en-US" altLang="zh-CN" sz="1600" b="1">
                          <a:solidFill>
                            <a:schemeClr val="tx1"/>
                          </a:solidFill>
                          <a:latin typeface="Cambria Math"/>
                        </a:rPr>
                        <m:t>𝐯</m:t>
                      </m:r>
                      <m:d>
                        <m:dPr>
                          <m:ctrlP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CN" sz="1600" b="1">
                          <a:solidFill>
                            <a:schemeClr val="tx1"/>
                          </a:solidFill>
                          <a:latin typeface="Cambria Math"/>
                        </a:rPr>
                        <m:t>𝐥</m:t>
                      </m:r>
                      <m:r>
                        <a:rPr lang="en-US" altLang="zh-CN" sz="1600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zh-CN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altLang="zh-CN" sz="1600" i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1600" b="1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𝐧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en-US" altLang="zh-CN" sz="1600" i="1">
                          <a:solidFill>
                            <a:schemeClr val="tx1"/>
                          </a:solidFill>
                          <a:latin typeface="Cambria Math"/>
                        </a:rPr>
                        <m:t>]∈</m:t>
                      </m:r>
                      <m:sSup>
                        <m:sSupPr>
                          <m:ctrlPr>
                            <a:rPr lang="zh-CN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altLang="zh-CN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圆角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936" y="5870487"/>
                <a:ext cx="3960000" cy="438833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/>
          <p:cNvSpPr/>
          <p:nvPr/>
        </p:nvSpPr>
        <p:spPr>
          <a:xfrm>
            <a:off x="191344" y="6453336"/>
            <a:ext cx="11521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Arial" pitchFamily="34" charset="0"/>
                <a:cs typeface="Arial" pitchFamily="34" charset="0"/>
              </a:rPr>
              <a:t>Lei Li , et al. Modeling and broadening temporal user interest in personalized news </a:t>
            </a:r>
            <a:r>
              <a:rPr lang="en-US" altLang="zh-CN" sz="1400" dirty="0" smtClean="0">
                <a:latin typeface="Arial" pitchFamily="34" charset="0"/>
                <a:cs typeface="Arial" pitchFamily="34" charset="0"/>
              </a:rPr>
              <a:t>recommendation. In ESWA, 2014.</a:t>
            </a:r>
            <a:endParaRPr lang="en-US" altLang="zh-CN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4007768" y="1068117"/>
            <a:ext cx="1260000" cy="432000"/>
          </a:xfrm>
          <a:prstGeom prst="wedgeRoundRectCallout">
            <a:avLst>
              <a:gd name="adj1" fmla="val 27325"/>
              <a:gd name="adj2" fmla="val 2250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 algn="ctr">
              <a:lnSpc>
                <a:spcPts val="2000"/>
              </a:lnSpc>
            </a:pP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ews embedding</a:t>
            </a:r>
            <a:endParaRPr lang="en-US" altLang="zh-CN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圆角矩形 21"/>
              <p:cNvSpPr/>
              <p:nvPr/>
            </p:nvSpPr>
            <p:spPr>
              <a:xfrm>
                <a:off x="911424" y="4709943"/>
                <a:ext cx="5076564" cy="663273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lvl="1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600" i="1">
                              <a:solidFill>
                                <a:schemeClr val="tx1"/>
                              </a:solidFill>
                              <a:latin typeface="Cambria Math"/>
                              <a:ea typeface="Arial Unicode MS" pitchFamily="34" charset="-122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altLang="zh-CN" sz="1600">
                              <a:solidFill>
                                <a:schemeClr val="tx1"/>
                              </a:solidFill>
                              <a:latin typeface="Cambria Math"/>
                              <a:ea typeface="Arial Unicode MS" pitchFamily="34" charset="-122"/>
                              <a:cs typeface="Arial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600">
                              <a:solidFill>
                                <a:schemeClr val="tx1"/>
                              </a:solidFill>
                              <a:latin typeface="Cambria Math"/>
                              <a:ea typeface="Arial Unicode MS" pitchFamily="34" charset="-122"/>
                              <a:cs typeface="Arial" pitchFamily="34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  <a:ea typeface="Arial Unicode MS" pitchFamily="34" charset="-122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altLang="zh-CN" sz="1600">
                              <a:solidFill>
                                <a:schemeClr val="tx1"/>
                              </a:solidFill>
                              <a:latin typeface="Cambria Math"/>
                              <a:ea typeface="Arial Unicode MS" pitchFamily="34" charset="-122"/>
                              <a:cs typeface="Arial" pitchFamily="34" charset="0"/>
                            </a:rPr>
                            <m:t>𝑗</m:t>
                          </m:r>
                        </m:e>
                      </m:d>
                      <m:r>
                        <a:rPr lang="en-US" altLang="zh-CN" sz="1600">
                          <a:solidFill>
                            <a:schemeClr val="tx1"/>
                          </a:solidFill>
                          <a:latin typeface="Cambria Math"/>
                          <a:ea typeface="Arial Unicode MS" pitchFamily="34" charset="-122"/>
                          <a:cs typeface="Arial" pitchFamily="34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altLang="zh-CN" sz="1600">
                          <a:solidFill>
                            <a:schemeClr val="tx1"/>
                          </a:solidFill>
                          <a:latin typeface="Cambria Math"/>
                          <a:ea typeface="Arial Unicode MS" pitchFamily="34" charset="-122"/>
                          <a:cs typeface="Arial" pitchFamily="34" charset="0"/>
                        </a:rPr>
                        <m:t>exp</m:t>
                      </m:r>
                      <m:d>
                        <m:dPr>
                          <m:ctrlP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  <a:ea typeface="Arial Unicode MS" pitchFamily="34" charset="-122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altLang="zh-CN" sz="1600">
                              <a:solidFill>
                                <a:schemeClr val="tx1"/>
                              </a:solidFill>
                              <a:latin typeface="Cambria Math"/>
                              <a:ea typeface="Arial Unicode MS" pitchFamily="34" charset="-122"/>
                              <a:cs typeface="Arial" pitchFamily="34" charset="0"/>
                            </a:rPr>
                            <m:t>−</m:t>
                          </m:r>
                          <m:r>
                            <a:rPr lang="zh-CN" altLang="en-US" sz="1600">
                              <a:solidFill>
                                <a:schemeClr val="tx1"/>
                              </a:solidFill>
                              <a:latin typeface="Cambria Math"/>
                              <a:ea typeface="Arial Unicode MS" pitchFamily="34" charset="-122"/>
                              <a:cs typeface="Arial" pitchFamily="34" charset="0"/>
                            </a:rPr>
                            <m:t>𝜂</m:t>
                          </m:r>
                          <m:d>
                            <m:dPr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Arial Unicode MS" pitchFamily="34" charset="-122"/>
                                  <a:cs typeface="Arial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zh-CN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Arial Unicode MS" pitchFamily="34" charset="-122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Arial Unicode MS" pitchFamily="34" charset="-122"/>
                                      <a:cs typeface="Arial" pitchFamily="34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altLang="zh-CN" sz="16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Arial Unicode MS" pitchFamily="34" charset="-122"/>
                                      <a:cs typeface="Arial" pitchFamily="34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zh-CN" sz="16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Arial Unicode MS" pitchFamily="34" charset="-122"/>
                                  <a:cs typeface="Arial" pitchFamily="34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zh-CN" altLang="zh-CN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Arial Unicode MS" pitchFamily="34" charset="-122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Arial Unicode MS" pitchFamily="34" charset="-122"/>
                                      <a:cs typeface="Arial" pitchFamily="34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16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Arial Unicode MS" pitchFamily="34" charset="-122"/>
                                      <a:cs typeface="Arial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1600">
                              <a:solidFill>
                                <a:schemeClr val="tx1"/>
                              </a:solidFill>
                              <a:latin typeface="Cambria Math"/>
                              <a:ea typeface="Arial Unicode MS" pitchFamily="34" charset="-122"/>
                              <a:cs typeface="Arial" pitchFamily="34" charset="0"/>
                            </a:rPr>
                            <m:t>/3600</m:t>
                          </m:r>
                        </m:e>
                      </m:d>
                    </m:oMath>
                  </m:oMathPara>
                </a14:m>
                <a:endParaRPr lang="en-US" altLang="zh-CN" sz="1600" dirty="0" smtClean="0">
                  <a:solidFill>
                    <a:schemeClr val="tx1"/>
                  </a:solidFill>
                  <a:latin typeface="Arial" pitchFamily="34" charset="0"/>
                </a:endParaRPr>
              </a:p>
              <a:p>
                <a:pPr marL="0" lvl="2" algn="just"/>
                <a14:m>
                  <m:oMath xmlns:m="http://schemas.openxmlformats.org/officeDocument/2006/math">
                    <m:r>
                      <a:rPr lang="zh-CN" altLang="en-US" sz="1600" spc="-60">
                        <a:solidFill>
                          <a:schemeClr val="tx1"/>
                        </a:solidFill>
                        <a:latin typeface="Cambria Math"/>
                        <a:ea typeface="Arial Unicode MS" pitchFamily="34" charset="-122"/>
                        <a:cs typeface="Arial" pitchFamily="34" charset="0"/>
                      </a:rPr>
                      <m:t>𝜂</m:t>
                    </m:r>
                  </m:oMath>
                </a14:m>
                <a:r>
                  <a:rPr lang="en-US" altLang="zh-CN" sz="1600" spc="-60" dirty="0" smtClean="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2"/>
                    <a:cs typeface="Arial" pitchFamily="34" charset="0"/>
                  </a:rPr>
                  <a:t>:time-decaying </a:t>
                </a:r>
                <a:r>
                  <a:rPr lang="en-US" altLang="zh-CN" sz="1600" spc="-60" dirty="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2"/>
                    <a:cs typeface="Arial" pitchFamily="34" charset="0"/>
                  </a:rPr>
                  <a:t>rate,</a:t>
                </a:r>
                <a:r>
                  <a:rPr lang="en-US" altLang="zh-CN" sz="1600" spc="-60" dirty="0" smtClean="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2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600" i="1" spc="-6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34" charset="-122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altLang="zh-CN" sz="1600" spc="-6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34" charset="-122"/>
                            <a:cs typeface="Arial" pitchFamily="34" charset="0"/>
                          </a:rPr>
                          <m:t>𝑡</m:t>
                        </m:r>
                      </m:e>
                      <m:sup>
                        <m:r>
                          <a:rPr lang="en-US" altLang="zh-CN" sz="1600" spc="-6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34" charset="-122"/>
                            <a:cs typeface="Arial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1600" spc="-60" dirty="0" smtClean="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2"/>
                    <a:cs typeface="Arial" pitchFamily="34" charset="0"/>
                  </a:rPr>
                  <a:t>:recommending time,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 spc="-6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34" charset="-122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altLang="zh-CN" sz="1600" spc="-6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34" charset="-122"/>
                            <a:cs typeface="Arial" pitchFamily="34" charset="0"/>
                          </a:rPr>
                          <m:t>𝑡</m:t>
                        </m:r>
                      </m:e>
                      <m:sub>
                        <m:r>
                          <a:rPr lang="en-US" altLang="zh-CN" sz="1600" spc="-6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34" charset="-122"/>
                            <a:cs typeface="Arial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1600" spc="-60" dirty="0" smtClean="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2"/>
                    <a:cs typeface="Arial" pitchFamily="34" charset="0"/>
                  </a:rPr>
                  <a:t>: reading time</a:t>
                </a:r>
                <a:endParaRPr lang="en-US" altLang="zh-CN" sz="1600" spc="-6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圆角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24" y="4709943"/>
                <a:ext cx="5076564" cy="663273"/>
              </a:xfrm>
              <a:prstGeom prst="roundRect">
                <a:avLst/>
              </a:prstGeom>
              <a:blipFill rotWithShape="1">
                <a:blip r:embed="rId8"/>
                <a:stretch>
                  <a:fillRect l="-598" r="-1077" b="-535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/>
          <p:cNvGrpSpPr/>
          <p:nvPr/>
        </p:nvGrpSpPr>
        <p:grpSpPr>
          <a:xfrm>
            <a:off x="6681823" y="4157031"/>
            <a:ext cx="5030801" cy="1512000"/>
            <a:chOff x="6405955" y="4149080"/>
            <a:chExt cx="5030801" cy="1512000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5955" y="4149080"/>
              <a:ext cx="1156020" cy="151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8167" y="4149080"/>
              <a:ext cx="1087448" cy="151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0296" y="4149080"/>
              <a:ext cx="1337823" cy="151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4249" y="4149080"/>
              <a:ext cx="1222507" cy="151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" name="圆角矩形 26"/>
          <p:cNvSpPr/>
          <p:nvPr/>
        </p:nvSpPr>
        <p:spPr>
          <a:xfrm>
            <a:off x="6647869" y="5902929"/>
            <a:ext cx="5136763" cy="40639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pPr marL="0" lvl="2" algn="ctr"/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 / content </a:t>
            </a: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relevance</a:t>
            </a: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</a:t>
            </a: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preferences </a:t>
            </a:r>
            <a:endParaRPr lang="en-US" altLang="zh-CN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47328" y="6453336"/>
            <a:ext cx="12096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664" y="980728"/>
            <a:ext cx="5796000" cy="287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圆角矩形标注 29"/>
          <p:cNvSpPr/>
          <p:nvPr/>
        </p:nvSpPr>
        <p:spPr>
          <a:xfrm>
            <a:off x="5124032" y="1652517"/>
            <a:ext cx="1260000" cy="432000"/>
          </a:xfrm>
          <a:prstGeom prst="wedgeRoundRectCallout">
            <a:avLst>
              <a:gd name="adj1" fmla="val -23230"/>
              <a:gd name="adj2" fmla="val 9666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 algn="ctr">
              <a:lnSpc>
                <a:spcPts val="2000"/>
              </a:lnSpc>
            </a:pP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embedding</a:t>
            </a:r>
            <a:endParaRPr lang="en-US" altLang="zh-CN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89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79376" y="179930"/>
            <a:ext cx="9793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CN" sz="32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Convolutional Layers </a:t>
            </a:r>
            <a:r>
              <a:rPr lang="en-US" altLang="zh-CN" sz="3200" b="1" dirty="0" smtClean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altLang="zh-CN" sz="32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Fully-connected Layers</a:t>
            </a:r>
          </a:p>
          <a:p>
            <a:pPr marL="0" lvl="1"/>
            <a:r>
              <a:rPr lang="en-US" altLang="zh-CN" sz="3200" b="1" dirty="0" smtClean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3200" b="1" dirty="0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7328" y="836712"/>
            <a:ext cx="12096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801" y="1484784"/>
            <a:ext cx="5062365" cy="16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191343" y="6453336"/>
            <a:ext cx="104493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itchFamily="34" charset="0"/>
                <a:cs typeface="Arial" pitchFamily="34" charset="0"/>
              </a:rPr>
              <a:t>J. Tang and K. </a:t>
            </a:r>
            <a:r>
              <a:rPr lang="en-US" altLang="zh-CN" sz="1400" dirty="0" smtClean="0">
                <a:latin typeface="Arial" pitchFamily="34" charset="0"/>
                <a:cs typeface="Arial" pitchFamily="34" charset="0"/>
              </a:rPr>
              <a:t>Wang. Personalized </a:t>
            </a:r>
            <a:r>
              <a:rPr lang="en-US" altLang="zh-CN" sz="1400" dirty="0">
                <a:latin typeface="Arial" pitchFamily="34" charset="0"/>
                <a:cs typeface="Arial" pitchFamily="34" charset="0"/>
              </a:rPr>
              <a:t>top-n sequential </a:t>
            </a:r>
            <a:r>
              <a:rPr lang="en-US" altLang="zh-CN" sz="1400" dirty="0" smtClean="0">
                <a:latin typeface="Arial" pitchFamily="34" charset="0"/>
                <a:cs typeface="Arial" pitchFamily="34" charset="0"/>
              </a:rPr>
              <a:t>recommendation via </a:t>
            </a:r>
            <a:r>
              <a:rPr lang="en-US" altLang="zh-CN" sz="1400" dirty="0">
                <a:latin typeface="Arial" pitchFamily="34" charset="0"/>
                <a:cs typeface="Arial" pitchFamily="34" charset="0"/>
              </a:rPr>
              <a:t>convolutional sequence </a:t>
            </a:r>
            <a:r>
              <a:rPr lang="en-US" altLang="zh-CN" sz="1400" dirty="0" smtClean="0">
                <a:latin typeface="Arial" pitchFamily="34" charset="0"/>
                <a:cs typeface="Arial" pitchFamily="34" charset="0"/>
              </a:rPr>
              <a:t>embedding. In </a:t>
            </a:r>
            <a:r>
              <a:rPr lang="en-US" altLang="zh-CN" sz="1400" dirty="0">
                <a:latin typeface="Arial" pitchFamily="34" charset="0"/>
                <a:cs typeface="Arial" pitchFamily="34" charset="0"/>
              </a:rPr>
              <a:t>WSDM, 2018</a:t>
            </a:r>
            <a:r>
              <a:rPr lang="en-US" altLang="zh-CN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zh-CN" sz="14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1"/>
              <p:cNvSpPr txBox="1"/>
              <p:nvPr/>
            </p:nvSpPr>
            <p:spPr>
              <a:xfrm>
                <a:off x="479376" y="836712"/>
                <a:ext cx="6048672" cy="5410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000" lvl="1" indent="-342900" algn="just">
                  <a:lnSpc>
                    <a:spcPct val="120000"/>
                  </a:lnSpc>
                  <a:buFont typeface="Wingdings" pitchFamily="2" charset="2"/>
                  <a:buChar char="Ø"/>
                </a:pPr>
                <a:r>
                  <a:rPr lang="en-US" altLang="zh-CN" sz="2400" b="1" dirty="0">
                    <a:latin typeface="Arial" pitchFamily="34" charset="0"/>
                    <a:cs typeface="Arial" panose="020B0604020202020204" pitchFamily="34" charset="0"/>
                  </a:rPr>
                  <a:t>Convolutional l</a:t>
                </a:r>
                <a:r>
                  <a:rPr lang="en-US" altLang="zh-CN" sz="2400" b="1" dirty="0" smtClean="0">
                    <a:latin typeface="Arial" pitchFamily="34" charset="0"/>
                    <a:cs typeface="Arial" panose="020B0604020202020204" pitchFamily="34" charset="0"/>
                  </a:rPr>
                  <a:t>ayers</a:t>
                </a:r>
                <a:endParaRPr lang="en-US" altLang="zh-CN" sz="2400" b="1" dirty="0"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  <a:p>
                <a:pPr marL="684000" lvl="1" indent="-342900" algn="just">
                  <a:lnSpc>
                    <a:spcPct val="120000"/>
                  </a:lnSpc>
                  <a:buFont typeface="Wingdings" pitchFamily="2" charset="2"/>
                  <a:buChar char="ü"/>
                </a:pPr>
                <a:r>
                  <a:rPr lang="en-US" altLang="zh-CN" sz="2000" dirty="0">
                    <a:latin typeface="Arial" pitchFamily="34" charset="0"/>
                    <a:cs typeface="Arial" panose="020B0604020202020204" pitchFamily="34" charset="0"/>
                  </a:rPr>
                  <a:t>Sequential </a:t>
                </a:r>
                <a:r>
                  <a:rPr lang="en-US" altLang="zh-CN" sz="2000" dirty="0" smtClean="0">
                    <a:latin typeface="Arial" pitchFamily="34" charset="0"/>
                    <a:cs typeface="Arial" panose="020B0604020202020204" pitchFamily="34" charset="0"/>
                  </a:rPr>
                  <a:t>recommendation</a:t>
                </a:r>
              </a:p>
              <a:p>
                <a:pPr marL="684000" lvl="1" indent="-342900" algn="just">
                  <a:lnSpc>
                    <a:spcPct val="120000"/>
                  </a:lnSpc>
                  <a:buClr>
                    <a:schemeClr val="tx1"/>
                  </a:buClr>
                  <a:buFont typeface="Wingdings" pitchFamily="2" charset="2"/>
                  <a:buChar char="ü"/>
                </a:pPr>
                <a:r>
                  <a:rPr lang="en-US" altLang="zh-CN" sz="2000" dirty="0" smtClean="0">
                    <a:solidFill>
                      <a:srgbClr val="C00000"/>
                    </a:solidFill>
                    <a:latin typeface="Arial" pitchFamily="34" charset="0"/>
                    <a:cs typeface="Arial" panose="020B0604020202020204" pitchFamily="34" charset="0"/>
                  </a:rPr>
                  <a:t>Convolutional </a:t>
                </a:r>
                <a:r>
                  <a:rPr lang="en-US" altLang="zh-CN" sz="2000" dirty="0">
                    <a:solidFill>
                      <a:srgbClr val="C00000"/>
                    </a:solidFill>
                    <a:latin typeface="Arial" pitchFamily="34" charset="0"/>
                    <a:cs typeface="Arial" panose="020B0604020202020204" pitchFamily="34" charset="0"/>
                  </a:rPr>
                  <a:t>neural network (CNN) </a:t>
                </a:r>
                <a:r>
                  <a:rPr lang="en-US" altLang="zh-CN" sz="2000" dirty="0">
                    <a:latin typeface="Arial" pitchFamily="34" charset="0"/>
                    <a:cs typeface="Arial" panose="020B0604020202020204" pitchFamily="34" charset="0"/>
                  </a:rPr>
                  <a:t>models sequential patterns </a:t>
                </a:r>
                <a:r>
                  <a:rPr lang="en-US" altLang="zh-CN" sz="2000" baseline="30000" dirty="0" smtClean="0">
                    <a:latin typeface="Arial" pitchFamily="34" charset="0"/>
                    <a:cs typeface="Arial" pitchFamily="34" charset="0"/>
                  </a:rPr>
                  <a:t>[</a:t>
                </a:r>
                <a:r>
                  <a:rPr lang="en-US" altLang="zh-CN" sz="2000" baseline="30000" dirty="0">
                    <a:latin typeface="Arial" pitchFamily="34" charset="0"/>
                    <a:cs typeface="Arial" pitchFamily="34" charset="0"/>
                  </a:rPr>
                  <a:t>Tang et al. 2018</a:t>
                </a:r>
                <a:r>
                  <a:rPr lang="en-US" altLang="zh-CN" sz="2000" baseline="30000" dirty="0" smtClean="0">
                    <a:latin typeface="Arial" pitchFamily="34" charset="0"/>
                    <a:cs typeface="Arial" pitchFamily="34" charset="0"/>
                  </a:rPr>
                  <a:t>]</a:t>
                </a:r>
                <a:r>
                  <a:rPr lang="en-US" altLang="zh-CN" sz="2000" dirty="0" smtClean="0">
                    <a:latin typeface="Arial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41100" lvl="1" algn="just">
                  <a:lnSpc>
                    <a:spcPct val="120000"/>
                  </a:lnSpc>
                </a:pPr>
                <a:endParaRPr lang="en-US" altLang="zh-CN" sz="2000" dirty="0">
                  <a:latin typeface="Arial" pitchFamily="34" charset="0"/>
                  <a:cs typeface="Arial" panose="020B0604020202020204" pitchFamily="34" charset="0"/>
                </a:endParaRPr>
              </a:p>
              <a:p>
                <a:pPr marL="342000" lvl="1" indent="-342900" algn="just">
                  <a:lnSpc>
                    <a:spcPct val="120000"/>
                  </a:lnSpc>
                  <a:buFont typeface="Wingdings" pitchFamily="2" charset="2"/>
                  <a:buChar char="Ø"/>
                </a:pPr>
                <a:r>
                  <a:rPr lang="en-US" altLang="zh-CN" sz="2400" b="1" dirty="0" smtClean="0">
                    <a:latin typeface="Arial" pitchFamily="34" charset="0"/>
                    <a:cs typeface="Arial" panose="020B0604020202020204" pitchFamily="34" charset="0"/>
                  </a:rPr>
                  <a:t>Fully-connected </a:t>
                </a:r>
                <a:r>
                  <a:rPr lang="en-US" altLang="zh-CN" sz="2400" b="1" dirty="0">
                    <a:latin typeface="Arial" pitchFamily="34" charset="0"/>
                    <a:cs typeface="Arial" panose="020B0604020202020204" pitchFamily="34" charset="0"/>
                  </a:rPr>
                  <a:t>l</a:t>
                </a:r>
                <a:r>
                  <a:rPr lang="en-US" altLang="zh-CN" sz="2400" b="1" dirty="0" smtClean="0">
                    <a:latin typeface="Arial" pitchFamily="34" charset="0"/>
                    <a:cs typeface="Arial" panose="020B0604020202020204" pitchFamily="34" charset="0"/>
                  </a:rPr>
                  <a:t>ayers</a:t>
                </a:r>
                <a:endParaRPr lang="en-US" altLang="zh-CN" sz="2400" b="1" dirty="0">
                  <a:latin typeface="Arial" pitchFamily="34" charset="0"/>
                  <a:cs typeface="Arial" panose="020B0604020202020204" pitchFamily="34" charset="0"/>
                </a:endParaRPr>
              </a:p>
              <a:p>
                <a:pPr marL="684000" indent="-342900">
                  <a:lnSpc>
                    <a:spcPct val="120000"/>
                  </a:lnSpc>
                  <a:buFont typeface="Wingdings" pitchFamily="2" charset="2"/>
                  <a:buChar char="ü"/>
                </a:pPr>
                <a:r>
                  <a:rPr lang="en-US" altLang="zh-CN" sz="2000" dirty="0">
                    <a:latin typeface="Arial" pitchFamily="34" charset="0"/>
                    <a:cs typeface="Arial" panose="020B0604020202020204" pitchFamily="34" charset="0"/>
                  </a:rPr>
                  <a:t>Input</a:t>
                </a:r>
              </a:p>
              <a:p>
                <a:pPr marL="684000" lvl="2">
                  <a:lnSpc>
                    <a:spcPct val="120000"/>
                  </a:lnSpc>
                </a:pPr>
                <a:r>
                  <a:rPr lang="en-US" altLang="zh-CN" sz="2000" dirty="0">
                    <a:latin typeface="Arial" pitchFamily="34" charset="0"/>
                    <a:cs typeface="Arial" panose="020B0604020202020204" pitchFamily="34" charset="0"/>
                  </a:rPr>
                  <a:t>convolutional sequence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/>
                          </a:rPr>
                          <m:t>𝐩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000" dirty="0">
                  <a:latin typeface="Arial" pitchFamily="34" charset="0"/>
                </a:endParaRPr>
              </a:p>
              <a:p>
                <a:pPr marL="684000" lvl="1">
                  <a:lnSpc>
                    <a:spcPct val="120000"/>
                  </a:lnSpc>
                </a:pPr>
                <a:r>
                  <a:rPr lang="en-US" altLang="zh-CN" sz="2000" dirty="0">
                    <a:latin typeface="Arial" pitchFamily="34" charset="0"/>
                    <a:cs typeface="Arial" pitchFamily="34" charset="0"/>
                  </a:rPr>
                  <a:t>representation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b="1"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altLang="zh-CN" sz="20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itchFamily="34" charset="0"/>
                  </a:rPr>
                  <a:t> of </a:t>
                </a:r>
                <a:r>
                  <a:rPr lang="en-US" altLang="zh-CN" sz="2000" dirty="0">
                    <a:latin typeface="Arial" pitchFamily="34" charset="0"/>
                    <a:cs typeface="Arial" pitchFamily="34" charset="0"/>
                  </a:rPr>
                  <a:t>candidate news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/>
                          </a:rPr>
                          <m:t>c</m:t>
                        </m:r>
                      </m:e>
                      <m:sup>
                        <m:r>
                          <a:rPr lang="en-US" altLang="zh-CN" sz="20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altLang="zh-CN" sz="2000" dirty="0">
                  <a:latin typeface="Arial" pitchFamily="34" charset="0"/>
                </a:endParaRPr>
              </a:p>
              <a:p>
                <a:pPr marL="684000" lvl="1">
                  <a:lnSpc>
                    <a:spcPct val="120000"/>
                  </a:lnSpc>
                </a:pPr>
                <a:r>
                  <a:rPr lang="en-US" altLang="zh-CN" sz="2000" dirty="0">
                    <a:latin typeface="Arial" pitchFamily="34" charset="0"/>
                    <a:cs typeface="Arial" pitchFamily="34" charset="0"/>
                  </a:rPr>
                  <a:t>user embedding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b="1"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000" dirty="0" smtClean="0">
                  <a:latin typeface="Arial" pitchFamily="34" charset="0"/>
                  <a:cs typeface="Arial" panose="020B0604020202020204" pitchFamily="34" charset="0"/>
                </a:endParaRPr>
              </a:p>
              <a:p>
                <a:pPr marL="684000" lvl="1" indent="-342900">
                  <a:lnSpc>
                    <a:spcPct val="120000"/>
                  </a:lnSpc>
                  <a:buFont typeface="Wingdings" pitchFamily="2" charset="2"/>
                  <a:buChar char="ü"/>
                </a:pPr>
                <a:r>
                  <a:rPr lang="en-US" altLang="zh-CN" sz="2000" dirty="0" smtClean="0">
                    <a:latin typeface="Arial" pitchFamily="34" charset="0"/>
                    <a:cs typeface="Arial" panose="020B0604020202020204" pitchFamily="34" charset="0"/>
                  </a:rPr>
                  <a:t>Output</a:t>
                </a:r>
                <a:endParaRPr lang="en-US" altLang="zh-CN" sz="2000" dirty="0">
                  <a:latin typeface="Arial" pitchFamily="34" charset="0"/>
                  <a:cs typeface="Arial" panose="020B0604020202020204" pitchFamily="34" charset="0"/>
                </a:endParaRPr>
              </a:p>
              <a:p>
                <a:pPr marL="684000" lvl="1">
                  <a:lnSpc>
                    <a:spcPct val="120000"/>
                  </a:lnSpc>
                </a:pPr>
                <a:r>
                  <a:rPr lang="en-US" altLang="zh-CN" sz="2000" dirty="0">
                    <a:latin typeface="Arial" pitchFamily="34" charset="0"/>
                    <a:cs typeface="Arial" panose="020B0604020202020204" pitchFamily="34" charset="0"/>
                  </a:rPr>
                  <a:t>c</a:t>
                </a:r>
                <a:r>
                  <a:rPr lang="en-US" altLang="zh-CN" sz="2000" dirty="0" smtClean="0">
                    <a:latin typeface="Arial" pitchFamily="34" charset="0"/>
                    <a:cs typeface="Arial" panose="020B0604020202020204" pitchFamily="34" charset="0"/>
                  </a:rPr>
                  <a:t>lick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zh-CN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𝑖</m:t>
                        </m:r>
                        <m:r>
                          <a:rPr lang="en-US" altLang="zh-CN" sz="2000" i="1">
                            <a:latin typeface="Cambria Math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altLang="zh-CN" sz="2000" dirty="0" smtClean="0">
                    <a:latin typeface="Arial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684000" lvl="1" indent="-342900">
                  <a:lnSpc>
                    <a:spcPct val="120000"/>
                  </a:lnSpc>
                  <a:buFont typeface="Wingdings" pitchFamily="2" charset="2"/>
                  <a:buChar char="ü"/>
                </a:pPr>
                <a:r>
                  <a:rPr lang="en-US" altLang="zh-CN" sz="2000" dirty="0">
                    <a:latin typeface="Arial" pitchFamily="34" charset="0"/>
                    <a:cs typeface="Arial" pitchFamily="34" charset="0"/>
                  </a:rPr>
                  <a:t>Objective </a:t>
                </a:r>
                <a:r>
                  <a:rPr lang="en-US" altLang="zh-CN" sz="2000" dirty="0" smtClean="0">
                    <a:latin typeface="Arial" pitchFamily="34" charset="0"/>
                    <a:cs typeface="Arial" pitchFamily="34" charset="0"/>
                  </a:rPr>
                  <a:t>function</a:t>
                </a:r>
                <a:endParaRPr lang="en-US" altLang="zh-CN" sz="2000" dirty="0">
                  <a:latin typeface="Arial" pitchFamily="34" charset="0"/>
                  <a:cs typeface="Arial" pitchFamily="34" charset="0"/>
                </a:endParaRPr>
              </a:p>
              <a:p>
                <a:pPr marL="684000">
                  <a:lnSpc>
                    <a:spcPct val="120000"/>
                  </a:lnSpc>
                </a:pPr>
                <a:r>
                  <a:rPr lang="en-US" altLang="zh-CN" sz="2000" dirty="0">
                    <a:latin typeface="Arial" pitchFamily="34" charset="0"/>
                    <a:cs typeface="Arial" pitchFamily="34" charset="0"/>
                  </a:rPr>
                  <a:t>binary cross-entropy loss </a:t>
                </a:r>
                <a:r>
                  <a:rPr lang="en-US" altLang="zh-CN" sz="2000" dirty="0" smtClean="0">
                    <a:latin typeface="Arial" pitchFamily="34" charset="0"/>
                    <a:cs typeface="Arial" pitchFamily="34" charset="0"/>
                  </a:rPr>
                  <a:t>function</a:t>
                </a:r>
                <a:endParaRPr lang="zh-CN" altLang="zh-CN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" y="836712"/>
                <a:ext cx="6048672" cy="5410712"/>
              </a:xfrm>
              <a:prstGeom prst="rect">
                <a:avLst/>
              </a:prstGeom>
              <a:blipFill rotWithShape="1">
                <a:blip r:embed="rId4"/>
                <a:stretch>
                  <a:fillRect l="-1411" t="-225" r="-1008" b="-4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3917431"/>
            <a:ext cx="3032564" cy="167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圆角矩形标注 12"/>
          <p:cNvSpPr/>
          <p:nvPr/>
        </p:nvSpPr>
        <p:spPr>
          <a:xfrm>
            <a:off x="8328248" y="1196751"/>
            <a:ext cx="3132000" cy="303365"/>
          </a:xfrm>
          <a:prstGeom prst="wedgeRoundRectCallout">
            <a:avLst>
              <a:gd name="adj1" fmla="val 34252"/>
              <a:gd name="adj2" fmla="val 22292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convolutional sequence vector</a:t>
            </a:r>
            <a:endParaRPr lang="zh-CN" altLang="en-US" dirty="0"/>
          </a:p>
        </p:txBody>
      </p:sp>
      <p:cxnSp>
        <p:nvCxnSpPr>
          <p:cNvPr id="14" name="直接连接符 13"/>
          <p:cNvCxnSpPr/>
          <p:nvPr/>
        </p:nvCxnSpPr>
        <p:spPr>
          <a:xfrm>
            <a:off x="47328" y="6453336"/>
            <a:ext cx="12096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51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79376" y="179930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zh-CN" altLang="en-US" sz="3200" b="1" dirty="0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7328" y="836712"/>
            <a:ext cx="12096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839416" y="1196752"/>
            <a:ext cx="98650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News Recommendation Problem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DNA: A Dynamic Model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with Hierarchical Attention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</a:t>
            </a: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0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8"/>
    </mc:Choice>
    <mc:Fallback xmlns="">
      <p:transition spd="slow" advTm="3288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23202</TotalTime>
  <Words>2619</Words>
  <Application>Microsoft Office PowerPoint</Application>
  <PresentationFormat>自定义</PresentationFormat>
  <Paragraphs>292</Paragraphs>
  <Slides>18</Slides>
  <Notes>18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Query Independent Scholarly Article Ranking</dc:title>
  <dc:creator>Administrator</dc:creator>
  <cp:lastModifiedBy>zhanghui</cp:lastModifiedBy>
  <cp:revision>2989</cp:revision>
  <dcterms:modified xsi:type="dcterms:W3CDTF">2019-11-09T05:44:47Z</dcterms:modified>
</cp:coreProperties>
</file>