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97" r:id="rId3"/>
    <p:sldId id="298" r:id="rId4"/>
    <p:sldId id="299" r:id="rId5"/>
    <p:sldId id="304" r:id="rId6"/>
    <p:sldId id="306" r:id="rId7"/>
    <p:sldId id="307" r:id="rId8"/>
    <p:sldId id="264" r:id="rId9"/>
    <p:sldId id="312" r:id="rId10"/>
    <p:sldId id="314" r:id="rId11"/>
    <p:sldId id="275" r:id="rId12"/>
    <p:sldId id="265" r:id="rId13"/>
    <p:sldId id="315" r:id="rId14"/>
    <p:sldId id="316" r:id="rId15"/>
    <p:sldId id="317" r:id="rId16"/>
    <p:sldId id="318" r:id="rId17"/>
    <p:sldId id="319" r:id="rId18"/>
    <p:sldId id="310" r:id="rId19"/>
    <p:sldId id="267" r:id="rId20"/>
    <p:sldId id="268" r:id="rId21"/>
    <p:sldId id="269" r:id="rId22"/>
    <p:sldId id="270" r:id="rId23"/>
    <p:sldId id="311" r:id="rId24"/>
    <p:sldId id="286" r:id="rId25"/>
    <p:sldId id="271" r:id="rId26"/>
    <p:sldId id="294" r:id="rId27"/>
    <p:sldId id="293" r:id="rId28"/>
    <p:sldId id="289" r:id="rId29"/>
    <p:sldId id="272" r:id="rId30"/>
    <p:sldId id="324" r:id="rId31"/>
    <p:sldId id="323" r:id="rId32"/>
    <p:sldId id="320" r:id="rId33"/>
    <p:sldId id="321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200D1"/>
    <a:srgbClr val="008CFF"/>
    <a:srgbClr val="0DD100"/>
    <a:srgbClr val="BD00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3135" autoAdjust="0"/>
  </p:normalViewPr>
  <p:slideViewPr>
    <p:cSldViewPr snapToGrid="0">
      <p:cViewPr>
        <p:scale>
          <a:sx n="100" d="100"/>
          <a:sy n="100" d="100"/>
        </p:scale>
        <p:origin x="-6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4DAD-1327-457C-B86B-5EEEA1E09428}" type="datetimeFigureOut">
              <a:rPr lang="zh-CN" altLang="en-US" smtClean="0"/>
              <a:pPr/>
              <a:t>2019/6/12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C0641-2DEB-40A2-B0CA-D1CA65F3F5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8099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seriously hinder the transmission quality.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Lighting conditions changed between the exposure of the top and bottom parts of the photo.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dirty="0" smtClean="0"/>
              <a:t>For an image with </a:t>
            </a:r>
            <a:r>
              <a:rPr lang="en-US" altLang="zh-CN" sz="1200" dirty="0" smtClean="0">
                <a:solidFill>
                  <a:srgbClr val="FF0000"/>
                </a:solidFill>
              </a:rPr>
              <a:t>uniform features</a:t>
            </a:r>
            <a:r>
              <a:rPr lang="en-US" altLang="zh-CN" sz="1200" dirty="0" smtClean="0"/>
              <a:t>, the close places in its captured image have similar features, while places far from each other present different features.</a:t>
            </a:r>
          </a:p>
          <a:p>
            <a:endParaRPr lang="en-US" altLang="zh-CN" sz="1200" dirty="0" smtClean="0"/>
          </a:p>
          <a:p>
            <a:r>
              <a:rPr lang="en-US" altLang="zh-CN" sz="1200" dirty="0" smtClean="0">
                <a:solidFill>
                  <a:srgbClr val="FF0000"/>
                </a:solidFill>
              </a:rPr>
              <a:t>Unrecognizable parts of a frame </a:t>
            </a:r>
            <a:r>
              <a:rPr lang="en-US" altLang="zh-CN" sz="1200" dirty="0" smtClean="0"/>
              <a:t>caused by e.g., unsuitable shooting positions or </a:t>
            </a:r>
            <a:r>
              <a:rPr lang="en-US" altLang="zh-CN" sz="1200" dirty="0" smtClean="0">
                <a:solidFill>
                  <a:srgbClr val="FF0000"/>
                </a:solidFill>
              </a:rPr>
              <a:t>temporally sequential frame loss</a:t>
            </a:r>
            <a:r>
              <a:rPr lang="en-US" altLang="zh-CN" sz="1200" dirty="0" smtClean="0"/>
              <a:t> caused by e.g., trembles.</a:t>
            </a:r>
          </a:p>
          <a:p>
            <a:endParaRPr lang="en-US" altLang="zh-CN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Reliability (correctness, integrity and ordering)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smtClean="0"/>
              <a:t>Split each frame to “ autonomous” blocks and aggregate sequential frames into “autonomous” packets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In one frame, 563/14275</a:t>
            </a:r>
            <a:r>
              <a:rPr lang="zh-CN" altLang="en-US" dirty="0" smtClean="0"/>
              <a:t> </a:t>
            </a:r>
            <a:r>
              <a:rPr lang="en-US" altLang="zh-CN" dirty="0" smtClean="0"/>
              <a:t>symbols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(1404/14256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COBRA design).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C0641-2DEB-40A2-B0CA-D1CA65F3F5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24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423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5436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1" y="111902"/>
            <a:ext cx="8623495" cy="1126055"/>
          </a:xfrm>
        </p:spPr>
        <p:txBody>
          <a:bodyPr>
            <a:normAutofit/>
          </a:bodyPr>
          <a:lstStyle>
            <a:lvl1pPr>
              <a:defRPr sz="3800" b="1" baseline="0">
                <a:solidFill>
                  <a:srgbClr val="002060"/>
                </a:solidFill>
                <a:latin typeface="Arial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7286" y="1280156"/>
            <a:ext cx="8609428" cy="5373862"/>
          </a:xfrm>
        </p:spPr>
        <p:txBody>
          <a:bodyPr/>
          <a:lstStyle>
            <a:lvl1pPr>
              <a:buSzPct val="80000"/>
              <a:buFont typeface="Wingdings" pitchFamily="2" charset="2"/>
              <a:buChar char="l"/>
              <a:defRPr/>
            </a:lvl1pPr>
            <a:lvl2pPr>
              <a:buSzPct val="80000"/>
              <a:buFont typeface="Wingdings" pitchFamily="2" charset="2"/>
              <a:buChar char="n"/>
              <a:defRPr/>
            </a:lvl2pPr>
          </a:lstStyle>
          <a:p>
            <a:pPr lvl="0"/>
            <a:r>
              <a:rPr lang="zh-CN" altLang="en-US" dirty="0" smtClean="0"/>
              <a:t> 单击此处编辑母版文本样式</a:t>
            </a:r>
          </a:p>
          <a:p>
            <a:pPr lvl="1"/>
            <a:r>
              <a:rPr lang="zh-CN" altLang="en-US" dirty="0" smtClean="0"/>
              <a:t> 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6260" y="6356352"/>
            <a:ext cx="2057400" cy="365125"/>
          </a:xfrm>
        </p:spPr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92262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60381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9353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3445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182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73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5921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7116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0E8F2-D4F6-47F1-B405-FD5164D31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209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200" y="982133"/>
            <a:ext cx="8703733" cy="1695687"/>
          </a:xfrm>
        </p:spPr>
        <p:txBody>
          <a:bodyPr>
            <a:noAutofit/>
          </a:bodyPr>
          <a:lstStyle/>
          <a:p>
            <a:r>
              <a:rPr lang="en-US" altLang="zh-CN" sz="4200" b="1" dirty="0" smtClean="0">
                <a:solidFill>
                  <a:srgbClr val="002060"/>
                </a:solidFill>
                <a:latin typeface="+mn-lt"/>
              </a:rPr>
              <a:t>Enhancing Reliability to Boost the Throughput over Screen-Camera Links</a:t>
            </a:r>
            <a:endParaRPr lang="zh-CN" altLang="en-US" sz="4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8667" y="3778609"/>
            <a:ext cx="8500533" cy="967555"/>
          </a:xfrm>
        </p:spPr>
        <p:txBody>
          <a:bodyPr>
            <a:noAutofit/>
          </a:bodyPr>
          <a:lstStyle/>
          <a:p>
            <a:r>
              <a:rPr lang="en-US" altLang="zh-CN" sz="3000" dirty="0" err="1" smtClean="0"/>
              <a:t>Anran</a:t>
            </a:r>
            <a:r>
              <a:rPr lang="en-US" altLang="zh-CN" sz="3000" dirty="0" smtClean="0"/>
              <a:t> Wang,</a:t>
            </a:r>
            <a:r>
              <a:rPr lang="en-US" altLang="zh-CN" sz="3000" dirty="0"/>
              <a:t> </a:t>
            </a:r>
            <a:r>
              <a:rPr lang="en-US" altLang="zh-CN" sz="3000" b="1" dirty="0" smtClean="0"/>
              <a:t>Shuai Ma</a:t>
            </a:r>
            <a:r>
              <a:rPr lang="en-US" altLang="zh-CN" sz="3000" dirty="0" smtClean="0"/>
              <a:t>,  </a:t>
            </a:r>
            <a:r>
              <a:rPr lang="en-US" altLang="zh-CN" sz="3000" dirty="0" err="1" smtClean="0"/>
              <a:t>Chunming</a:t>
            </a:r>
            <a:r>
              <a:rPr lang="en-US" altLang="zh-CN" sz="3000" dirty="0" smtClean="0"/>
              <a:t> Hu, </a:t>
            </a:r>
            <a:r>
              <a:rPr lang="en-US" altLang="zh-CN" sz="3000" dirty="0" err="1" smtClean="0"/>
              <a:t>Jinpeng</a:t>
            </a:r>
            <a:r>
              <a:rPr lang="en-US" altLang="zh-CN" sz="3000" dirty="0" smtClean="0"/>
              <a:t> </a:t>
            </a:r>
            <a:r>
              <a:rPr lang="en-US" altLang="zh-CN" sz="3000" dirty="0" err="1" smtClean="0"/>
              <a:t>Huai</a:t>
            </a:r>
            <a:r>
              <a:rPr lang="en-US" altLang="zh-CN" sz="3000" dirty="0" smtClean="0"/>
              <a:t>, </a:t>
            </a:r>
          </a:p>
          <a:p>
            <a:r>
              <a:rPr lang="en-US" altLang="zh-CN" sz="3000" dirty="0" err="1" smtClean="0"/>
              <a:t>Chunyi</a:t>
            </a:r>
            <a:r>
              <a:rPr lang="en-US" altLang="zh-CN" sz="3000" dirty="0" smtClean="0"/>
              <a:t> </a:t>
            </a:r>
            <a:r>
              <a:rPr lang="en-US" altLang="zh-CN" sz="3000" dirty="0" err="1" smtClean="0"/>
              <a:t>Peng</a:t>
            </a:r>
            <a:r>
              <a:rPr lang="en-US" altLang="zh-CN" sz="3000" dirty="0" smtClean="0"/>
              <a:t>,  </a:t>
            </a:r>
            <a:r>
              <a:rPr lang="en-US" altLang="zh-CN" sz="3000" dirty="0" err="1" smtClean="0"/>
              <a:t>Guobin</a:t>
            </a:r>
            <a:r>
              <a:rPr lang="en-US" altLang="zh-CN" sz="3000" dirty="0" smtClean="0"/>
              <a:t> </a:t>
            </a:r>
            <a:r>
              <a:rPr lang="en-US" altLang="zh-CN" sz="3000" dirty="0" err="1" smtClean="0"/>
              <a:t>Shen</a:t>
            </a:r>
            <a:endParaRPr lang="en-US" altLang="zh-CN" sz="3000" dirty="0" smtClean="0"/>
          </a:p>
        </p:txBody>
      </p:sp>
      <p:pic>
        <p:nvPicPr>
          <p:cNvPr id="1036" name="Picture 12" descr="http://cdn3.sbnation.com/imported_assets/1427057/12207655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48" y="5283199"/>
            <a:ext cx="2928152" cy="110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ashuai.buaa.edu.cn/other/beihang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7" y="5428745"/>
            <a:ext cx="3657596" cy="91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descr="image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8800" y="5486400"/>
            <a:ext cx="1981200" cy="592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87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RDCode</a:t>
            </a:r>
            <a:r>
              <a:rPr lang="en-US" altLang="zh-CN" dirty="0" smtClean="0"/>
              <a:t> Architecture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5" name="Picture 37074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235"/>
          <a:stretch/>
        </p:blipFill>
        <p:spPr>
          <a:xfrm>
            <a:off x="1000125" y="1028700"/>
            <a:ext cx="7029450" cy="5493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37066" y="2675467"/>
            <a:ext cx="8602133" cy="1006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kumimoji="1" lang="en-US" altLang="zh-CN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RDCode</a:t>
            </a:r>
            <a:r>
              <a:rPr kumimoji="1" lang="en-US" altLang="zh-C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Design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圆角矩形 4"/>
          <p:cNvSpPr/>
          <p:nvPr/>
        </p:nvSpPr>
        <p:spPr>
          <a:xfrm>
            <a:off x="2862872" y="4055414"/>
            <a:ext cx="3087494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Techniques for reliability</a:t>
            </a:r>
            <a:endParaRPr lang="zh-CN" altLang="en-US" sz="2000" kern="1200" dirty="0"/>
          </a:p>
        </p:txBody>
      </p:sp>
      <p:sp>
        <p:nvSpPr>
          <p:cNvPr id="16" name="圆角矩形 6"/>
          <p:cNvSpPr/>
          <p:nvPr/>
        </p:nvSpPr>
        <p:spPr>
          <a:xfrm>
            <a:off x="2893902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>
                <a:solidFill>
                  <a:schemeClr val="tx1"/>
                </a:solidFill>
              </a:rPr>
              <a:t>Layout design</a:t>
            </a:r>
            <a:endParaRPr lang="zh-CN" altLang="en-US" sz="2000" kern="1200" dirty="0">
              <a:solidFill>
                <a:schemeClr val="tx1"/>
              </a:solidFill>
            </a:endParaRPr>
          </a:p>
        </p:txBody>
      </p:sp>
      <p:sp>
        <p:nvSpPr>
          <p:cNvPr id="14" name="圆角矩形 8"/>
          <p:cNvSpPr/>
          <p:nvPr/>
        </p:nvSpPr>
        <p:spPr>
          <a:xfrm>
            <a:off x="4486280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Symbol extraction</a:t>
            </a:r>
            <a:endParaRPr lang="zh-CN" altLang="en-US" sz="2000" kern="1200" dirty="0"/>
          </a:p>
        </p:txBody>
      </p:sp>
      <p:sp>
        <p:nvSpPr>
          <p:cNvPr id="21" name="圆角矩形 20"/>
          <p:cNvSpPr/>
          <p:nvPr/>
        </p:nvSpPr>
        <p:spPr>
          <a:xfrm>
            <a:off x="2696705" y="4897458"/>
            <a:ext cx="3440624" cy="1084881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47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Layout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076959"/>
            <a:ext cx="4728047" cy="2479045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Symbols</a:t>
            </a:r>
            <a:r>
              <a:rPr lang="en-US" altLang="zh-CN" sz="2000" dirty="0" smtClean="0"/>
              <a:t>: </a:t>
            </a:r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p X p square of pixels in the same color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Blocks</a:t>
            </a:r>
            <a:endParaRPr lang="en-US" altLang="zh-CN" sz="2000" dirty="0" smtClean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h X h square of symbols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Frames</a:t>
            </a:r>
            <a:endParaRPr lang="en-US" altLang="zh-CN" sz="2000" dirty="0" smtClean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m X n rectangle of blocks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 smtClean="0">
                <a:solidFill>
                  <a:srgbClr val="0200D1"/>
                </a:solidFill>
              </a:rPr>
              <a:t>Packets</a:t>
            </a:r>
            <a:endParaRPr lang="en-US" altLang="zh-CN" sz="2000" dirty="0" smtClean="0"/>
          </a:p>
          <a:p>
            <a:pPr marL="4572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1800" dirty="0" smtClean="0"/>
              <a:t>A sequence of a fixed number of frames   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altLang="zh-CN" sz="20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27" y="3623734"/>
            <a:ext cx="7110871" cy="2802825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4910664" y="1168401"/>
            <a:ext cx="4080933" cy="2455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 locators : 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85800" lvl="1" indent="-228600">
              <a:buSzPct val="80000"/>
              <a:buFont typeface="Wingdings" pitchFamily="2" charset="2"/>
              <a:buChar char="l"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locate the center of a frame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 locators:  </a:t>
            </a:r>
          </a:p>
          <a:p>
            <a:pPr marL="685800" lvl="1" indent="-228600">
              <a:buSzPct val="80000"/>
              <a:buFont typeface="Wingdings" pitchFamily="2" charset="2"/>
              <a:buChar char="l"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locate the other blocks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 Palettes:  </a:t>
            </a:r>
          </a:p>
          <a:p>
            <a:pPr marL="685800" lvl="1" indent="-228600">
              <a:buSzPct val="80000"/>
              <a:buFont typeface="Wingdings" pitchFamily="2" charset="2"/>
              <a:buChar char="l"/>
            </a:pPr>
            <a:r>
              <a:rPr lang="en-US" altLang="zh-CN" dirty="0" smtClean="0"/>
              <a:t>in each </a:t>
            </a: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block</a:t>
            </a: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0200D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Reasonable transmission overhead</a:t>
            </a:r>
          </a:p>
          <a:p>
            <a:pPr marL="685800" lvl="1" indent="-228600">
              <a:buSzPct val="80000"/>
              <a:buFont typeface="Arial" pitchFamily="34" charset="0"/>
              <a:buChar char="•"/>
              <a:defRPr/>
            </a:pPr>
            <a:r>
              <a:rPr lang="en-US" altLang="zh-CN" dirty="0" smtClean="0">
                <a:solidFill>
                  <a:srgbClr val="FF0000"/>
                </a:solidFill>
              </a:rPr>
              <a:t>Around 4~5% symbols in a frame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spcAft>
                <a:spcPts val="0"/>
              </a:spcAft>
              <a:buClrTx/>
              <a:buSzPct val="80000"/>
              <a:tabLst/>
              <a:defRPr/>
            </a:pPr>
            <a:r>
              <a:rPr kumimoji="0" lang="en-US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818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0200D1"/>
                </a:solidFill>
              </a:rPr>
              <a:t>Goals:</a:t>
            </a:r>
          </a:p>
          <a:p>
            <a:pPr lvl="1"/>
            <a:r>
              <a:rPr lang="en-US" altLang="zh-CN" dirty="0" smtClean="0"/>
              <a:t>Robust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distortions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inaccuracies</a:t>
            </a:r>
          </a:p>
          <a:p>
            <a:pPr lvl="1"/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available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portion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remains decodable</a:t>
            </a:r>
          </a:p>
          <a:p>
            <a:pPr lvl="1"/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overhead</a:t>
            </a:r>
          </a:p>
          <a:p>
            <a:r>
              <a:rPr lang="en-US" altLang="zh-CN" dirty="0" smtClean="0"/>
              <a:t>The symbol extraction Procedure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Step 1 </a:t>
            </a:r>
            <a:r>
              <a:rPr lang="en-US" altLang="zh-CN" dirty="0" smtClean="0"/>
              <a:t>(only do once): Locating center locator</a:t>
            </a:r>
          </a:p>
          <a:p>
            <a:pPr lvl="2"/>
            <a:r>
              <a:rPr lang="en-US" altLang="zh-CN" dirty="0" smtClean="0"/>
              <a:t>Mean-Shift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Step 2</a:t>
            </a:r>
            <a:r>
              <a:rPr lang="en-US" altLang="zh-CN" dirty="0" smtClean="0"/>
              <a:t>: Locating distributed locators</a:t>
            </a:r>
          </a:p>
          <a:p>
            <a:pPr lvl="2"/>
            <a:r>
              <a:rPr lang="en-US" altLang="zh-CN" dirty="0" smtClean="0"/>
              <a:t>Firstly, the four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zh-CN" dirty="0" smtClean="0"/>
              <a:t> </a:t>
            </a:r>
            <a:r>
              <a:rPr lang="en-US" altLang="zh-CN" dirty="0" smtClean="0"/>
              <a:t>center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</a:t>
            </a:r>
          </a:p>
          <a:p>
            <a:pPr lvl="2"/>
            <a:r>
              <a:rPr lang="en-US" altLang="zh-CN" dirty="0" smtClean="0"/>
              <a:t>Then, the 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locators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Step 3</a:t>
            </a:r>
            <a:r>
              <a:rPr lang="en-US" altLang="zh-CN" dirty="0" smtClean="0"/>
              <a:t>: Locate symbols and data extraction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80156"/>
            <a:ext cx="8609428" cy="418015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 smtClean="0"/>
              <a:t>Step 1: Locating the center locator using the Mean-Shift Algorithm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11" name="图片 10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6" t="3307" r="1659" b="2769"/>
          <a:stretch/>
        </p:blipFill>
        <p:spPr>
          <a:xfrm>
            <a:off x="1906879" y="1925150"/>
            <a:ext cx="5272932" cy="38449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47214" y="3207929"/>
            <a:ext cx="1577878" cy="1465934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56569" y="3593685"/>
            <a:ext cx="592257" cy="569868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/>
          <p:cNvSpPr/>
          <p:nvPr/>
        </p:nvSpPr>
        <p:spPr>
          <a:xfrm flipH="1">
            <a:off x="4475293" y="3802046"/>
            <a:ext cx="155033" cy="1524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80156"/>
            <a:ext cx="8609428" cy="1158244"/>
          </a:xfrm>
        </p:spPr>
        <p:txBody>
          <a:bodyPr/>
          <a:lstStyle/>
          <a:p>
            <a:r>
              <a:rPr lang="en-US" altLang="zh-CN" dirty="0" smtClean="0"/>
              <a:t>Step 2: Locating 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 the block where the</a:t>
            </a:r>
            <a:r>
              <a:rPr lang="zh-CN" altLang="zh-CN" dirty="0" smtClean="0"/>
              <a:t> </a:t>
            </a:r>
            <a:r>
              <a:rPr lang="en-US" altLang="zh-CN" dirty="0" smtClean="0"/>
              <a:t>center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locator is located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5" name="图片 4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32" t="37024" r="38116" b="34103"/>
          <a:stretch/>
        </p:blipFill>
        <p:spPr>
          <a:xfrm>
            <a:off x="3389210" y="2903895"/>
            <a:ext cx="1757643" cy="1680191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 flipH="1">
            <a:off x="4167545" y="3636489"/>
            <a:ext cx="167960" cy="1651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直线箭头连接符 7"/>
          <p:cNvCxnSpPr>
            <a:stCxn id="6" idx="7"/>
          </p:cNvCxnSpPr>
          <p:nvPr/>
        </p:nvCxnSpPr>
        <p:spPr>
          <a:xfrm flipH="1" flipV="1">
            <a:off x="3738924" y="3211918"/>
            <a:ext cx="453218" cy="448752"/>
          </a:xfrm>
          <a:prstGeom prst="straightConnector1">
            <a:avLst/>
          </a:prstGeom>
          <a:ln w="28575" cmpd="sng">
            <a:solidFill>
              <a:srgbClr val="0DD100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8"/>
          <p:cNvCxnSpPr>
            <a:stCxn id="6" idx="1"/>
          </p:cNvCxnSpPr>
          <p:nvPr/>
        </p:nvCxnSpPr>
        <p:spPr>
          <a:xfrm flipV="1">
            <a:off x="4310908" y="3223258"/>
            <a:ext cx="437244" cy="437412"/>
          </a:xfrm>
          <a:prstGeom prst="straightConnector1">
            <a:avLst/>
          </a:prstGeom>
          <a:ln w="28575" cmpd="sng">
            <a:solidFill>
              <a:schemeClr val="accent2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9"/>
          <p:cNvCxnSpPr>
            <a:stCxn id="6" idx="5"/>
          </p:cNvCxnSpPr>
          <p:nvPr/>
        </p:nvCxnSpPr>
        <p:spPr>
          <a:xfrm flipH="1">
            <a:off x="3750264" y="3777426"/>
            <a:ext cx="441878" cy="432432"/>
          </a:xfrm>
          <a:prstGeom prst="straightConnector1">
            <a:avLst/>
          </a:prstGeom>
          <a:ln w="28575" cmpd="sng">
            <a:solidFill>
              <a:srgbClr val="008CFF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10"/>
          <p:cNvCxnSpPr>
            <a:stCxn id="6" idx="3"/>
          </p:cNvCxnSpPr>
          <p:nvPr/>
        </p:nvCxnSpPr>
        <p:spPr>
          <a:xfrm>
            <a:off x="4310908" y="3777426"/>
            <a:ext cx="437244" cy="432432"/>
          </a:xfrm>
          <a:prstGeom prst="straightConnector1">
            <a:avLst/>
          </a:prstGeom>
          <a:ln w="28575" cmpd="sng">
            <a:solidFill>
              <a:srgbClr val="BD00D5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 flipH="1">
            <a:off x="3709987" y="317789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/>
          <p:cNvSpPr/>
          <p:nvPr/>
        </p:nvSpPr>
        <p:spPr>
          <a:xfrm flipH="1">
            <a:off x="3703627" y="415811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/>
          <p:cNvSpPr/>
          <p:nvPr/>
        </p:nvSpPr>
        <p:spPr>
          <a:xfrm flipH="1">
            <a:off x="4696567" y="317789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 flipH="1">
            <a:off x="4685227" y="4164478"/>
            <a:ext cx="108878" cy="1070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954375" y="3421023"/>
            <a:ext cx="583304" cy="562031"/>
            <a:chOff x="4331739" y="2579211"/>
            <a:chExt cx="583304" cy="562031"/>
          </a:xfrm>
        </p:grpSpPr>
        <p:cxnSp>
          <p:nvCxnSpPr>
            <p:cNvPr id="16" name="直线箭头连接符 2"/>
            <p:cNvCxnSpPr/>
            <p:nvPr/>
          </p:nvCxnSpPr>
          <p:spPr>
            <a:xfrm>
              <a:off x="4377100" y="2585571"/>
              <a:ext cx="0" cy="555671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箭头连接符 15"/>
            <p:cNvCxnSpPr/>
            <p:nvPr/>
          </p:nvCxnSpPr>
          <p:spPr>
            <a:xfrm>
              <a:off x="4869700" y="2579211"/>
              <a:ext cx="0" cy="555671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6"/>
            <p:cNvCxnSpPr/>
            <p:nvPr/>
          </p:nvCxnSpPr>
          <p:spPr>
            <a:xfrm>
              <a:off x="4331739" y="2630932"/>
              <a:ext cx="566984" cy="0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箭头连接符 23"/>
            <p:cNvCxnSpPr/>
            <p:nvPr/>
          </p:nvCxnSpPr>
          <p:spPr>
            <a:xfrm>
              <a:off x="4348059" y="3123532"/>
              <a:ext cx="566984" cy="0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018904"/>
            <a:ext cx="8609428" cy="1158244"/>
          </a:xfrm>
        </p:spPr>
        <p:txBody>
          <a:bodyPr/>
          <a:lstStyle/>
          <a:p>
            <a:r>
              <a:rPr lang="en-US" altLang="zh-CN" dirty="0" smtClean="0"/>
              <a:t>Step 2: </a:t>
            </a:r>
            <a:r>
              <a:rPr kumimoji="1" lang="en-US" altLang="zh-CN" dirty="0" smtClean="0"/>
              <a:t>Locating the 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locators</a:t>
            </a:r>
            <a:endParaRPr kumimoji="1" lang="zh-CN" altLang="en-US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24" name="图片 23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6" t="3307" r="1659" b="2769"/>
          <a:stretch/>
        </p:blipFill>
        <p:spPr>
          <a:xfrm>
            <a:off x="1950421" y="1504244"/>
            <a:ext cx="5272932" cy="3844902"/>
          </a:xfrm>
          <a:prstGeom prst="rect">
            <a:avLst/>
          </a:prstGeom>
        </p:spPr>
      </p:pic>
      <p:cxnSp>
        <p:nvCxnSpPr>
          <p:cNvPr id="25" name="直线连接符 17"/>
          <p:cNvCxnSpPr/>
          <p:nvPr/>
        </p:nvCxnSpPr>
        <p:spPr>
          <a:xfrm flipH="1">
            <a:off x="4930330" y="2161542"/>
            <a:ext cx="34019" cy="1871137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 flipH="1">
            <a:off x="4869666" y="3050908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6"/>
          <p:cNvSpPr/>
          <p:nvPr/>
        </p:nvSpPr>
        <p:spPr>
          <a:xfrm flipH="1">
            <a:off x="4858326" y="3753994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椭圆 27"/>
          <p:cNvSpPr/>
          <p:nvPr/>
        </p:nvSpPr>
        <p:spPr>
          <a:xfrm flipH="1">
            <a:off x="4200612" y="3753994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椭圆 28"/>
          <p:cNvSpPr/>
          <p:nvPr/>
        </p:nvSpPr>
        <p:spPr>
          <a:xfrm flipH="1">
            <a:off x="4177933" y="3039568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0" name="直线连接符 2"/>
          <p:cNvCxnSpPr/>
          <p:nvPr/>
        </p:nvCxnSpPr>
        <p:spPr>
          <a:xfrm>
            <a:off x="4003436" y="3080768"/>
            <a:ext cx="2018456" cy="3402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 flipH="1">
            <a:off x="5561397" y="3062250"/>
            <a:ext cx="115347" cy="113395"/>
          </a:xfrm>
          <a:prstGeom prst="ellipse">
            <a:avLst/>
          </a:prstGeom>
          <a:solidFill>
            <a:srgbClr val="0200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椭圆 31"/>
          <p:cNvSpPr/>
          <p:nvPr/>
        </p:nvSpPr>
        <p:spPr>
          <a:xfrm flipH="1">
            <a:off x="4874646" y="3055888"/>
            <a:ext cx="115347" cy="1133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椭圆 32"/>
          <p:cNvSpPr/>
          <p:nvPr/>
        </p:nvSpPr>
        <p:spPr>
          <a:xfrm flipH="1">
            <a:off x="4182913" y="3044548"/>
            <a:ext cx="115347" cy="1133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椭圆 33"/>
          <p:cNvSpPr/>
          <p:nvPr/>
        </p:nvSpPr>
        <p:spPr>
          <a:xfrm flipH="1">
            <a:off x="5559583" y="3061703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椭圆 34"/>
          <p:cNvSpPr/>
          <p:nvPr/>
        </p:nvSpPr>
        <p:spPr>
          <a:xfrm flipH="1">
            <a:off x="4856946" y="3740686"/>
            <a:ext cx="115347" cy="1133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椭圆 35"/>
          <p:cNvSpPr/>
          <p:nvPr/>
        </p:nvSpPr>
        <p:spPr>
          <a:xfrm flipH="1">
            <a:off x="4897317" y="2364150"/>
            <a:ext cx="115347" cy="113395"/>
          </a:xfrm>
          <a:prstGeom prst="ellipse">
            <a:avLst/>
          </a:prstGeom>
          <a:solidFill>
            <a:srgbClr val="0200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/>
          <p:cNvSpPr/>
          <p:nvPr/>
        </p:nvSpPr>
        <p:spPr>
          <a:xfrm flipH="1">
            <a:off x="4896731" y="2377458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/>
          <p:cNvSpPr/>
          <p:nvPr/>
        </p:nvSpPr>
        <p:spPr>
          <a:xfrm flipH="1">
            <a:off x="4885974" y="4450725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9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1431" y="5456987"/>
            <a:ext cx="4042701" cy="1254121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 flipH="1">
            <a:off x="5595740" y="4458589"/>
            <a:ext cx="115347" cy="1133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2" grpId="2" animBg="1"/>
      <p:bldP spid="32" grpId="3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7" grpId="0" animBg="1"/>
      <p:bldP spid="38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Symbol Extraction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2777" y="2049413"/>
            <a:ext cx="4754657" cy="766358"/>
          </a:xfrm>
        </p:spPr>
        <p:txBody>
          <a:bodyPr>
            <a:normAutofit fontScale="92500"/>
          </a:bodyPr>
          <a:lstStyle/>
          <a:p>
            <a:r>
              <a:rPr kumimoji="1" lang="en-US" altLang="zh-CN" dirty="0" smtClean="0"/>
              <a:t>Step 3.1: Locating data symbols</a:t>
            </a:r>
            <a:endParaRPr kumimoji="1"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5" name="图片 4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43" t="39027" r="53598" b="36872"/>
          <a:stretch/>
        </p:blipFill>
        <p:spPr>
          <a:xfrm>
            <a:off x="6208144" y="1493027"/>
            <a:ext cx="2131853" cy="21821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3736" y="1490749"/>
            <a:ext cx="2133600" cy="2184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1075" y="1490749"/>
            <a:ext cx="2139950" cy="2184400"/>
          </a:xfrm>
          <a:prstGeom prst="rect">
            <a:avLst/>
          </a:prstGeom>
        </p:spPr>
      </p:pic>
      <p:pic>
        <p:nvPicPr>
          <p:cNvPr id="8" name="图片 7" descr="20140826_23215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67" t="39305" r="54635" b="36872"/>
          <a:stretch/>
        </p:blipFill>
        <p:spPr>
          <a:xfrm>
            <a:off x="6217655" y="4121520"/>
            <a:ext cx="2157081" cy="240933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818657" y="4379398"/>
            <a:ext cx="601001" cy="158763"/>
          </a:xfrm>
          <a:prstGeom prst="rect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2"/>
          <p:cNvSpPr txBox="1"/>
          <p:nvPr/>
        </p:nvSpPr>
        <p:spPr>
          <a:xfrm>
            <a:off x="4427031" y="4916427"/>
            <a:ext cx="177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The color palette</a:t>
            </a:r>
            <a:endParaRPr kumimoji="1" lang="zh-CN" altLang="en-US" dirty="0"/>
          </a:p>
        </p:txBody>
      </p:sp>
      <p:cxnSp>
        <p:nvCxnSpPr>
          <p:cNvPr id="11" name="直线箭头连接符 6"/>
          <p:cNvCxnSpPr>
            <a:stCxn id="9" idx="3"/>
            <a:endCxn id="10" idx="0"/>
          </p:cNvCxnSpPr>
          <p:nvPr/>
        </p:nvCxnSpPr>
        <p:spPr>
          <a:xfrm flipH="1">
            <a:off x="5314807" y="4458780"/>
            <a:ext cx="2104851" cy="45764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内容占位符 2"/>
          <p:cNvSpPr txBox="1">
            <a:spLocks/>
          </p:cNvSpPr>
          <p:nvPr/>
        </p:nvSpPr>
        <p:spPr>
          <a:xfrm>
            <a:off x="229778" y="4582156"/>
            <a:ext cx="4588971" cy="7663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Step 3.2: extracting data </a:t>
            </a:r>
            <a:b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1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the color palette</a:t>
            </a:r>
            <a:endParaRPr kumimoji="1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l"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37066" y="2675467"/>
            <a:ext cx="8602133" cy="10064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1" lang="en-US" altLang="zh-CN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RDCode</a:t>
            </a:r>
            <a:r>
              <a:rPr kumimoji="1" lang="en-US" altLang="zh-C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Techniques for Reliability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圆角矩形 4"/>
          <p:cNvSpPr/>
          <p:nvPr/>
        </p:nvSpPr>
        <p:spPr>
          <a:xfrm>
            <a:off x="2862872" y="4055414"/>
            <a:ext cx="3087494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Techniques for reliability</a:t>
            </a:r>
            <a:endParaRPr lang="zh-CN" altLang="en-US" sz="2000" kern="1200" dirty="0"/>
          </a:p>
        </p:txBody>
      </p:sp>
      <p:sp>
        <p:nvSpPr>
          <p:cNvPr id="11" name="圆角矩形 6"/>
          <p:cNvSpPr/>
          <p:nvPr/>
        </p:nvSpPr>
        <p:spPr>
          <a:xfrm>
            <a:off x="2862906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>
                <a:solidFill>
                  <a:schemeClr val="tx1"/>
                </a:solidFill>
              </a:rPr>
              <a:t>Layout design</a:t>
            </a:r>
            <a:endParaRPr lang="zh-CN" altLang="en-US" sz="2000" kern="1200" dirty="0">
              <a:solidFill>
                <a:schemeClr val="tx1"/>
              </a:solidFill>
            </a:endParaRPr>
          </a:p>
        </p:txBody>
      </p:sp>
      <p:sp>
        <p:nvSpPr>
          <p:cNvPr id="12" name="圆角矩形 8"/>
          <p:cNvSpPr/>
          <p:nvPr/>
        </p:nvSpPr>
        <p:spPr>
          <a:xfrm>
            <a:off x="4470782" y="5039809"/>
            <a:ext cx="1456132" cy="756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8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2000" kern="1200" dirty="0" smtClean="0"/>
              <a:t>Symbol extraction</a:t>
            </a:r>
            <a:endParaRPr lang="zh-CN" altLang="en-US" sz="2000" kern="1200" dirty="0"/>
          </a:p>
        </p:txBody>
      </p:sp>
      <p:sp>
        <p:nvSpPr>
          <p:cNvPr id="13" name="圆角矩形 12"/>
          <p:cNvSpPr/>
          <p:nvPr/>
        </p:nvSpPr>
        <p:spPr>
          <a:xfrm>
            <a:off x="2696705" y="3921071"/>
            <a:ext cx="3440624" cy="1022902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47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Error Correction Techniques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200D1"/>
                </a:solidFill>
              </a:rPr>
              <a:t>(1) Block-level error correction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Tolerate symbol errors in blocks </a:t>
            </a:r>
            <a:r>
              <a:rPr lang="en-US" altLang="zh-CN" dirty="0" smtClean="0"/>
              <a:t>caused by noises</a:t>
            </a:r>
          </a:p>
          <a:p>
            <a:pPr lvl="1"/>
            <a:r>
              <a:rPr lang="en-US" altLang="zh-CN" dirty="0" smtClean="0"/>
              <a:t>Reed-Solomon codes with different </a:t>
            </a:r>
            <a:r>
              <a:rPr lang="en-US" altLang="zh-CN" dirty="0"/>
              <a:t>c</a:t>
            </a:r>
            <a:r>
              <a:rPr lang="en-US" altLang="zh-CN" dirty="0" smtClean="0"/>
              <a:t>ode rates</a:t>
            </a:r>
          </a:p>
          <a:p>
            <a:pPr lvl="2"/>
            <a:r>
              <a:rPr lang="en-US" altLang="zh-CN" dirty="0" smtClean="0"/>
              <a:t>To adapt the uneven error distribution 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3650" y="3155634"/>
            <a:ext cx="4076700" cy="27051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43238" y="5942567"/>
            <a:ext cx="528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Bit-error-rate of each block within one captured frame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514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933" y="111902"/>
            <a:ext cx="8534399" cy="1126055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002060"/>
                </a:solidFill>
              </a:rPr>
              <a:t>VLC over Screen-Camera Links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71304"/>
            <a:ext cx="8609428" cy="557499"/>
          </a:xfrm>
        </p:spPr>
        <p:txBody>
          <a:bodyPr>
            <a:noAutofit/>
          </a:bodyPr>
          <a:lstStyle/>
          <a:p>
            <a:r>
              <a:rPr lang="en-US" altLang="zh-CN" sz="3000" dirty="0" smtClean="0"/>
              <a:t>High availability of camera-equipped smart devices</a:t>
            </a:r>
            <a:endParaRPr lang="zh-CN" altLang="en-US" sz="3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664" y="2020751"/>
            <a:ext cx="1073447" cy="6443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4218" y="1863406"/>
            <a:ext cx="810291" cy="95908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1974" y="2192906"/>
            <a:ext cx="701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Tablets</a:t>
            </a:r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4645281" y="2192906"/>
            <a:ext cx="1157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Smartphones</a:t>
            </a:r>
            <a:endParaRPr lang="zh-CN" altLang="en-US" sz="1400" dirty="0"/>
          </a:p>
        </p:txBody>
      </p:sp>
      <p:pic>
        <p:nvPicPr>
          <p:cNvPr id="12" name="Picture 2" descr="VL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56" y="4573532"/>
            <a:ext cx="5583381" cy="1861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6124" y="1871488"/>
            <a:ext cx="1126076" cy="942919"/>
          </a:xfrm>
          <a:prstGeom prst="rect">
            <a:avLst/>
          </a:prstGeom>
        </p:spPr>
      </p:pic>
      <p:sp>
        <p:nvSpPr>
          <p:cNvPr id="16" name="文本框 10"/>
          <p:cNvSpPr txBox="1"/>
          <p:nvPr/>
        </p:nvSpPr>
        <p:spPr>
          <a:xfrm>
            <a:off x="7400344" y="2192906"/>
            <a:ext cx="758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Laptops</a:t>
            </a:r>
            <a:endParaRPr lang="zh-CN" altLang="en-US" sz="1400" dirty="0"/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267286" y="3337162"/>
            <a:ext cx="8609428" cy="1319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80000"/>
              <a:buFont typeface="Wingdings" pitchFamily="2" charset="2"/>
              <a:buChar char="l"/>
            </a:pPr>
            <a:r>
              <a:rPr lang="en-US" altLang="zh-CN" sz="3000" dirty="0" smtClean="0">
                <a:solidFill>
                  <a:srgbClr val="0200D1"/>
                </a:solidFill>
              </a:rPr>
              <a:t>Screen-camera: Visible light communications (VLC)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SzPct val="80000"/>
              <a:buFont typeface="Wingdings" pitchFamily="2" charset="2"/>
              <a:buChar char="n"/>
            </a:pPr>
            <a:r>
              <a:rPr lang="en-US" altLang="zh-CN" sz="2800" dirty="0" smtClean="0"/>
              <a:t>Yet another promising communication channel</a:t>
            </a: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Error Correction Techniques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0200D1"/>
                </a:solidFill>
              </a:rPr>
              <a:t>(2) Frame-level erasure correction</a:t>
            </a:r>
          </a:p>
          <a:p>
            <a:pPr lvl="1"/>
            <a:r>
              <a:rPr lang="en-US" altLang="zh-CN" dirty="0" smtClean="0">
                <a:solidFill>
                  <a:srgbClr val="0200D1"/>
                </a:solidFill>
              </a:rPr>
              <a:t>A small number of blocks </a:t>
            </a:r>
            <a:r>
              <a:rPr lang="en-US" altLang="zh-CN" dirty="0" smtClean="0"/>
              <a:t>are dedicated for parity-check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Recover lost blocks </a:t>
            </a:r>
            <a:r>
              <a:rPr lang="en-US" altLang="zh-CN" dirty="0" smtClean="0"/>
              <a:t>using successfully decoded blocks in a frame caused by partial unavailability or too much noise</a:t>
            </a:r>
          </a:p>
          <a:p>
            <a:r>
              <a:rPr lang="en-US" altLang="zh-CN" dirty="0" smtClean="0">
                <a:solidFill>
                  <a:srgbClr val="0200D1"/>
                </a:solidFill>
              </a:rPr>
              <a:t>(3) Packet-level </a:t>
            </a:r>
            <a:r>
              <a:rPr lang="en-US" altLang="zh-CN" dirty="0">
                <a:solidFill>
                  <a:srgbClr val="0200D1"/>
                </a:solidFill>
              </a:rPr>
              <a:t>erasure correction</a:t>
            </a:r>
          </a:p>
          <a:p>
            <a:pPr lvl="1"/>
            <a:r>
              <a:rPr lang="en-US" altLang="zh-CN" dirty="0" smtClean="0">
                <a:solidFill>
                  <a:srgbClr val="0200D1"/>
                </a:solidFill>
              </a:rPr>
              <a:t>A small number of frames </a:t>
            </a:r>
            <a:r>
              <a:rPr lang="en-US" altLang="zh-CN" dirty="0" smtClean="0"/>
              <a:t>are dedicated for parity-check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Recover lost frames </a:t>
            </a:r>
            <a:r>
              <a:rPr lang="en-US" altLang="zh-CN" dirty="0" smtClean="0"/>
              <a:t>in a packet caused by trembles or too fast sender refresh rate</a:t>
            </a:r>
          </a:p>
          <a:p>
            <a:pPr lvl="1"/>
            <a:endParaRPr lang="en-US" altLang="zh-CN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4740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Ordering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Different blocks in one captured image may belong to </a:t>
            </a:r>
            <a:r>
              <a:rPr lang="en-US" altLang="zh-CN" dirty="0" smtClean="0">
                <a:solidFill>
                  <a:srgbClr val="0200D1"/>
                </a:solidFill>
              </a:rPr>
              <a:t>distinct frames </a:t>
            </a:r>
            <a:r>
              <a:rPr lang="en-US" altLang="zh-CN" dirty="0" smtClean="0"/>
              <a:t>from the sender.</a:t>
            </a:r>
          </a:p>
          <a:p>
            <a:r>
              <a:rPr lang="en-US" altLang="zh-CN" dirty="0" smtClean="0">
                <a:solidFill>
                  <a:srgbClr val="0200D1"/>
                </a:solidFill>
              </a:rPr>
              <a:t>A total sequence number </a:t>
            </a:r>
            <a:r>
              <a:rPr lang="en-US" altLang="zh-CN" dirty="0" smtClean="0"/>
              <a:t>for each frame is </a:t>
            </a:r>
            <a:r>
              <a:rPr lang="en-US" altLang="zh-CN" dirty="0" smtClean="0">
                <a:solidFill>
                  <a:srgbClr val="FF0000"/>
                </a:solidFill>
              </a:rPr>
              <a:t>encoded in the center block</a:t>
            </a:r>
            <a:r>
              <a:rPr lang="en-US" altLang="zh-CN" dirty="0" smtClean="0"/>
              <a:t>, a short relative sequence number is encoded in every block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60812" y="4740214"/>
            <a:ext cx="511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Full sequence number in the center block: 00101101</a:t>
            </a:r>
          </a:p>
          <a:p>
            <a:r>
              <a:rPr kumimoji="1" lang="en-US" altLang="zh-CN" dirty="0" smtClean="0"/>
              <a:t>Short relative sequence number: 00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363647" y="4910317"/>
            <a:ext cx="364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ym typeface="Wingdings"/>
              </a:rPr>
              <a:t>  Full sequence number: 00101100</a:t>
            </a:r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890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RDCode</a:t>
            </a:r>
            <a:r>
              <a:rPr lang="en-US" altLang="zh-CN" dirty="0" smtClean="0"/>
              <a:t> Implementation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On the Android platform, Scala language, about 4k LOC</a:t>
            </a:r>
          </a:p>
          <a:p>
            <a:r>
              <a:rPr lang="en-US" altLang="zh-CN" dirty="0" smtClean="0"/>
              <a:t>Using YUV Color space for efficiency</a:t>
            </a:r>
          </a:p>
          <a:p>
            <a:r>
              <a:rPr lang="en-US" altLang="zh-CN" dirty="0" smtClean="0"/>
              <a:t>Both online and offline encoder and decoder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zh-CN" altLang="en-US" dirty="0" smtClean="0"/>
              <a:t> </a:t>
            </a:r>
            <a:r>
              <a:rPr lang="en-US" altLang="zh-CN" dirty="0" smtClean="0"/>
              <a:t>Multi-thread</a:t>
            </a:r>
            <a:r>
              <a:rPr lang="zh-CN" altLang="en-US" dirty="0" smtClean="0"/>
              <a:t> </a:t>
            </a:r>
            <a:r>
              <a:rPr lang="en-US" altLang="zh-CN" dirty="0" smtClean="0"/>
              <a:t>enabled (4 threads available)</a:t>
            </a:r>
          </a:p>
          <a:p>
            <a:r>
              <a:rPr lang="en-US" altLang="zh-CN" dirty="0" smtClean="0">
                <a:solidFill>
                  <a:srgbClr val="0200D1"/>
                </a:solidFill>
              </a:rPr>
              <a:t>A simple optimization for file transmission:</a:t>
            </a:r>
          </a:p>
          <a:p>
            <a:pPr lvl="1"/>
            <a:r>
              <a:rPr lang="en-US" altLang="zh-CN" dirty="0" smtClean="0"/>
              <a:t>Instead of looping the packets, code the packets</a:t>
            </a:r>
          </a:p>
          <a:p>
            <a:pPr lvl="2"/>
            <a:r>
              <a:rPr lang="en-US" altLang="zh-CN" dirty="0" smtClean="0"/>
              <a:t>Even loops: first half, first half XOR second half</a:t>
            </a:r>
          </a:p>
          <a:p>
            <a:pPr lvl="2"/>
            <a:r>
              <a:rPr lang="en-US" altLang="zh-CN" dirty="0" smtClean="0"/>
              <a:t>Odd loops: second half, first half XOR second half</a:t>
            </a: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22</a:t>
            </a:fld>
            <a:endParaRPr lang="zh-CN" altLang="en-US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2575825"/>
              </p:ext>
            </p:extLst>
          </p:nvPr>
        </p:nvGraphicFramePr>
        <p:xfrm>
          <a:off x="1010214" y="5008728"/>
          <a:ext cx="71141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  <a:gridCol w="59284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68732905"/>
              </p:ext>
            </p:extLst>
          </p:nvPr>
        </p:nvGraphicFramePr>
        <p:xfrm>
          <a:off x="1009119" y="5984576"/>
          <a:ext cx="71152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  <a:gridCol w="5929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1+4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2+5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3+6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1+4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2+5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3+6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下箭头 11"/>
          <p:cNvSpPr/>
          <p:nvPr/>
        </p:nvSpPr>
        <p:spPr>
          <a:xfrm>
            <a:off x="4383608" y="5479297"/>
            <a:ext cx="376784" cy="4047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6"/>
          <p:cNvSpPr txBox="1"/>
          <p:nvPr/>
        </p:nvSpPr>
        <p:spPr>
          <a:xfrm>
            <a:off x="6966089" y="4951576"/>
            <a:ext cx="57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5136882" y="5955338"/>
            <a:ext cx="57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kumimoji="1"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15" name="乘 8"/>
          <p:cNvSpPr/>
          <p:nvPr/>
        </p:nvSpPr>
        <p:spPr>
          <a:xfrm>
            <a:off x="3406674" y="4502325"/>
            <a:ext cx="516334" cy="2358691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942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38671" y="3437477"/>
            <a:ext cx="8602133" cy="1006476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RDCode</a:t>
            </a:r>
            <a:r>
              <a:rPr lang="en-US" altLang="zh-CN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Evaluation</a:t>
            </a:r>
          </a:p>
        </p:txBody>
      </p:sp>
    </p:spTree>
    <p:extLst>
      <p:ext uri="{BB962C8B-B14F-4D97-AF65-F5344CB8AC3E}">
        <p14:creationId xmlns="" xmlns:p14="http://schemas.microsoft.com/office/powerpoint/2010/main" val="40476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</a:t>
            </a:r>
            <a:endParaRPr kumimoji="1"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391584" y="1244600"/>
            <a:ext cx="7886700" cy="5210175"/>
          </a:xfrm>
        </p:spPr>
        <p:txBody>
          <a:bodyPr>
            <a:normAutofit fontScale="92500"/>
          </a:bodyPr>
          <a:lstStyle/>
          <a:p>
            <a:r>
              <a:rPr kumimoji="1" lang="en-US" altLang="zh-CN" b="1" dirty="0" smtClean="0">
                <a:solidFill>
                  <a:srgbClr val="0200D1"/>
                </a:solidFill>
              </a:rPr>
              <a:t>Effectiveness &amp; Efficiency</a:t>
            </a:r>
          </a:p>
          <a:p>
            <a:pPr lvl="1"/>
            <a:r>
              <a:rPr kumimoji="1" lang="en-US" altLang="zh-CN" sz="2200" dirty="0" smtClean="0"/>
              <a:t>Bandwidth (bps) </a:t>
            </a:r>
          </a:p>
          <a:p>
            <a:pPr lvl="1"/>
            <a:r>
              <a:rPr kumimoji="1" lang="en-US" altLang="zh-CN" sz="2200" dirty="0" smtClean="0"/>
              <a:t>bit-error-rate (%)</a:t>
            </a:r>
          </a:p>
          <a:p>
            <a:pPr lvl="1"/>
            <a:r>
              <a:rPr kumimoji="1" lang="en-US" altLang="zh-CN" sz="2200" dirty="0" smtClean="0"/>
              <a:t>Throughput (KB/s) : </a:t>
            </a:r>
          </a:p>
          <a:p>
            <a:pPr lvl="2"/>
            <a:r>
              <a:rPr kumimoji="1" lang="en-US" altLang="zh-CN" sz="1900" dirty="0" smtClean="0"/>
              <a:t>successfully decoded bytes per unit time excluding the redundant data</a:t>
            </a:r>
          </a:p>
          <a:p>
            <a:pPr lvl="1"/>
            <a:r>
              <a:rPr kumimoji="1" lang="en-US" altLang="zh-CN" sz="2200" dirty="0" err="1" smtClean="0"/>
              <a:t>Goodput</a:t>
            </a:r>
            <a:r>
              <a:rPr kumimoji="1" lang="en-US" altLang="zh-CN" sz="2200" dirty="0" smtClean="0"/>
              <a:t> (KB/s)</a:t>
            </a:r>
          </a:p>
          <a:p>
            <a:pPr lvl="2"/>
            <a:r>
              <a:rPr kumimoji="1" lang="en-US" altLang="zh-CN" sz="1900" dirty="0" smtClean="0"/>
              <a:t> transmission speed per unit time for an entire file transfer</a:t>
            </a:r>
          </a:p>
          <a:p>
            <a:pPr lvl="1"/>
            <a:r>
              <a:rPr kumimoji="1" lang="en-US" altLang="zh-CN" sz="2200" dirty="0" smtClean="0"/>
              <a:t>Decoding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time (s/frame)</a:t>
            </a:r>
            <a:endParaRPr kumimoji="1" lang="en-US" altLang="zh-CN" sz="2200" dirty="0"/>
          </a:p>
          <a:p>
            <a:r>
              <a:rPr kumimoji="1" lang="en-US" altLang="zh-CN" b="1" dirty="0" smtClean="0">
                <a:solidFill>
                  <a:srgbClr val="0200D1"/>
                </a:solidFill>
              </a:rPr>
              <a:t>Experimental settings:</a:t>
            </a:r>
          </a:p>
          <a:p>
            <a:pPr lvl="1"/>
            <a:r>
              <a:rPr kumimoji="1" lang="en-US" altLang="zh-CN" sz="2200" dirty="0" smtClean="0"/>
              <a:t>Indoor environment</a:t>
            </a:r>
          </a:p>
          <a:p>
            <a:pPr lvl="1"/>
            <a:r>
              <a:rPr kumimoji="1" lang="en-US" altLang="zh-CN" sz="2200" dirty="0" smtClean="0"/>
              <a:t>Except </a:t>
            </a:r>
            <a:r>
              <a:rPr lang="en-US" altLang="zh-CN" sz="2200" dirty="0"/>
              <a:t>those tests for trembles and capture </a:t>
            </a:r>
            <a:r>
              <a:rPr lang="en-US" altLang="zh-CN" sz="2200" dirty="0" smtClean="0"/>
              <a:t>positions</a:t>
            </a:r>
            <a:r>
              <a:rPr kumimoji="1" lang="en-US" altLang="zh-CN" sz="2200" dirty="0" smtClean="0"/>
              <a:t>, sender and receiver are kept still</a:t>
            </a:r>
          </a:p>
          <a:p>
            <a:pPr lvl="1"/>
            <a:r>
              <a:rPr kumimoji="1" lang="en-US" altLang="zh-CN" sz="2200" dirty="0" smtClean="0"/>
              <a:t>Devices: Nexus 7, Nexus 4 and Galaxy S3</a:t>
            </a:r>
          </a:p>
          <a:p>
            <a:pPr lvl="1"/>
            <a:r>
              <a:rPr kumimoji="1" lang="en-US" altLang="zh-CN" sz="2200" dirty="0" smtClean="0"/>
              <a:t>50% sender luminance</a:t>
            </a:r>
          </a:p>
          <a:p>
            <a:pPr lvl="1"/>
            <a:r>
              <a:rPr kumimoji="1" lang="en-US" altLang="zh-CN" sz="2200" dirty="0" smtClean="0"/>
              <a:t>Using offline encoder and decoder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20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Transmission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Speed 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0525752"/>
              </p:ext>
            </p:extLst>
          </p:nvPr>
        </p:nvGraphicFramePr>
        <p:xfrm>
          <a:off x="228740" y="1805293"/>
          <a:ext cx="8765625" cy="375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2867"/>
                <a:gridCol w="1858728"/>
                <a:gridCol w="1084168"/>
                <a:gridCol w="914400"/>
                <a:gridCol w="1145628"/>
                <a:gridCol w="1166648"/>
                <a:gridCol w="888366"/>
                <a:gridCol w="824820"/>
              </a:tblGrid>
              <a:tr h="345882">
                <a:tc rowSpan="2" gridSpan="2"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 </a:t>
                      </a:r>
                      <a:r>
                        <a:rPr lang="en-US" sz="1600" kern="100" dirty="0">
                          <a:effectLst/>
                        </a:rPr>
                        <a:t>Setting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Base design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After error correction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File transmission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120" marT="1270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705154"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Bandwidth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Bit-error-rate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4635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Throughput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Successfully </a:t>
                      </a:r>
                      <a:r>
                        <a:rPr lang="en-US" sz="16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decoded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139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Goodput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loops</a:t>
                      </a:r>
                      <a:endParaRPr lang="zh-CN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755" marR="71120" marT="12700" marB="0" anchor="ctr"/>
                </a:tc>
              </a:tr>
              <a:tr h="676166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RDCode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156*108@10FPS,</a:t>
                      </a:r>
                      <a:endParaRPr lang="zh-CN" sz="1800" kern="100" dirty="0">
                        <a:effectLst/>
                      </a:endParaRPr>
                    </a:p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 = 4,n − k = 6,q = 2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324kbps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1.1%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21.8KB/s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99.2%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17.0KB/s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1.28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  <a:tr h="676166">
                <a:tc rowSpan="3">
                  <a:txBody>
                    <a:bodyPr/>
                    <a:lstStyle/>
                    <a:p>
                      <a:pPr marL="3175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COBRA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100*60@10FPS, RS(255,191)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120kbps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4.5%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8.8KB/s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89.4%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2.1KB/s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4.13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  <a:tr h="67616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100*60@7FPS, RS(255,191)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 row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84kbps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 row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2.1%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6.1KB/s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94.6%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3.0KB/s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2.03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  <a:tr h="67616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100*60@7FPS, RS(255,127)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4.1KB/s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98.8%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2.6KB/s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1.60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700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805257" y="5874236"/>
            <a:ext cx="553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System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performance.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Sender: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Receiver: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</a:t>
            </a:r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87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– Trembles</a:t>
            </a:r>
            <a:endParaRPr lang="zh-CN" altLang="en-US" dirty="0"/>
          </a:p>
        </p:txBody>
      </p:sp>
      <p:pic>
        <p:nvPicPr>
          <p:cNvPr id="4" name="Picture 3708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825625"/>
            <a:ext cx="5482272" cy="43513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49511" y="5352832"/>
            <a:ext cx="1839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Sender: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. </a:t>
            </a:r>
            <a:endParaRPr kumimoji="1" lang="en-US" altLang="zh-CN" dirty="0" smtClean="0"/>
          </a:p>
          <a:p>
            <a:r>
              <a:rPr kumimoji="1" lang="en-US" altLang="zh-CN" dirty="0" smtClean="0"/>
              <a:t>Receiver: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938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– </a:t>
            </a:r>
            <a:r>
              <a:rPr lang="en-US" altLang="zh-CN" dirty="0"/>
              <a:t>C</a:t>
            </a:r>
            <a:r>
              <a:rPr lang="en-US" altLang="zh-CN" dirty="0" smtClean="0"/>
              <a:t>apture Position</a:t>
            </a:r>
            <a:endParaRPr lang="zh-CN" altLang="en-US" dirty="0"/>
          </a:p>
        </p:txBody>
      </p:sp>
      <p:grpSp>
        <p:nvGrpSpPr>
          <p:cNvPr id="250" name="Group 35890"/>
          <p:cNvGrpSpPr/>
          <p:nvPr/>
        </p:nvGrpSpPr>
        <p:grpSpPr>
          <a:xfrm>
            <a:off x="658904" y="1825625"/>
            <a:ext cx="7826191" cy="3582123"/>
            <a:chOff x="0" y="-79163"/>
            <a:chExt cx="2913928" cy="1333913"/>
          </a:xfrm>
        </p:grpSpPr>
        <p:pic>
          <p:nvPicPr>
            <p:cNvPr id="251" name="Picture 316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6853"/>
              <a:ext cx="892731" cy="1143581"/>
            </a:xfrm>
            <a:prstGeom prst="rect">
              <a:avLst/>
            </a:prstGeom>
          </p:spPr>
        </p:pic>
        <p:sp>
          <p:nvSpPr>
            <p:cNvPr id="252" name="Shape 3169"/>
            <p:cNvSpPr/>
            <p:nvPr/>
          </p:nvSpPr>
          <p:spPr>
            <a:xfrm>
              <a:off x="1247729" y="995981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Shape 3170"/>
            <p:cNvSpPr/>
            <p:nvPr/>
          </p:nvSpPr>
          <p:spPr>
            <a:xfrm>
              <a:off x="2836310" y="995981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Rectangle 3171"/>
            <p:cNvSpPr/>
            <p:nvPr/>
          </p:nvSpPr>
          <p:spPr>
            <a:xfrm>
              <a:off x="1154644" y="954782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55" name="Shape 3172"/>
            <p:cNvSpPr/>
            <p:nvPr/>
          </p:nvSpPr>
          <p:spPr>
            <a:xfrm>
              <a:off x="1247729" y="80503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Shape 3173"/>
            <p:cNvSpPr/>
            <p:nvPr/>
          </p:nvSpPr>
          <p:spPr>
            <a:xfrm>
              <a:off x="2836310" y="80503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Rectangle 3174"/>
            <p:cNvSpPr/>
            <p:nvPr/>
          </p:nvSpPr>
          <p:spPr>
            <a:xfrm>
              <a:off x="1118524" y="763831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58" name="Shape 3175"/>
            <p:cNvSpPr/>
            <p:nvPr/>
          </p:nvSpPr>
          <p:spPr>
            <a:xfrm>
              <a:off x="1247729" y="61408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Shape 3176"/>
            <p:cNvSpPr/>
            <p:nvPr/>
          </p:nvSpPr>
          <p:spPr>
            <a:xfrm>
              <a:off x="2836310" y="614082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Rectangle 3177"/>
            <p:cNvSpPr/>
            <p:nvPr/>
          </p:nvSpPr>
          <p:spPr>
            <a:xfrm>
              <a:off x="1118524" y="572880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1" name="Shape 3179"/>
            <p:cNvSpPr/>
            <p:nvPr/>
          </p:nvSpPr>
          <p:spPr>
            <a:xfrm>
              <a:off x="2836310" y="423097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Rectangle 3180"/>
            <p:cNvSpPr/>
            <p:nvPr/>
          </p:nvSpPr>
          <p:spPr>
            <a:xfrm>
              <a:off x="1118524" y="381929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3" name="Shape 3181"/>
            <p:cNvSpPr/>
            <p:nvPr/>
          </p:nvSpPr>
          <p:spPr>
            <a:xfrm>
              <a:off x="1247729" y="232148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Shape 3182"/>
            <p:cNvSpPr/>
            <p:nvPr/>
          </p:nvSpPr>
          <p:spPr>
            <a:xfrm>
              <a:off x="2836310" y="232148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Rectangle 3183"/>
            <p:cNvSpPr/>
            <p:nvPr/>
          </p:nvSpPr>
          <p:spPr>
            <a:xfrm>
              <a:off x="1118524" y="190978"/>
              <a:ext cx="123314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6" name="Shape 3184"/>
            <p:cNvSpPr/>
            <p:nvPr/>
          </p:nvSpPr>
          <p:spPr>
            <a:xfrm>
              <a:off x="1247729" y="41199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0" y="0"/>
                  </a:moveTo>
                  <a:lnTo>
                    <a:pt x="30801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Shape 3185"/>
            <p:cNvSpPr/>
            <p:nvPr/>
          </p:nvSpPr>
          <p:spPr>
            <a:xfrm>
              <a:off x="2836310" y="41199"/>
              <a:ext cx="30801" cy="0"/>
            </a:xfrm>
            <a:custGeom>
              <a:avLst/>
              <a:gdLst/>
              <a:ahLst/>
              <a:cxnLst/>
              <a:rect l="0" t="0" r="0" b="0"/>
              <a:pathLst>
                <a:path w="30801">
                  <a:moveTo>
                    <a:pt x="30801" y="0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Rectangle 3186"/>
            <p:cNvSpPr/>
            <p:nvPr/>
          </p:nvSpPr>
          <p:spPr>
            <a:xfrm>
              <a:off x="1082432" y="0"/>
              <a:ext cx="171250" cy="1061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69" name="Shape 3187"/>
            <p:cNvSpPr/>
            <p:nvPr/>
          </p:nvSpPr>
          <p:spPr>
            <a:xfrm>
              <a:off x="1247729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Shape 3188"/>
            <p:cNvSpPr/>
            <p:nvPr/>
          </p:nvSpPr>
          <p:spPr>
            <a:xfrm>
              <a:off x="1247729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Rectangle 3189"/>
            <p:cNvSpPr/>
            <p:nvPr/>
          </p:nvSpPr>
          <p:spPr>
            <a:xfrm>
              <a:off x="1219162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72" name="Shape 3190"/>
            <p:cNvSpPr/>
            <p:nvPr/>
          </p:nvSpPr>
          <p:spPr>
            <a:xfrm>
              <a:off x="1652656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Shape 3191"/>
            <p:cNvSpPr/>
            <p:nvPr/>
          </p:nvSpPr>
          <p:spPr>
            <a:xfrm>
              <a:off x="1652656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Rectangle 3192"/>
            <p:cNvSpPr/>
            <p:nvPr/>
          </p:nvSpPr>
          <p:spPr>
            <a:xfrm>
              <a:off x="1624092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75" name="Shape 3193"/>
            <p:cNvSpPr/>
            <p:nvPr/>
          </p:nvSpPr>
          <p:spPr>
            <a:xfrm>
              <a:off x="2057582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Shape 3194"/>
            <p:cNvSpPr/>
            <p:nvPr/>
          </p:nvSpPr>
          <p:spPr>
            <a:xfrm>
              <a:off x="2057582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Rectangle 3195"/>
            <p:cNvSpPr/>
            <p:nvPr/>
          </p:nvSpPr>
          <p:spPr>
            <a:xfrm>
              <a:off x="2029022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78" name="Shape 3196"/>
            <p:cNvSpPr/>
            <p:nvPr/>
          </p:nvSpPr>
          <p:spPr>
            <a:xfrm>
              <a:off x="2462184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Shape 3197"/>
            <p:cNvSpPr/>
            <p:nvPr/>
          </p:nvSpPr>
          <p:spPr>
            <a:xfrm>
              <a:off x="2462184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Rectangle 3198"/>
            <p:cNvSpPr/>
            <p:nvPr/>
          </p:nvSpPr>
          <p:spPr>
            <a:xfrm>
              <a:off x="2433620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1" name="Shape 3199"/>
            <p:cNvSpPr/>
            <p:nvPr/>
          </p:nvSpPr>
          <p:spPr>
            <a:xfrm>
              <a:off x="2867111" y="965144"/>
              <a:ext cx="0" cy="30837"/>
            </a:xfrm>
            <a:custGeom>
              <a:avLst/>
              <a:gdLst/>
              <a:ahLst/>
              <a:cxnLst/>
              <a:rect l="0" t="0" r="0" b="0"/>
              <a:pathLst>
                <a:path h="30837">
                  <a:moveTo>
                    <a:pt x="0" y="30837"/>
                  </a:move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Shape 3200"/>
            <p:cNvSpPr/>
            <p:nvPr/>
          </p:nvSpPr>
          <p:spPr>
            <a:xfrm>
              <a:off x="2867111" y="41199"/>
              <a:ext cx="0" cy="30836"/>
            </a:xfrm>
            <a:custGeom>
              <a:avLst/>
              <a:gdLst/>
              <a:ahLst/>
              <a:cxnLst/>
              <a:rect l="0" t="0" r="0" b="0"/>
              <a:pathLst>
                <a:path h="30836">
                  <a:moveTo>
                    <a:pt x="0" y="0"/>
                  </a:moveTo>
                  <a:lnTo>
                    <a:pt x="0" y="30836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Rectangle 3201"/>
            <p:cNvSpPr/>
            <p:nvPr/>
          </p:nvSpPr>
          <p:spPr>
            <a:xfrm>
              <a:off x="2838550" y="1032391"/>
              <a:ext cx="753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4" name="Shape 3202"/>
            <p:cNvSpPr/>
            <p:nvPr/>
          </p:nvSpPr>
          <p:spPr>
            <a:xfrm>
              <a:off x="1247729" y="41199"/>
              <a:ext cx="1619382" cy="954782"/>
            </a:xfrm>
            <a:custGeom>
              <a:avLst/>
              <a:gdLst/>
              <a:ahLst/>
              <a:cxnLst/>
              <a:rect l="0" t="0" r="0" b="0"/>
              <a:pathLst>
                <a:path w="1619382" h="954782">
                  <a:moveTo>
                    <a:pt x="0" y="0"/>
                  </a:moveTo>
                  <a:lnTo>
                    <a:pt x="0" y="954782"/>
                  </a:lnTo>
                  <a:lnTo>
                    <a:pt x="1619382" y="954782"/>
                  </a:lnTo>
                  <a:lnTo>
                    <a:pt x="1619382" y="0"/>
                  </a:ln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Rectangle 3203"/>
            <p:cNvSpPr/>
            <p:nvPr/>
          </p:nvSpPr>
          <p:spPr>
            <a:xfrm rot="-5399999">
              <a:off x="524582" y="346981"/>
              <a:ext cx="958454" cy="1061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Sucessfully</a:t>
              </a:r>
              <a:r>
                <a:rPr kumimoji="0" lang="en-US" b="0" i="0" u="none" strike="noStrike" kern="100" cap="none" spc="-7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decoded</a:t>
              </a:r>
              <a:r>
                <a:rPr kumimoji="0" lang="en-US" b="0" i="0" u="none" strike="noStrike" kern="100" cap="none" spc="-7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(%)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6" name="Rectangle 3204"/>
            <p:cNvSpPr/>
            <p:nvPr/>
          </p:nvSpPr>
          <p:spPr>
            <a:xfrm>
              <a:off x="1963619" y="1148584"/>
              <a:ext cx="248211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(cm)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7" name="Rectangle 35104"/>
            <p:cNvSpPr/>
            <p:nvPr/>
          </p:nvSpPr>
          <p:spPr>
            <a:xfrm>
              <a:off x="1260679" y="341879"/>
              <a:ext cx="510583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p=0</a:t>
              </a: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d=24cm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88" name="Shape 3206"/>
            <p:cNvSpPr/>
            <p:nvPr/>
          </p:nvSpPr>
          <p:spPr>
            <a:xfrm>
              <a:off x="1681359" y="383078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Shape 3207"/>
            <p:cNvSpPr/>
            <p:nvPr/>
          </p:nvSpPr>
          <p:spPr>
            <a:xfrm>
              <a:off x="1247729" y="43331"/>
              <a:ext cx="1619382" cy="346832"/>
            </a:xfrm>
            <a:custGeom>
              <a:avLst/>
              <a:gdLst/>
              <a:ahLst/>
              <a:cxnLst/>
              <a:rect l="0" t="0" r="0" b="0"/>
              <a:pathLst>
                <a:path w="1619382" h="346832">
                  <a:moveTo>
                    <a:pt x="0" y="0"/>
                  </a:moveTo>
                  <a:lnTo>
                    <a:pt x="404927" y="15942"/>
                  </a:lnTo>
                  <a:lnTo>
                    <a:pt x="809854" y="132493"/>
                  </a:lnTo>
                  <a:lnTo>
                    <a:pt x="1214455" y="207940"/>
                  </a:lnTo>
                  <a:lnTo>
                    <a:pt x="1619382" y="346832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Shape 3208"/>
            <p:cNvSpPr/>
            <p:nvPr/>
          </p:nvSpPr>
          <p:spPr>
            <a:xfrm>
              <a:off x="1226472" y="22075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Shape 3210"/>
            <p:cNvSpPr/>
            <p:nvPr/>
          </p:nvSpPr>
          <p:spPr>
            <a:xfrm>
              <a:off x="1631399" y="38017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0" y="42514"/>
                  </a:lnTo>
                  <a:lnTo>
                    <a:pt x="42514" y="42514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Shape 3212"/>
            <p:cNvSpPr/>
            <p:nvPr/>
          </p:nvSpPr>
          <p:spPr>
            <a:xfrm>
              <a:off x="2036326" y="154568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0" y="42514"/>
                  </a:lnTo>
                  <a:lnTo>
                    <a:pt x="42513" y="42514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Shape 3214"/>
            <p:cNvSpPr/>
            <p:nvPr/>
          </p:nvSpPr>
          <p:spPr>
            <a:xfrm>
              <a:off x="2440927" y="230015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0" y="42514"/>
                  </a:lnTo>
                  <a:lnTo>
                    <a:pt x="42513" y="42514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Shape 3216"/>
            <p:cNvSpPr/>
            <p:nvPr/>
          </p:nvSpPr>
          <p:spPr>
            <a:xfrm>
              <a:off x="2845854" y="368907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Shape 3218"/>
            <p:cNvSpPr/>
            <p:nvPr/>
          </p:nvSpPr>
          <p:spPr>
            <a:xfrm>
              <a:off x="1747588" y="361821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0"/>
                  </a:moveTo>
                  <a:lnTo>
                    <a:pt x="0" y="42513"/>
                  </a:lnTo>
                  <a:lnTo>
                    <a:pt x="42514" y="42513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Rectangle 3220"/>
            <p:cNvSpPr/>
            <p:nvPr/>
          </p:nvSpPr>
          <p:spPr>
            <a:xfrm>
              <a:off x="1319439" y="419488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d=21cm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297" name="Shape 3221"/>
            <p:cNvSpPr/>
            <p:nvPr/>
          </p:nvSpPr>
          <p:spPr>
            <a:xfrm>
              <a:off x="1681359" y="460658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Shape 3222"/>
            <p:cNvSpPr/>
            <p:nvPr/>
          </p:nvSpPr>
          <p:spPr>
            <a:xfrm>
              <a:off x="1247729" y="53959"/>
              <a:ext cx="1619382" cy="840329"/>
            </a:xfrm>
            <a:custGeom>
              <a:avLst/>
              <a:gdLst/>
              <a:ahLst/>
              <a:cxnLst/>
              <a:rect l="0" t="0" r="0" b="0"/>
              <a:pathLst>
                <a:path w="1619382" h="840329">
                  <a:moveTo>
                    <a:pt x="0" y="0"/>
                  </a:moveTo>
                  <a:lnTo>
                    <a:pt x="404927" y="112285"/>
                  </a:lnTo>
                  <a:lnTo>
                    <a:pt x="809854" y="114418"/>
                  </a:lnTo>
                  <a:lnTo>
                    <a:pt x="1214455" y="219653"/>
                  </a:lnTo>
                  <a:lnTo>
                    <a:pt x="1619382" y="840329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Shape 3223"/>
            <p:cNvSpPr/>
            <p:nvPr/>
          </p:nvSpPr>
          <p:spPr>
            <a:xfrm>
              <a:off x="1226472" y="25617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Shape 3224"/>
            <p:cNvSpPr/>
            <p:nvPr/>
          </p:nvSpPr>
          <p:spPr>
            <a:xfrm>
              <a:off x="1631399" y="137902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Shape 3225"/>
            <p:cNvSpPr/>
            <p:nvPr/>
          </p:nvSpPr>
          <p:spPr>
            <a:xfrm>
              <a:off x="2036326" y="140035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Shape 3226"/>
            <p:cNvSpPr/>
            <p:nvPr/>
          </p:nvSpPr>
          <p:spPr>
            <a:xfrm>
              <a:off x="2440927" y="245270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Shape 3227"/>
            <p:cNvSpPr/>
            <p:nvPr/>
          </p:nvSpPr>
          <p:spPr>
            <a:xfrm>
              <a:off x="2845854" y="865946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Shape 3228"/>
            <p:cNvSpPr/>
            <p:nvPr/>
          </p:nvSpPr>
          <p:spPr>
            <a:xfrm>
              <a:off x="1747588" y="432315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Rectangle 3229"/>
            <p:cNvSpPr/>
            <p:nvPr/>
          </p:nvSpPr>
          <p:spPr>
            <a:xfrm>
              <a:off x="1319439" y="497070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d=18cm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06" name="Shape 3230"/>
            <p:cNvSpPr/>
            <p:nvPr/>
          </p:nvSpPr>
          <p:spPr>
            <a:xfrm>
              <a:off x="1681359" y="538238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Shape 3231"/>
            <p:cNvSpPr/>
            <p:nvPr/>
          </p:nvSpPr>
          <p:spPr>
            <a:xfrm>
              <a:off x="1247729" y="150302"/>
              <a:ext cx="1619382" cy="845679"/>
            </a:xfrm>
            <a:custGeom>
              <a:avLst/>
              <a:gdLst/>
              <a:ahLst/>
              <a:cxnLst/>
              <a:rect l="0" t="0" r="0" b="0"/>
              <a:pathLst>
                <a:path w="1619382" h="845679">
                  <a:moveTo>
                    <a:pt x="0" y="105235"/>
                  </a:moveTo>
                  <a:lnTo>
                    <a:pt x="404927" y="0"/>
                  </a:lnTo>
                  <a:lnTo>
                    <a:pt x="809854" y="108416"/>
                  </a:lnTo>
                  <a:lnTo>
                    <a:pt x="1214455" y="218604"/>
                  </a:lnTo>
                  <a:lnTo>
                    <a:pt x="1619382" y="845679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Shape 3232"/>
            <p:cNvSpPr/>
            <p:nvPr/>
          </p:nvSpPr>
          <p:spPr>
            <a:xfrm>
              <a:off x="1226472" y="234281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Shape 3233"/>
            <p:cNvSpPr/>
            <p:nvPr/>
          </p:nvSpPr>
          <p:spPr>
            <a:xfrm>
              <a:off x="1226472" y="234281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Shape 3234"/>
            <p:cNvSpPr/>
            <p:nvPr/>
          </p:nvSpPr>
          <p:spPr>
            <a:xfrm>
              <a:off x="1631399" y="129046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42514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Shape 3235"/>
            <p:cNvSpPr/>
            <p:nvPr/>
          </p:nvSpPr>
          <p:spPr>
            <a:xfrm>
              <a:off x="1631399" y="129046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42514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Shape 3236"/>
            <p:cNvSpPr/>
            <p:nvPr/>
          </p:nvSpPr>
          <p:spPr>
            <a:xfrm>
              <a:off x="2036326" y="237462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42513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Shape 3237"/>
            <p:cNvSpPr/>
            <p:nvPr/>
          </p:nvSpPr>
          <p:spPr>
            <a:xfrm>
              <a:off x="2036326" y="237462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42513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Shape 3238"/>
            <p:cNvSpPr/>
            <p:nvPr/>
          </p:nvSpPr>
          <p:spPr>
            <a:xfrm>
              <a:off x="2440927" y="34765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42513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Shape 3239"/>
            <p:cNvSpPr/>
            <p:nvPr/>
          </p:nvSpPr>
          <p:spPr>
            <a:xfrm>
              <a:off x="2440927" y="34765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42513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Shape 3240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Shape 3241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Shape 3242"/>
            <p:cNvSpPr/>
            <p:nvPr/>
          </p:nvSpPr>
          <p:spPr>
            <a:xfrm>
              <a:off x="1747588" y="516981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42514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Shape 3243"/>
            <p:cNvSpPr/>
            <p:nvPr/>
          </p:nvSpPr>
          <p:spPr>
            <a:xfrm>
              <a:off x="1747588" y="516981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42514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Rectangle 3244"/>
            <p:cNvSpPr/>
            <p:nvPr/>
          </p:nvSpPr>
          <p:spPr>
            <a:xfrm>
              <a:off x="1319439" y="574651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d=15cm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21" name="Shape 3245"/>
            <p:cNvSpPr/>
            <p:nvPr/>
          </p:nvSpPr>
          <p:spPr>
            <a:xfrm>
              <a:off x="1681359" y="61585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Shape 3246"/>
            <p:cNvSpPr/>
            <p:nvPr/>
          </p:nvSpPr>
          <p:spPr>
            <a:xfrm>
              <a:off x="1247729" y="254489"/>
              <a:ext cx="1619382" cy="741492"/>
            </a:xfrm>
            <a:custGeom>
              <a:avLst/>
              <a:gdLst/>
              <a:ahLst/>
              <a:cxnLst/>
              <a:rect l="0" t="0" r="0" b="0"/>
              <a:pathLst>
                <a:path w="1619382" h="741492">
                  <a:moveTo>
                    <a:pt x="0" y="0"/>
                  </a:moveTo>
                  <a:lnTo>
                    <a:pt x="404927" y="0"/>
                  </a:lnTo>
                  <a:lnTo>
                    <a:pt x="809854" y="105923"/>
                  </a:lnTo>
                  <a:lnTo>
                    <a:pt x="1214455" y="704293"/>
                  </a:lnTo>
                  <a:lnTo>
                    <a:pt x="1619382" y="741492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Shape 3247"/>
            <p:cNvSpPr/>
            <p:nvPr/>
          </p:nvSpPr>
          <p:spPr>
            <a:xfrm>
              <a:off x="1226472" y="233232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Shape 3249"/>
            <p:cNvSpPr/>
            <p:nvPr/>
          </p:nvSpPr>
          <p:spPr>
            <a:xfrm>
              <a:off x="1631399" y="233232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Shape 3251"/>
            <p:cNvSpPr/>
            <p:nvPr/>
          </p:nvSpPr>
          <p:spPr>
            <a:xfrm>
              <a:off x="2036326" y="339155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Shape 3253"/>
            <p:cNvSpPr/>
            <p:nvPr/>
          </p:nvSpPr>
          <p:spPr>
            <a:xfrm>
              <a:off x="2440927" y="937525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Shape 3255"/>
            <p:cNvSpPr/>
            <p:nvPr/>
          </p:nvSpPr>
          <p:spPr>
            <a:xfrm>
              <a:off x="2845854" y="974724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6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Shape 3257"/>
            <p:cNvSpPr/>
            <p:nvPr/>
          </p:nvSpPr>
          <p:spPr>
            <a:xfrm>
              <a:off x="1747588" y="594597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Rectangle 3259"/>
            <p:cNvSpPr/>
            <p:nvPr/>
          </p:nvSpPr>
          <p:spPr>
            <a:xfrm>
              <a:off x="1260679" y="652233"/>
              <a:ext cx="510583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p=5</a:t>
              </a: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d=24cm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30" name="Shape 3260"/>
            <p:cNvSpPr/>
            <p:nvPr/>
          </p:nvSpPr>
          <p:spPr>
            <a:xfrm>
              <a:off x="1681359" y="69343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Shape 3261"/>
            <p:cNvSpPr/>
            <p:nvPr/>
          </p:nvSpPr>
          <p:spPr>
            <a:xfrm>
              <a:off x="1247729" y="41199"/>
              <a:ext cx="1619382" cy="340469"/>
            </a:xfrm>
            <a:custGeom>
              <a:avLst/>
              <a:gdLst/>
              <a:ahLst/>
              <a:cxnLst/>
              <a:rect l="0" t="0" r="0" b="0"/>
              <a:pathLst>
                <a:path w="1619382" h="340469">
                  <a:moveTo>
                    <a:pt x="0" y="0"/>
                  </a:moveTo>
                  <a:lnTo>
                    <a:pt x="404927" y="0"/>
                  </a:lnTo>
                  <a:lnTo>
                    <a:pt x="809854" y="47828"/>
                  </a:lnTo>
                  <a:lnTo>
                    <a:pt x="1214455" y="187768"/>
                  </a:lnTo>
                  <a:lnTo>
                    <a:pt x="1619382" y="340469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Shape 3262"/>
            <p:cNvSpPr/>
            <p:nvPr/>
          </p:nvSpPr>
          <p:spPr>
            <a:xfrm>
              <a:off x="1226472" y="19942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Shape 3264"/>
            <p:cNvSpPr/>
            <p:nvPr/>
          </p:nvSpPr>
          <p:spPr>
            <a:xfrm>
              <a:off x="1631399" y="19942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0"/>
                  </a:moveTo>
                  <a:lnTo>
                    <a:pt x="0" y="42513"/>
                  </a:lnTo>
                  <a:lnTo>
                    <a:pt x="42514" y="42513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Shape 3266"/>
            <p:cNvSpPr/>
            <p:nvPr/>
          </p:nvSpPr>
          <p:spPr>
            <a:xfrm>
              <a:off x="2036326" y="6777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Shape 3268"/>
            <p:cNvSpPr/>
            <p:nvPr/>
          </p:nvSpPr>
          <p:spPr>
            <a:xfrm>
              <a:off x="2440927" y="207710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Shape 3270"/>
            <p:cNvSpPr/>
            <p:nvPr/>
          </p:nvSpPr>
          <p:spPr>
            <a:xfrm>
              <a:off x="2845854" y="360411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0" y="42513"/>
                  </a:lnTo>
                  <a:lnTo>
                    <a:pt x="42513" y="42513"/>
                  </a:lnTo>
                  <a:lnTo>
                    <a:pt x="42513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Shape 3272"/>
            <p:cNvSpPr/>
            <p:nvPr/>
          </p:nvSpPr>
          <p:spPr>
            <a:xfrm>
              <a:off x="1747588" y="672177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0" y="42514"/>
                  </a:lnTo>
                  <a:lnTo>
                    <a:pt x="42514" y="42514"/>
                  </a:lnTo>
                  <a:lnTo>
                    <a:pt x="42514" y="0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Rectangle 3274"/>
            <p:cNvSpPr/>
            <p:nvPr/>
          </p:nvSpPr>
          <p:spPr>
            <a:xfrm>
              <a:off x="1319439" y="729815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d=21cm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39" name="Shape 3275"/>
            <p:cNvSpPr/>
            <p:nvPr/>
          </p:nvSpPr>
          <p:spPr>
            <a:xfrm>
              <a:off x="1681359" y="77101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Shape 3276"/>
            <p:cNvSpPr/>
            <p:nvPr/>
          </p:nvSpPr>
          <p:spPr>
            <a:xfrm>
              <a:off x="1247729" y="41199"/>
              <a:ext cx="1619382" cy="853090"/>
            </a:xfrm>
            <a:custGeom>
              <a:avLst/>
              <a:gdLst/>
              <a:ahLst/>
              <a:cxnLst/>
              <a:rect l="0" t="0" r="0" b="0"/>
              <a:pathLst>
                <a:path w="1619382" h="853090">
                  <a:moveTo>
                    <a:pt x="0" y="0"/>
                  </a:moveTo>
                  <a:lnTo>
                    <a:pt x="404927" y="47828"/>
                  </a:lnTo>
                  <a:lnTo>
                    <a:pt x="809854" y="71217"/>
                  </a:lnTo>
                  <a:lnTo>
                    <a:pt x="1214455" y="214339"/>
                  </a:lnTo>
                  <a:lnTo>
                    <a:pt x="1619382" y="853090"/>
                  </a:ln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Shape 3277"/>
            <p:cNvSpPr/>
            <p:nvPr/>
          </p:nvSpPr>
          <p:spPr>
            <a:xfrm>
              <a:off x="1226472" y="12856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Shape 3278"/>
            <p:cNvSpPr/>
            <p:nvPr/>
          </p:nvSpPr>
          <p:spPr>
            <a:xfrm>
              <a:off x="1631399" y="60684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Shape 3279"/>
            <p:cNvSpPr/>
            <p:nvPr/>
          </p:nvSpPr>
          <p:spPr>
            <a:xfrm>
              <a:off x="2036326" y="84074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Shape 3280"/>
            <p:cNvSpPr/>
            <p:nvPr/>
          </p:nvSpPr>
          <p:spPr>
            <a:xfrm>
              <a:off x="2440927" y="227195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Shape 3281"/>
            <p:cNvSpPr/>
            <p:nvPr/>
          </p:nvSpPr>
          <p:spPr>
            <a:xfrm>
              <a:off x="2845854" y="865946"/>
              <a:ext cx="42513" cy="56685"/>
            </a:xfrm>
            <a:custGeom>
              <a:avLst/>
              <a:gdLst/>
              <a:ahLst/>
              <a:cxnLst/>
              <a:rect l="0" t="0" r="0" b="0"/>
              <a:pathLst>
                <a:path w="42513" h="56685">
                  <a:moveTo>
                    <a:pt x="42513" y="28342"/>
                  </a:moveTo>
                  <a:cubicBezTo>
                    <a:pt x="42513" y="56685"/>
                    <a:pt x="0" y="56685"/>
                    <a:pt x="0" y="28342"/>
                  </a:cubicBezTo>
                  <a:cubicBezTo>
                    <a:pt x="0" y="0"/>
                    <a:pt x="42513" y="0"/>
                    <a:pt x="42513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Shape 3282"/>
            <p:cNvSpPr/>
            <p:nvPr/>
          </p:nvSpPr>
          <p:spPr>
            <a:xfrm>
              <a:off x="1747588" y="742671"/>
              <a:ext cx="42514" cy="56685"/>
            </a:xfrm>
            <a:custGeom>
              <a:avLst/>
              <a:gdLst/>
              <a:ahLst/>
              <a:cxnLst/>
              <a:rect l="0" t="0" r="0" b="0"/>
              <a:pathLst>
                <a:path w="42514" h="56685">
                  <a:moveTo>
                    <a:pt x="42514" y="28342"/>
                  </a:moveTo>
                  <a:cubicBezTo>
                    <a:pt x="42514" y="56685"/>
                    <a:pt x="0" y="56685"/>
                    <a:pt x="0" y="28342"/>
                  </a:cubicBezTo>
                  <a:cubicBezTo>
                    <a:pt x="0" y="0"/>
                    <a:pt x="42514" y="0"/>
                    <a:pt x="42514" y="28342"/>
                  </a:cubicBezTo>
                </a:path>
              </a:pathLst>
            </a:custGeom>
            <a:noFill/>
            <a:ln w="8857" cap="sq" cmpd="sng" algn="ctr">
              <a:solidFill>
                <a:srgbClr val="FF4C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Rectangle 3283"/>
            <p:cNvSpPr/>
            <p:nvPr/>
          </p:nvSpPr>
          <p:spPr>
            <a:xfrm>
              <a:off x="1319439" y="807424"/>
              <a:ext cx="432478" cy="10616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d=18cm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48" name="Shape 3284"/>
            <p:cNvSpPr/>
            <p:nvPr/>
          </p:nvSpPr>
          <p:spPr>
            <a:xfrm>
              <a:off x="1681359" y="84859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Shape 3285"/>
            <p:cNvSpPr/>
            <p:nvPr/>
          </p:nvSpPr>
          <p:spPr>
            <a:xfrm>
              <a:off x="1247729" y="111332"/>
              <a:ext cx="1619382" cy="884650"/>
            </a:xfrm>
            <a:custGeom>
              <a:avLst/>
              <a:gdLst/>
              <a:ahLst/>
              <a:cxnLst/>
              <a:rect l="0" t="0" r="0" b="0"/>
              <a:pathLst>
                <a:path w="1619382" h="884650">
                  <a:moveTo>
                    <a:pt x="0" y="130396"/>
                  </a:moveTo>
                  <a:lnTo>
                    <a:pt x="404927" y="0"/>
                  </a:lnTo>
                  <a:lnTo>
                    <a:pt x="809854" y="133578"/>
                  </a:lnTo>
                  <a:lnTo>
                    <a:pt x="1214455" y="253310"/>
                  </a:lnTo>
                  <a:lnTo>
                    <a:pt x="1619382" y="88465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Shape 3286"/>
            <p:cNvSpPr/>
            <p:nvPr/>
          </p:nvSpPr>
          <p:spPr>
            <a:xfrm>
              <a:off x="1226472" y="220471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0"/>
                  </a:moveTo>
                  <a:lnTo>
                    <a:pt x="42513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Shape 3287"/>
            <p:cNvSpPr/>
            <p:nvPr/>
          </p:nvSpPr>
          <p:spPr>
            <a:xfrm>
              <a:off x="1226472" y="220471"/>
              <a:ext cx="42513" cy="42513"/>
            </a:xfrm>
            <a:custGeom>
              <a:avLst/>
              <a:gdLst/>
              <a:ahLst/>
              <a:cxnLst/>
              <a:rect l="0" t="0" r="0" b="0"/>
              <a:pathLst>
                <a:path w="42513" h="42513">
                  <a:moveTo>
                    <a:pt x="0" y="42513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Shape 3288"/>
            <p:cNvSpPr/>
            <p:nvPr/>
          </p:nvSpPr>
          <p:spPr>
            <a:xfrm>
              <a:off x="1631399" y="90075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0"/>
                  </a:moveTo>
                  <a:lnTo>
                    <a:pt x="42514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Shape 3289"/>
            <p:cNvSpPr/>
            <p:nvPr/>
          </p:nvSpPr>
          <p:spPr>
            <a:xfrm>
              <a:off x="1631399" y="90075"/>
              <a:ext cx="42514" cy="42514"/>
            </a:xfrm>
            <a:custGeom>
              <a:avLst/>
              <a:gdLst/>
              <a:ahLst/>
              <a:cxnLst/>
              <a:rect l="0" t="0" r="0" b="0"/>
              <a:pathLst>
                <a:path w="42514" h="42514">
                  <a:moveTo>
                    <a:pt x="0" y="42514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Shape 3290"/>
            <p:cNvSpPr/>
            <p:nvPr/>
          </p:nvSpPr>
          <p:spPr>
            <a:xfrm>
              <a:off x="2036326" y="223652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Shape 3291"/>
            <p:cNvSpPr/>
            <p:nvPr/>
          </p:nvSpPr>
          <p:spPr>
            <a:xfrm>
              <a:off x="2036326" y="223652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Shape 3292"/>
            <p:cNvSpPr/>
            <p:nvPr/>
          </p:nvSpPr>
          <p:spPr>
            <a:xfrm>
              <a:off x="2440927" y="34338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Shape 3293"/>
            <p:cNvSpPr/>
            <p:nvPr/>
          </p:nvSpPr>
          <p:spPr>
            <a:xfrm>
              <a:off x="2440927" y="34338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Shape 3294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0"/>
                  </a:moveTo>
                  <a:lnTo>
                    <a:pt x="42513" y="42514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Shape 3295"/>
            <p:cNvSpPr/>
            <p:nvPr/>
          </p:nvSpPr>
          <p:spPr>
            <a:xfrm>
              <a:off x="2845854" y="974724"/>
              <a:ext cx="42513" cy="42514"/>
            </a:xfrm>
            <a:custGeom>
              <a:avLst/>
              <a:gdLst/>
              <a:ahLst/>
              <a:cxnLst/>
              <a:rect l="0" t="0" r="0" b="0"/>
              <a:pathLst>
                <a:path w="42513" h="42514">
                  <a:moveTo>
                    <a:pt x="0" y="42514"/>
                  </a:moveTo>
                  <a:lnTo>
                    <a:pt x="42513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Shape 3296"/>
            <p:cNvSpPr/>
            <p:nvPr/>
          </p:nvSpPr>
          <p:spPr>
            <a:xfrm>
              <a:off x="1747588" y="827337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0"/>
                  </a:moveTo>
                  <a:lnTo>
                    <a:pt x="42514" y="42513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Shape 3297"/>
            <p:cNvSpPr/>
            <p:nvPr/>
          </p:nvSpPr>
          <p:spPr>
            <a:xfrm>
              <a:off x="1747588" y="827337"/>
              <a:ext cx="42514" cy="42513"/>
            </a:xfrm>
            <a:custGeom>
              <a:avLst/>
              <a:gdLst/>
              <a:ahLst/>
              <a:cxnLst/>
              <a:rect l="0" t="0" r="0" b="0"/>
              <a:pathLst>
                <a:path w="42514" h="42513">
                  <a:moveTo>
                    <a:pt x="0" y="42513"/>
                  </a:moveTo>
                  <a:lnTo>
                    <a:pt x="42514" y="0"/>
                  </a:lnTo>
                </a:path>
              </a:pathLst>
            </a:custGeom>
            <a:noFill/>
            <a:ln w="8857" cap="sq" cmpd="sng" algn="ctr">
              <a:solidFill>
                <a:srgbClr val="0000FF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Rectangle 3298"/>
            <p:cNvSpPr/>
            <p:nvPr/>
          </p:nvSpPr>
          <p:spPr>
            <a:xfrm>
              <a:off x="1319439" y="885006"/>
              <a:ext cx="432478" cy="1061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6350" marR="0" lvl="0" indent="-6350" algn="l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00" cap="none" spc="45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kumimoji="0" lang="en-US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d=15cm</a:t>
              </a:r>
              <a:endParaRPr kumimoji="0" lang="zh-CN" altLang="en-US" sz="32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363" name="Shape 3299"/>
            <p:cNvSpPr/>
            <p:nvPr/>
          </p:nvSpPr>
          <p:spPr>
            <a:xfrm>
              <a:off x="1681359" y="926174"/>
              <a:ext cx="175368" cy="0"/>
            </a:xfrm>
            <a:custGeom>
              <a:avLst/>
              <a:gdLst/>
              <a:ahLst/>
              <a:cxnLst/>
              <a:rect l="0" t="0" r="0" b="0"/>
              <a:pathLst>
                <a:path w="175368">
                  <a:moveTo>
                    <a:pt x="0" y="0"/>
                  </a:moveTo>
                  <a:lnTo>
                    <a:pt x="175368" y="0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Shape 3300"/>
            <p:cNvSpPr/>
            <p:nvPr/>
          </p:nvSpPr>
          <p:spPr>
            <a:xfrm>
              <a:off x="1247729" y="228967"/>
              <a:ext cx="1619382" cy="767014"/>
            </a:xfrm>
            <a:custGeom>
              <a:avLst/>
              <a:gdLst/>
              <a:ahLst/>
              <a:cxnLst/>
              <a:rect l="0" t="0" r="0" b="0"/>
              <a:pathLst>
                <a:path w="1619382" h="767014">
                  <a:moveTo>
                    <a:pt x="0" y="13810"/>
                  </a:moveTo>
                  <a:lnTo>
                    <a:pt x="404927" y="0"/>
                  </a:lnTo>
                  <a:lnTo>
                    <a:pt x="809854" y="125046"/>
                  </a:lnTo>
                  <a:lnTo>
                    <a:pt x="1214455" y="729815"/>
                  </a:lnTo>
                  <a:lnTo>
                    <a:pt x="1619382" y="767014"/>
                  </a:lnTo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custDash>
                <a:ds d="139480" sp="223168"/>
                <a:ds d="139480" sp="223168"/>
                <a:ds d="139480" sp="223168"/>
                <a:ds d="139480" sp="223168"/>
              </a:custDash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Shape 3301"/>
            <p:cNvSpPr/>
            <p:nvPr/>
          </p:nvSpPr>
          <p:spPr>
            <a:xfrm>
              <a:off x="1226472" y="221519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Shape 3303"/>
            <p:cNvSpPr/>
            <p:nvPr/>
          </p:nvSpPr>
          <p:spPr>
            <a:xfrm>
              <a:off x="1631399" y="207710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Shape 3305"/>
            <p:cNvSpPr/>
            <p:nvPr/>
          </p:nvSpPr>
          <p:spPr>
            <a:xfrm>
              <a:off x="2036326" y="332756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Shape 3307"/>
            <p:cNvSpPr/>
            <p:nvPr/>
          </p:nvSpPr>
          <p:spPr>
            <a:xfrm>
              <a:off x="2440927" y="937525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7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Shape 3309"/>
            <p:cNvSpPr/>
            <p:nvPr/>
          </p:nvSpPr>
          <p:spPr>
            <a:xfrm>
              <a:off x="2845854" y="974724"/>
              <a:ext cx="42513" cy="35428"/>
            </a:xfrm>
            <a:custGeom>
              <a:avLst/>
              <a:gdLst/>
              <a:ahLst/>
              <a:cxnLst/>
              <a:rect l="0" t="0" r="0" b="0"/>
              <a:pathLst>
                <a:path w="42513" h="35428">
                  <a:moveTo>
                    <a:pt x="0" y="35428"/>
                  </a:moveTo>
                  <a:lnTo>
                    <a:pt x="21256" y="0"/>
                  </a:lnTo>
                  <a:lnTo>
                    <a:pt x="42513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Shape 3311"/>
            <p:cNvSpPr/>
            <p:nvPr/>
          </p:nvSpPr>
          <p:spPr>
            <a:xfrm>
              <a:off x="1747588" y="904917"/>
              <a:ext cx="42514" cy="35428"/>
            </a:xfrm>
            <a:custGeom>
              <a:avLst/>
              <a:gdLst/>
              <a:ahLst/>
              <a:cxnLst/>
              <a:rect l="0" t="0" r="0" b="0"/>
              <a:pathLst>
                <a:path w="42514" h="35428">
                  <a:moveTo>
                    <a:pt x="0" y="35428"/>
                  </a:moveTo>
                  <a:lnTo>
                    <a:pt x="21257" y="0"/>
                  </a:lnTo>
                  <a:lnTo>
                    <a:pt x="42514" y="35428"/>
                  </a:lnTo>
                  <a:close/>
                </a:path>
              </a:pathLst>
            </a:custGeom>
            <a:noFill/>
            <a:ln w="8857" cap="sq" cmpd="sng" algn="ctr">
              <a:solidFill>
                <a:srgbClr val="FF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Shape 3313"/>
            <p:cNvSpPr/>
            <p:nvPr/>
          </p:nvSpPr>
          <p:spPr>
            <a:xfrm>
              <a:off x="1247729" y="41199"/>
              <a:ext cx="1619382" cy="954782"/>
            </a:xfrm>
            <a:custGeom>
              <a:avLst/>
              <a:gdLst/>
              <a:ahLst/>
              <a:cxnLst/>
              <a:rect l="0" t="0" r="0" b="0"/>
              <a:pathLst>
                <a:path w="1619382" h="954782">
                  <a:moveTo>
                    <a:pt x="0" y="0"/>
                  </a:moveTo>
                  <a:lnTo>
                    <a:pt x="0" y="954782"/>
                  </a:lnTo>
                  <a:lnTo>
                    <a:pt x="1619382" y="954782"/>
                  </a:lnTo>
                  <a:lnTo>
                    <a:pt x="1619382" y="0"/>
                  </a:lnTo>
                  <a:lnTo>
                    <a:pt x="0" y="0"/>
                  </a:lnTo>
                </a:path>
              </a:pathLst>
            </a:custGeom>
            <a:noFill/>
            <a:ln w="8857" cap="sq" cmpd="sng" algn="ctr">
              <a:solidFill>
                <a:srgbClr val="000000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2" name="文本框 371"/>
          <p:cNvSpPr txBox="1"/>
          <p:nvPr/>
        </p:nvSpPr>
        <p:spPr>
          <a:xfrm>
            <a:off x="2437911" y="5795193"/>
            <a:ext cx="346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Sender: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. </a:t>
            </a:r>
            <a:r>
              <a:rPr kumimoji="1" lang="en-US" altLang="zh-CN" dirty="0" smtClean="0"/>
              <a:t>Receiver: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</a:t>
            </a:r>
            <a:endParaRPr kumimoji="1" lang="zh-CN" altLang="en-US" dirty="0"/>
          </a:p>
        </p:txBody>
      </p:sp>
      <p:sp>
        <p:nvSpPr>
          <p:cNvPr id="127" name="灯片编号占位符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494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Conclusions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sz="3200" dirty="0" err="1" smtClean="0">
                <a:solidFill>
                  <a:srgbClr val="0200D1"/>
                </a:solidFill>
              </a:rPr>
              <a:t>RDCode</a:t>
            </a:r>
            <a:r>
              <a:rPr lang="en-US" altLang="zh-CN" sz="3200" dirty="0" smtClean="0"/>
              <a:t> is a robust barcode system : </a:t>
            </a:r>
          </a:p>
          <a:p>
            <a:pPr lvl="1" algn="just"/>
            <a:r>
              <a:rPr lang="en-US" altLang="zh-CN" sz="2800" dirty="0" smtClean="0"/>
              <a:t> using VLC over screen-camera links, and</a:t>
            </a:r>
          </a:p>
          <a:p>
            <a:pPr lvl="1" algn="just"/>
            <a:r>
              <a:rPr lang="en-US" altLang="zh-CN" sz="2800" dirty="0" smtClean="0"/>
              <a:t> enhancing reliability to boost the throughput</a:t>
            </a:r>
          </a:p>
          <a:p>
            <a:pPr marL="457200" lvl="1" indent="0" algn="just">
              <a:buNone/>
            </a:pPr>
            <a:endParaRPr kumimoji="1" lang="en-US" altLang="zh-CN" sz="2800" dirty="0" smtClean="0"/>
          </a:p>
          <a:p>
            <a:pPr algn="just"/>
            <a:r>
              <a:rPr kumimoji="1" lang="en-US" altLang="zh-CN" sz="3200" dirty="0" smtClean="0">
                <a:solidFill>
                  <a:srgbClr val="0200D1"/>
                </a:solidFill>
              </a:rPr>
              <a:t>Core design</a:t>
            </a:r>
          </a:p>
          <a:p>
            <a:pPr lvl="1" algn="just"/>
            <a:r>
              <a:rPr kumimoji="1" lang="en-US" altLang="zh-CN" sz="3200" dirty="0" smtClean="0"/>
              <a:t> A new tri-level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barcode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layout</a:t>
            </a:r>
            <a:r>
              <a:rPr kumimoji="1" lang="zh-CN" altLang="en-US" sz="3200" dirty="0" smtClean="0"/>
              <a:t> </a:t>
            </a:r>
            <a:endParaRPr kumimoji="1" lang="en-US" altLang="zh-CN" sz="3200" dirty="0" smtClean="0"/>
          </a:p>
          <a:p>
            <a:pPr lvl="1" algn="just"/>
            <a:r>
              <a:rPr kumimoji="1" lang="en-US" altLang="zh-CN" sz="3200" dirty="0" smtClean="0"/>
              <a:t> Adaptive symbol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extraction </a:t>
            </a:r>
          </a:p>
          <a:p>
            <a:pPr lvl="1" algn="just"/>
            <a:r>
              <a:rPr kumimoji="1" lang="en-US" altLang="zh-CN" sz="3200" dirty="0" smtClean="0"/>
              <a:t> Different error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correction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at different layers</a:t>
            </a:r>
            <a:endParaRPr kumimoji="1" lang="en-US" altLang="zh-CN" dirty="0" smtClean="0"/>
          </a:p>
          <a:p>
            <a:pPr lvl="1" algn="just">
              <a:buNone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182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08000" y="5247305"/>
            <a:ext cx="82150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Please consider going to </a:t>
            </a:r>
            <a:r>
              <a:rPr lang="en-US" altLang="zh-CN" dirty="0" smtClean="0">
                <a:solidFill>
                  <a:srgbClr val="0200D1"/>
                </a:solidFill>
              </a:rPr>
              <a:t>the demo session</a:t>
            </a:r>
            <a:r>
              <a:rPr lang="en-US" altLang="zh-CN" dirty="0" smtClean="0"/>
              <a:t>:</a:t>
            </a:r>
          </a:p>
          <a:p>
            <a:endParaRPr lang="en-US" altLang="zh-CN" dirty="0" smtClean="0"/>
          </a:p>
          <a:p>
            <a:r>
              <a:rPr lang="en-US" altLang="zh-CN" dirty="0" err="1" smtClean="0"/>
              <a:t>Anran</a:t>
            </a:r>
            <a:r>
              <a:rPr lang="en-US" altLang="zh-CN" dirty="0" smtClean="0"/>
              <a:t> Wang, </a:t>
            </a:r>
            <a:r>
              <a:rPr lang="en-US" altLang="zh-CN" dirty="0" err="1" smtClean="0"/>
              <a:t>Shuai</a:t>
            </a:r>
            <a:r>
              <a:rPr lang="en-US" altLang="zh-CN" dirty="0" smtClean="0"/>
              <a:t> Ma, </a:t>
            </a:r>
            <a:r>
              <a:rPr lang="en-US" altLang="zh-CN" dirty="0" err="1" smtClean="0"/>
              <a:t>Chunming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Hu</a:t>
            </a:r>
            <a:r>
              <a:rPr lang="en-US" altLang="zh-CN" dirty="0" smtClean="0"/>
              <a:t>, </a:t>
            </a:r>
            <a:r>
              <a:rPr lang="en-US" altLang="zh-CN" dirty="0" err="1" smtClean="0"/>
              <a:t>Jinpeng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Huai</a:t>
            </a:r>
            <a:r>
              <a:rPr lang="en-US" altLang="zh-CN" dirty="0" smtClean="0"/>
              <a:t>, </a:t>
            </a:r>
            <a:r>
              <a:rPr lang="en-US" altLang="zh-CN" dirty="0" err="1" smtClean="0"/>
              <a:t>Chunyi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Peng</a:t>
            </a:r>
            <a:r>
              <a:rPr lang="en-US" altLang="zh-CN" dirty="0" smtClean="0"/>
              <a:t>, and </a:t>
            </a:r>
            <a:r>
              <a:rPr lang="en-US" altLang="zh-CN" dirty="0" err="1" smtClean="0"/>
              <a:t>Guobin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Shen</a:t>
            </a:r>
            <a:r>
              <a:rPr lang="en-US" altLang="zh-CN" dirty="0" smtClean="0"/>
              <a:t>, </a:t>
            </a:r>
          </a:p>
          <a:p>
            <a:r>
              <a:rPr lang="en-US" altLang="zh-CN" dirty="0" smtClean="0">
                <a:solidFill>
                  <a:srgbClr val="0200D1"/>
                </a:solidFill>
              </a:rPr>
              <a:t>A Robust Barcode System for Data Transmissions over Screen-Camera Links</a:t>
            </a:r>
            <a:r>
              <a:rPr lang="en-US" altLang="zh-CN" dirty="0" smtClean="0"/>
              <a:t>.  In </a:t>
            </a:r>
            <a:r>
              <a:rPr lang="en-US" altLang="zh-CN" dirty="0" err="1" smtClean="0"/>
              <a:t>MobiCom</a:t>
            </a:r>
            <a:r>
              <a:rPr lang="en-US" altLang="zh-CN" dirty="0" smtClean="0"/>
              <a:t> 2014.</a:t>
            </a:r>
            <a:endParaRPr lang="zh-CN" altLang="en-US" dirty="0"/>
          </a:p>
        </p:txBody>
      </p:sp>
      <p:pic>
        <p:nvPicPr>
          <p:cNvPr id="7" name="Mac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3050" y="742951"/>
            <a:ext cx="7349233" cy="4133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5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Oppotunities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03572"/>
            <a:ext cx="8609428" cy="5261317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Highly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competent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>
                <a:solidFill>
                  <a:srgbClr val="0200D1"/>
                </a:solidFill>
              </a:rPr>
              <a:t>one-time near distance communication</a:t>
            </a:r>
            <a:endParaRPr lang="en-US" altLang="zh-CN" dirty="0" smtClean="0"/>
          </a:p>
          <a:p>
            <a:r>
              <a:rPr lang="en-US" altLang="zh-CN" dirty="0" smtClean="0"/>
              <a:t>Compared with Radio Frequency (RF) techniques 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Highly available:</a:t>
            </a:r>
            <a:r>
              <a:rPr lang="en-US" altLang="zh-CN" dirty="0" smtClean="0">
                <a:solidFill>
                  <a:srgbClr val="FF0000"/>
                </a:solidFill>
              </a:rPr>
              <a:t>  </a:t>
            </a:r>
            <a:r>
              <a:rPr lang="en-US" altLang="zh-CN" sz="2200" dirty="0" smtClean="0"/>
              <a:t>Each </a:t>
            </a:r>
            <a:r>
              <a:rPr lang="en-US" altLang="zh-CN" sz="2200" dirty="0" err="1" smtClean="0"/>
              <a:t>smartphone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has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screen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and a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camera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Direct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and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secure: </a:t>
            </a:r>
            <a:r>
              <a:rPr lang="en-US" altLang="zh-CN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200" dirty="0" smtClean="0"/>
              <a:t>No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need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to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do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an authentication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process</a:t>
            </a:r>
          </a:p>
          <a:p>
            <a:pPr lvl="1"/>
            <a:r>
              <a:rPr lang="en-US" altLang="zh-CN" b="1" dirty="0" smtClean="0">
                <a:solidFill>
                  <a:srgbClr val="FF0000"/>
                </a:solidFill>
              </a:rPr>
              <a:t>Infrastructure-less:</a:t>
            </a:r>
            <a:r>
              <a:rPr lang="en-US" altLang="zh-CN" b="1" dirty="0" smtClean="0">
                <a:solidFill>
                  <a:srgbClr val="0200D1"/>
                </a:solidFill>
              </a:rPr>
              <a:t>  </a:t>
            </a:r>
            <a:r>
              <a:rPr lang="en-US" altLang="zh-CN" sz="2200" dirty="0" smtClean="0"/>
              <a:t>No dependency on </a:t>
            </a:r>
            <a:r>
              <a:rPr lang="en-US" altLang="zh-CN" sz="2200" dirty="0" err="1" smtClean="0"/>
              <a:t>WiFi</a:t>
            </a:r>
            <a:r>
              <a:rPr lang="en-US" altLang="zh-CN" sz="2200" dirty="0" smtClean="0"/>
              <a:t> or cellular networks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3</a:t>
            </a:fld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76607" y="3860802"/>
            <a:ext cx="8814991" cy="2692400"/>
            <a:chOff x="329004" y="3945467"/>
            <a:chExt cx="8814991" cy="2692400"/>
          </a:xfrm>
        </p:grpSpPr>
        <p:grpSp>
          <p:nvGrpSpPr>
            <p:cNvPr id="11" name="组合 10"/>
            <p:cNvGrpSpPr/>
            <p:nvPr/>
          </p:nvGrpSpPr>
          <p:grpSpPr>
            <a:xfrm>
              <a:off x="329004" y="3945467"/>
              <a:ext cx="8814991" cy="2692400"/>
              <a:chOff x="329004" y="3945467"/>
              <a:chExt cx="8814991" cy="2692400"/>
            </a:xfrm>
          </p:grpSpPr>
          <p:pic>
            <p:nvPicPr>
              <p:cNvPr id="7" name="图片 6" descr="th (1)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29004" y="3945467"/>
                <a:ext cx="5682337" cy="2692400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6299194" y="4933626"/>
                <a:ext cx="284480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CN" sz="2400" b="1" dirty="0" smtClean="0">
                    <a:ln w="11430"/>
                    <a:solidFill>
                      <a:srgbClr val="FF0000"/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when you are here!</a:t>
                </a:r>
                <a:endParaRPr lang="zh-CN" altLang="en-US" sz="24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左箭头 8"/>
            <p:cNvSpPr/>
            <p:nvPr/>
          </p:nvSpPr>
          <p:spPr>
            <a:xfrm>
              <a:off x="6011324" y="4886689"/>
              <a:ext cx="355600" cy="57291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5" name="标题 3"/>
          <p:cNvSpPr>
            <a:spLocks noGrp="1"/>
          </p:cNvSpPr>
          <p:nvPr>
            <p:ph type="title"/>
          </p:nvPr>
        </p:nvSpPr>
        <p:spPr>
          <a:xfrm>
            <a:off x="342221" y="2612803"/>
            <a:ext cx="7886700" cy="987648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smtClean="0"/>
              <a:t>Thanks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err="1" smtClean="0"/>
              <a:t>RDCode</a:t>
            </a:r>
            <a:r>
              <a:rPr lang="en-US" altLang="zh-CN" sz="4000" dirty="0" smtClean="0"/>
              <a:t> Implementation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31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1" y="2476500"/>
            <a:ext cx="8731248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Bit-error-rate</a:t>
            </a:r>
            <a:endParaRPr kumimoji="1"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49" b="1849"/>
          <a:stretch>
            <a:fillRect/>
          </a:stretch>
        </p:blipFill>
        <p:spPr>
          <a:xfrm>
            <a:off x="1184293" y="1905006"/>
            <a:ext cx="6538001" cy="3607219"/>
          </a:xfrm>
        </p:spPr>
      </p:pic>
      <p:sp>
        <p:nvSpPr>
          <p:cNvPr id="8" name="文本框 7"/>
          <p:cNvSpPr txBox="1"/>
          <p:nvPr/>
        </p:nvSpPr>
        <p:spPr>
          <a:xfrm>
            <a:off x="2449362" y="5896916"/>
            <a:ext cx="458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Sender: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7</a:t>
            </a:r>
            <a:r>
              <a:rPr kumimoji="1" lang="zh-CN" altLang="en-US" dirty="0" smtClean="0"/>
              <a:t>. </a:t>
            </a:r>
            <a:r>
              <a:rPr kumimoji="1" lang="en-US" altLang="zh-CN" dirty="0" smtClean="0"/>
              <a:t>Receiver: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Nexus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4/Galaxy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S3</a:t>
            </a:r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624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 – Decoding Efficiency</a:t>
            </a:r>
            <a:endParaRPr kumimoji="1"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71538466"/>
              </p:ext>
            </p:extLst>
          </p:nvPr>
        </p:nvGraphicFramePr>
        <p:xfrm>
          <a:off x="1015828" y="1935889"/>
          <a:ext cx="7081967" cy="3764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7195"/>
                <a:gridCol w="1059413"/>
                <a:gridCol w="1020426"/>
                <a:gridCol w="1164507"/>
                <a:gridCol w="1020426"/>
              </a:tblGrid>
              <a:tr h="537814"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Symbols count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gridSpan="2"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84*60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156*108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37814"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Thread count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</a:tr>
              <a:tr h="537814"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Center locator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gridSpan="2"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63ms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68ms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3781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Distributed locator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gridSpan="2">
                  <a:txBody>
                    <a:bodyPr/>
                    <a:lstStyle/>
                    <a:p>
                      <a:pPr marL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13ms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14ms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37814"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Data extraction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1460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44ms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13ms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150ms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43ms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</a:tr>
              <a:tr h="537814"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Error correction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4127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27ms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2667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9ms</a:t>
                      </a:r>
                      <a:endParaRPr lang="zh-CN" sz="18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</a:tr>
              <a:tr h="537814">
                <a:tc>
                  <a:txBody>
                    <a:bodyPr/>
                    <a:lstStyle/>
                    <a:p>
                      <a:pPr marL="6350" marR="146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Total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1460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64ms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30ms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191ms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66ms</a:t>
                      </a:r>
                      <a:endParaRPr lang="zh-CN" sz="18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1755" marR="71755" marT="12065" marB="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001281" y="5862918"/>
            <a:ext cx="3141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Decoding time. Device: Nexus 4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954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Challenges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03572"/>
            <a:ext cx="8609428" cy="5261317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200D1"/>
                </a:solidFill>
              </a:rPr>
              <a:t>Smartphone limitations</a:t>
            </a:r>
            <a:r>
              <a:rPr lang="en-US" altLang="zh-CN" dirty="0" smtClean="0">
                <a:solidFill>
                  <a:srgbClr val="0200D1"/>
                </a:solidFill>
              </a:rPr>
              <a:t> </a:t>
            </a:r>
            <a:endParaRPr lang="en-US" altLang="zh-CN" dirty="0" smtClean="0"/>
          </a:p>
          <a:p>
            <a:r>
              <a:rPr lang="en-US" altLang="zh-CN" b="1" dirty="0" smtClean="0">
                <a:solidFill>
                  <a:srgbClr val="0200D1"/>
                </a:solidFill>
              </a:rPr>
              <a:t>user behavior uncertainty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11" name="Picture 4" descr="http://cdn.meme.li/instances/500x/35829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52" y="2503353"/>
            <a:ext cx="4298015" cy="387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Smartphone Limitations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5</a:t>
            </a:fld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22781" y="3616623"/>
            <a:ext cx="3359189" cy="2523067"/>
            <a:chOff x="68786" y="3819823"/>
            <a:chExt cx="3359189" cy="2523067"/>
          </a:xfrm>
        </p:grpSpPr>
        <p:sp>
          <p:nvSpPr>
            <p:cNvPr id="5" name="文本框 3"/>
            <p:cNvSpPr txBox="1"/>
            <p:nvPr/>
          </p:nvSpPr>
          <p:spPr>
            <a:xfrm>
              <a:off x="68786" y="3819823"/>
              <a:ext cx="335918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0200D1"/>
                  </a:solidFill>
                </a:rPr>
                <a:t>Low </a:t>
              </a:r>
              <a:r>
                <a:rPr lang="en-US" altLang="zh-CN" sz="2400" b="1" dirty="0">
                  <a:solidFill>
                    <a:srgbClr val="0200D1"/>
                  </a:solidFill>
                </a:rPr>
                <a:t>b</a:t>
              </a:r>
              <a:r>
                <a:rPr lang="en-US" altLang="zh-CN" sz="2400" b="1" dirty="0" smtClean="0">
                  <a:solidFill>
                    <a:srgbClr val="0200D1"/>
                  </a:solidFill>
                </a:rPr>
                <a:t>order performance</a:t>
              </a:r>
            </a:p>
            <a:p>
              <a:pPr algn="ctr"/>
              <a:r>
                <a:rPr lang="en-US" altLang="zh-CN" dirty="0" smtClean="0">
                  <a:solidFill>
                    <a:srgbClr val="0200D1"/>
                  </a:solidFill>
                </a:rPr>
                <a:t>(</a:t>
              </a:r>
              <a:r>
                <a:rPr lang="en-US" altLang="zh-CN" dirty="0" err="1" smtClean="0">
                  <a:solidFill>
                    <a:srgbClr val="0200D1"/>
                  </a:solidFill>
                </a:rPr>
                <a:t>vignetting</a:t>
              </a:r>
              <a:r>
                <a:rPr lang="en-US" altLang="zh-CN" dirty="0" smtClean="0">
                  <a:solidFill>
                    <a:srgbClr val="0200D1"/>
                  </a:solidFill>
                </a:rPr>
                <a:t>)</a:t>
              </a:r>
              <a:endParaRPr lang="zh-CN" altLang="en-US" dirty="0">
                <a:solidFill>
                  <a:srgbClr val="0200D1"/>
                </a:solidFill>
              </a:endParaRPr>
            </a:p>
          </p:txBody>
        </p:sp>
        <p:pic>
          <p:nvPicPr>
            <p:cNvPr id="6" name="Picture 2" descr="http://www.ptgui.com/images/vigntutorial/vignettin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18" y="4570719"/>
              <a:ext cx="2662058" cy="177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424982" y="1154847"/>
            <a:ext cx="2850383" cy="2117655"/>
            <a:chOff x="424982" y="1154847"/>
            <a:chExt cx="2850383" cy="2117655"/>
          </a:xfrm>
        </p:grpSpPr>
        <p:sp>
          <p:nvSpPr>
            <p:cNvPr id="7" name="文本框 4"/>
            <p:cNvSpPr txBox="1"/>
            <p:nvPr/>
          </p:nvSpPr>
          <p:spPr>
            <a:xfrm>
              <a:off x="1035855" y="1154847"/>
              <a:ext cx="22027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200D1"/>
                  </a:solidFill>
                </a:rPr>
                <a:t>Lens distortions</a:t>
              </a:r>
              <a:endParaRPr lang="zh-CN" altLang="en-US" sz="2400" b="1" dirty="0" smtClean="0">
                <a:solidFill>
                  <a:srgbClr val="0200D1"/>
                </a:solidFill>
              </a:endParaRPr>
            </a:p>
          </p:txBody>
        </p:sp>
        <p:pic>
          <p:nvPicPr>
            <p:cNvPr id="8" name="Picture 2" descr="http://dslrfilmschool.com/wp-content/uploads/2013/01/Lens-Distor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82" y="1562272"/>
              <a:ext cx="2850383" cy="1710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本框 1"/>
          <p:cNvSpPr txBox="1"/>
          <p:nvPr/>
        </p:nvSpPr>
        <p:spPr>
          <a:xfrm>
            <a:off x="3996270" y="3658657"/>
            <a:ext cx="4944534" cy="249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200D1"/>
                </a:solidFill>
              </a:rPr>
              <a:t>Color issues: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Color </a:t>
            </a:r>
            <a:r>
              <a:rPr lang="en-US" altLang="zh-CN" sz="2000" dirty="0"/>
              <a:t>inaccuracies,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/>
              <a:t>Different color processing </a:t>
            </a:r>
            <a:r>
              <a:rPr lang="en-US" altLang="zh-CN" sz="2000" dirty="0" smtClean="0"/>
              <a:t>mechanisms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200D1"/>
                </a:solidFill>
              </a:rPr>
              <a:t>Limited resources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Limited computing ability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000" dirty="0" smtClean="0"/>
              <a:t>Low battery capacity</a:t>
            </a:r>
          </a:p>
          <a:p>
            <a:r>
              <a:rPr lang="en-US" altLang="zh-CN" sz="2000" dirty="0" smtClean="0"/>
              <a:t>…</a:t>
            </a:r>
            <a:endParaRPr lang="zh-CN" altLang="en-US" sz="20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3936409" y="1170236"/>
            <a:ext cx="4902789" cy="1996298"/>
            <a:chOff x="3936409" y="1170236"/>
            <a:chExt cx="4902789" cy="1996298"/>
          </a:xfrm>
        </p:grpSpPr>
        <p:sp>
          <p:nvSpPr>
            <p:cNvPr id="9" name="文本框 7"/>
            <p:cNvSpPr txBox="1"/>
            <p:nvPr/>
          </p:nvSpPr>
          <p:spPr>
            <a:xfrm>
              <a:off x="5447269" y="1170236"/>
              <a:ext cx="2049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0200D1"/>
                  </a:solidFill>
                </a:rPr>
                <a:t>Rolling shutter</a:t>
              </a:r>
              <a:endParaRPr lang="zh-CN" altLang="en-US" sz="2400" b="1" dirty="0">
                <a:solidFill>
                  <a:srgbClr val="0200D1"/>
                </a:solidFill>
              </a:endParaRPr>
            </a:p>
          </p:txBody>
        </p:sp>
        <p:pic>
          <p:nvPicPr>
            <p:cNvPr id="10" name="图片 9" descr="Rolling-Shutter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409" y="1534503"/>
              <a:ext cx="2865981" cy="1617568"/>
            </a:xfrm>
            <a:prstGeom prst="rect">
              <a:avLst/>
            </a:prstGeom>
          </p:spPr>
        </p:pic>
        <p:pic>
          <p:nvPicPr>
            <p:cNvPr id="12" name="图片 11" descr="800px-Lightning_rolling_shutte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1998" y="1658346"/>
              <a:ext cx="1727200" cy="15081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User Behavior Uncertainty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7286" y="1280156"/>
            <a:ext cx="8609428" cy="1412244"/>
          </a:xfrm>
        </p:spPr>
        <p:txBody>
          <a:bodyPr/>
          <a:lstStyle/>
          <a:p>
            <a:r>
              <a:rPr lang="en-US" altLang="zh-CN" dirty="0" smtClean="0"/>
              <a:t>Users behave differently when shooting pictures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Unsuitable capture positions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Trembles</a:t>
            </a:r>
            <a:endParaRPr lang="zh-CN" altLang="en-US" sz="2800" dirty="0" smtClean="0">
              <a:solidFill>
                <a:srgbClr val="0200D1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7" name="图片 6" descr="20140826_2254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799"/>
          <a:stretch/>
        </p:blipFill>
        <p:spPr>
          <a:xfrm>
            <a:off x="5388342" y="3014129"/>
            <a:ext cx="2795981" cy="2706028"/>
          </a:xfrm>
          <a:prstGeom prst="rect">
            <a:avLst/>
          </a:prstGeom>
        </p:spPr>
      </p:pic>
      <p:pic>
        <p:nvPicPr>
          <p:cNvPr id="8" name="图片 7" descr="20140826_2255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79" r="26818" b="2442"/>
          <a:stretch/>
        </p:blipFill>
        <p:spPr>
          <a:xfrm>
            <a:off x="987795" y="2989602"/>
            <a:ext cx="2799610" cy="271362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03843" y="5967511"/>
            <a:ext cx="368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000" b="1" dirty="0" smtClean="0">
                <a:solidFill>
                  <a:srgbClr val="FF0000"/>
                </a:solidFill>
              </a:rPr>
              <a:t>Distorted or incomplete  pictures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4270" y="5967511"/>
            <a:ext cx="3886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000" b="1" dirty="0" smtClean="0">
                <a:solidFill>
                  <a:srgbClr val="FF0000"/>
                </a:solidFill>
              </a:rPr>
              <a:t>Several sequential blurred pictures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Problems and Our Solution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Three problems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Locality: </a:t>
            </a:r>
            <a:r>
              <a:rPr lang="en-US" altLang="zh-CN" dirty="0" smtClean="0"/>
              <a:t>Close places have similar features, while far places have different features</a:t>
            </a:r>
            <a:r>
              <a:rPr lang="en-US" altLang="zh-CN" sz="2400" dirty="0" smtClean="0"/>
              <a:t>.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 Partial unavailability: </a:t>
            </a:r>
            <a:r>
              <a:rPr lang="en-US" altLang="zh-CN" dirty="0" smtClean="0"/>
              <a:t>Unrecognizable parts/loss of a frame, e.g., by improper shooting positions or trembles</a:t>
            </a:r>
            <a:r>
              <a:rPr lang="en-US" altLang="zh-CN" sz="2400" dirty="0" smtClean="0"/>
              <a:t>.</a:t>
            </a:r>
          </a:p>
          <a:p>
            <a:pPr lvl="1"/>
            <a:r>
              <a:rPr lang="en-US" altLang="zh-CN" b="1" dirty="0" smtClean="0">
                <a:solidFill>
                  <a:srgbClr val="0200D1"/>
                </a:solidFill>
              </a:rPr>
              <a:t>One-way communication with </a:t>
            </a:r>
            <a:r>
              <a:rPr lang="en-US" altLang="zh-CN" b="1" dirty="0" err="1" smtClean="0">
                <a:solidFill>
                  <a:srgbClr val="0200D1"/>
                </a:solidFill>
              </a:rPr>
              <a:t>smartphones</a:t>
            </a:r>
            <a:endParaRPr lang="en-US" altLang="zh-CN" b="1" dirty="0" smtClean="0">
              <a:solidFill>
                <a:srgbClr val="0200D1"/>
              </a:solidFill>
            </a:endParaRPr>
          </a:p>
          <a:p>
            <a:pPr lvl="2"/>
            <a:r>
              <a:rPr lang="en-US" altLang="zh-CN" sz="2400" dirty="0" smtClean="0"/>
              <a:t>No feedback available during data transmission</a:t>
            </a:r>
          </a:p>
          <a:p>
            <a:pPr lvl="2"/>
            <a:r>
              <a:rPr lang="en-US" altLang="zh-CN" sz="2400" dirty="0" smtClean="0"/>
              <a:t>No heavy-weight methods</a:t>
            </a:r>
          </a:p>
          <a:p>
            <a:pPr lvl="1">
              <a:buNone/>
            </a:pPr>
            <a:endParaRPr lang="en-US" altLang="zh-CN" b="1" dirty="0" smtClean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38124" y="4914900"/>
            <a:ext cx="8734425" cy="1409700"/>
          </a:xfrm>
          <a:prstGeom prst="round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400" b="1" dirty="0" smtClean="0">
                <a:solidFill>
                  <a:schemeClr val="tx1"/>
                </a:solidFill>
              </a:rPr>
              <a:t>Our solution: </a:t>
            </a:r>
            <a:r>
              <a:rPr lang="en-US" altLang="zh-CN" sz="3400" b="1" dirty="0" err="1" smtClean="0">
                <a:solidFill>
                  <a:srgbClr val="0200D1"/>
                </a:solidFill>
              </a:rPr>
              <a:t>RDCode</a:t>
            </a:r>
            <a:endParaRPr lang="en-US" altLang="zh-CN" sz="3400" b="1" dirty="0" smtClean="0">
              <a:solidFill>
                <a:srgbClr val="0200D1"/>
              </a:solidFill>
            </a:endParaRPr>
          </a:p>
          <a:p>
            <a:pPr algn="ctr"/>
            <a:r>
              <a:rPr lang="en-US" altLang="zh-CN" sz="3400" b="1" dirty="0" smtClean="0">
                <a:solidFill>
                  <a:schemeClr val="tx1"/>
                </a:solidFill>
              </a:rPr>
              <a:t>Enhancing </a:t>
            </a:r>
            <a:r>
              <a:rPr lang="en-US" altLang="zh-CN" sz="3400" b="1" dirty="0" smtClean="0">
                <a:solidFill>
                  <a:srgbClr val="FF0000"/>
                </a:solidFill>
              </a:rPr>
              <a:t>reliability</a:t>
            </a:r>
            <a:r>
              <a:rPr lang="en-US" altLang="zh-CN" sz="3400" b="1" dirty="0" smtClean="0">
                <a:solidFill>
                  <a:schemeClr val="tx1"/>
                </a:solidFill>
              </a:rPr>
              <a:t> to boost the throughput</a:t>
            </a:r>
          </a:p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066" y="2675467"/>
            <a:ext cx="8602133" cy="100647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Design Principles and Architecture</a:t>
            </a:r>
            <a:endParaRPr lang="zh-CN" alt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0449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151" y="111902"/>
            <a:ext cx="8718869" cy="112605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Principles: </a:t>
            </a:r>
            <a:r>
              <a:rPr lang="en-US" altLang="zh-CN" sz="2800" dirty="0" smtClean="0"/>
              <a:t>High-Speed Reliable Transmission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Speed and reliability are </a:t>
            </a:r>
            <a:r>
              <a:rPr lang="en-US" altLang="zh-CN" dirty="0" smtClean="0">
                <a:solidFill>
                  <a:srgbClr val="FF0000"/>
                </a:solidFill>
              </a:rPr>
              <a:t>two sides of a coin</a:t>
            </a:r>
          </a:p>
          <a:p>
            <a:pPr lvl="1"/>
            <a:r>
              <a:rPr lang="en-US" altLang="zh-CN" dirty="0" smtClean="0"/>
              <a:t>Enhancing reliability with a reasonable overhead</a:t>
            </a:r>
          </a:p>
          <a:p>
            <a:pPr>
              <a:spcBef>
                <a:spcPts val="2000"/>
              </a:spcBef>
            </a:pPr>
            <a:r>
              <a:rPr lang="en-US" altLang="zh-CN" dirty="0" smtClean="0"/>
              <a:t>Address </a:t>
            </a:r>
            <a:r>
              <a:rPr lang="en-US" altLang="zh-CN" dirty="0" smtClean="0">
                <a:solidFill>
                  <a:srgbClr val="FF0000"/>
                </a:solidFill>
              </a:rPr>
              <a:t>the locality and  partial unavailability problems</a:t>
            </a:r>
            <a:endParaRPr lang="en-US" altLang="zh-CN" dirty="0" smtClean="0"/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A packet-frame-block tri-level structure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Different error correction techniques for three layers</a:t>
            </a:r>
          </a:p>
          <a:p>
            <a:pPr>
              <a:spcBef>
                <a:spcPts val="2000"/>
              </a:spcBef>
            </a:pPr>
            <a:r>
              <a:rPr lang="en-US" altLang="zh-CN" dirty="0" smtClean="0"/>
              <a:t>Work with the </a:t>
            </a:r>
            <a:r>
              <a:rPr lang="en-US" altLang="zh-CN" dirty="0" smtClean="0">
                <a:solidFill>
                  <a:srgbClr val="FF0000"/>
                </a:solidFill>
              </a:rPr>
              <a:t>limited</a:t>
            </a: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computing resources </a:t>
            </a:r>
          </a:p>
          <a:p>
            <a:pPr lvl="1"/>
            <a:r>
              <a:rPr lang="en-US" altLang="zh-CN" sz="2800" dirty="0" smtClean="0">
                <a:solidFill>
                  <a:srgbClr val="0200D1"/>
                </a:solidFill>
              </a:rPr>
              <a:t>Adopt light-weight solutions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E8F2-D4F6-47F1-B405-FD5164D3112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15619</TotalTime>
  <Words>1269</Words>
  <Application>Microsoft Office PowerPoint</Application>
  <PresentationFormat>全屏显示(4:3)</PresentationFormat>
  <Paragraphs>342</Paragraphs>
  <Slides>33</Slides>
  <Notes>10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Enhancing Reliability to Boost the Throughput over Screen-Camera Links</vt:lpstr>
      <vt:lpstr>VLC over Screen-Camera Links</vt:lpstr>
      <vt:lpstr>Oppotunities</vt:lpstr>
      <vt:lpstr>Challenges</vt:lpstr>
      <vt:lpstr>Smartphone Limitations</vt:lpstr>
      <vt:lpstr>User Behavior Uncertainty</vt:lpstr>
      <vt:lpstr>Problems and Our Solution</vt:lpstr>
      <vt:lpstr>Design Principles and Architecture</vt:lpstr>
      <vt:lpstr>Principles: High-Speed Reliable Transmission</vt:lpstr>
      <vt:lpstr>RDCode Architecture</vt:lpstr>
      <vt:lpstr>幻灯片 11</vt:lpstr>
      <vt:lpstr>Layout Design</vt:lpstr>
      <vt:lpstr>Symbol Extraction</vt:lpstr>
      <vt:lpstr>Symbol Extraction</vt:lpstr>
      <vt:lpstr>Symbol Extraction</vt:lpstr>
      <vt:lpstr>Symbol Extraction</vt:lpstr>
      <vt:lpstr>Symbol Extraction</vt:lpstr>
      <vt:lpstr>幻灯片 18</vt:lpstr>
      <vt:lpstr>Error Correction Techniques</vt:lpstr>
      <vt:lpstr>Error Correction Techniques</vt:lpstr>
      <vt:lpstr>Data Ordering</vt:lpstr>
      <vt:lpstr>RDCode Implementation</vt:lpstr>
      <vt:lpstr>RDCode Evaluation</vt:lpstr>
      <vt:lpstr>Evaluation</vt:lpstr>
      <vt:lpstr>Evaluation – Transmission Speed </vt:lpstr>
      <vt:lpstr>Evaluation – Trembles</vt:lpstr>
      <vt:lpstr>Evaluation – Capture Position</vt:lpstr>
      <vt:lpstr>Conclusions</vt:lpstr>
      <vt:lpstr>幻灯片 29</vt:lpstr>
      <vt:lpstr>Thanks</vt:lpstr>
      <vt:lpstr>RDCode Implementation</vt:lpstr>
      <vt:lpstr>Evaluation – Bit-error-rate</vt:lpstr>
      <vt:lpstr>Evaluation – Decoding Efficiency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Enhancing Reliability to  Boost the Throughput over  Screen-Camera Links</dc:title>
  <dc:creator>王安然</dc:creator>
  <cp:lastModifiedBy>shuai.ma</cp:lastModifiedBy>
  <cp:revision>537</cp:revision>
  <dcterms:created xsi:type="dcterms:W3CDTF">2014-08-26T06:03:35Z</dcterms:created>
  <dcterms:modified xsi:type="dcterms:W3CDTF">2019-06-12T00:59:46Z</dcterms:modified>
</cp:coreProperties>
</file>