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6" r:id="rId2"/>
    <p:sldId id="582" r:id="rId3"/>
    <p:sldId id="583" r:id="rId4"/>
    <p:sldId id="586" r:id="rId5"/>
    <p:sldId id="584" r:id="rId6"/>
    <p:sldId id="585" r:id="rId7"/>
    <p:sldId id="588" r:id="rId8"/>
    <p:sldId id="589" r:id="rId9"/>
    <p:sldId id="590" r:id="rId10"/>
    <p:sldId id="591" r:id="rId11"/>
    <p:sldId id="601" r:id="rId12"/>
    <p:sldId id="604" r:id="rId13"/>
    <p:sldId id="603" r:id="rId14"/>
    <p:sldId id="592" r:id="rId15"/>
    <p:sldId id="605" r:id="rId16"/>
    <p:sldId id="596" r:id="rId17"/>
    <p:sldId id="597" r:id="rId18"/>
    <p:sldId id="609" r:id="rId19"/>
    <p:sldId id="607" r:id="rId20"/>
    <p:sldId id="606" r:id="rId21"/>
    <p:sldId id="608" r:id="rId22"/>
    <p:sldId id="598" r:id="rId23"/>
    <p:sldId id="600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CC"/>
    <a:srgbClr val="3366CC"/>
    <a:srgbClr val="FF0000"/>
    <a:srgbClr val="FFFF66"/>
    <a:srgbClr val="EAEAEA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6811" autoAdjust="0"/>
    <p:restoredTop sz="86471" autoAdjust="0"/>
  </p:normalViewPr>
  <p:slideViewPr>
    <p:cSldViewPr>
      <p:cViewPr varScale="1">
        <p:scale>
          <a:sx n="90" d="100"/>
          <a:sy n="90" d="100"/>
        </p:scale>
        <p:origin x="-8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EC65EB90-AE42-4056-B0B4-9D6DAF6E001B}" type="datetimeFigureOut">
              <a:rPr lang="zh-CN" altLang="en-US"/>
              <a:pPr>
                <a:defRPr/>
              </a:pPr>
              <a:t>2012-08-30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607E964A-FC2B-474E-9469-BA4114D81A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005BF69-F17E-4B8A-A570-6946DCBE2A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50180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charset="0"/>
              <a:ea typeface="宋体" charset="-122"/>
            </a:endParaRPr>
          </a:p>
        </p:txBody>
      </p:sp>
      <p:sp>
        <p:nvSpPr>
          <p:cNvPr id="50181" name="页脚占位符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charset="0"/>
              <a:ea typeface="宋体" charset="-122"/>
            </a:endParaRPr>
          </a:p>
        </p:txBody>
      </p:sp>
      <p:sp>
        <p:nvSpPr>
          <p:cNvPr id="50182" name="灯片编号占位符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771C34-D08D-423F-AAA6-3B0E22424865}" type="slidenum">
              <a:rPr lang="en-US" altLang="zh-CN" smtClean="0">
                <a:latin typeface="Arial" charset="0"/>
                <a:ea typeface="宋体" charset="-122"/>
              </a:rPr>
              <a:pPr/>
              <a:t>1</a:t>
            </a:fld>
            <a:endParaRPr lang="en-US" altLang="zh-CN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97F5B-A7A0-455E-AFEC-08D381AFF3ED}" type="slidenum">
              <a:rPr lang="zh-CN" altLang="en-US"/>
              <a:pPr>
                <a:defRPr/>
              </a:pPr>
              <a:t>‹#›</a:t>
            </a:fld>
            <a:fld id="{23F7DC37-F9EB-4ABE-BCCC-12D9E07B9D4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428625" y="857250"/>
            <a:ext cx="8215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358246" cy="79690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000108"/>
            <a:ext cx="8501122" cy="5429288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Unicode MS" pitchFamily="34" charset="-122"/>
              </a:defRPr>
            </a:lvl1pPr>
            <a:lvl2pPr>
              <a:defRPr sz="2400" baseline="0">
                <a:latin typeface="Arial Unicode MS" pitchFamily="34" charset="-122"/>
              </a:defRPr>
            </a:lvl2pPr>
            <a:lvl3pPr>
              <a:buFont typeface="Wingdings" pitchFamily="2" charset="2"/>
              <a:buChar char="ü"/>
              <a:defRPr sz="1600" baseline="0">
                <a:latin typeface="Arial Unicode MS" pitchFamily="34" charset="-122"/>
              </a:defRPr>
            </a:lvl3pPr>
            <a:lvl4pPr>
              <a:defRPr baseline="0">
                <a:latin typeface="Arial Unicode MS" pitchFamily="34" charset="-122"/>
              </a:defRPr>
            </a:lvl4pPr>
            <a:lvl5pPr>
              <a:defRPr baseline="0">
                <a:latin typeface="Arial Unicode MS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6929438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24E6-15A8-4E74-8987-281A30D56C8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nsfc-logo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643938" y="0"/>
            <a:ext cx="500062" cy="369888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3A14C4F-C11C-4266-926C-EC342BB6FCA4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标题占位符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4" name="文本占位符 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1AACFD-2105-497E-AB4A-0CFD2A4F33AC}" type="datetime1">
              <a:rPr lang="zh-CN" altLang="en-US"/>
              <a:pPr>
                <a:defRPr/>
              </a:pPr>
              <a:t>2012-08-30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wmf"/><Relationship Id="rId7" Type="http://schemas.openxmlformats.org/officeDocument/2006/relationships/image" Target="../media/image10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4"/>
          <p:cNvSpPr>
            <a:spLocks noChangeArrowheads="1"/>
          </p:cNvSpPr>
          <p:nvPr/>
        </p:nvSpPr>
        <p:spPr bwMode="auto">
          <a:xfrm>
            <a:off x="539552" y="4451375"/>
            <a:ext cx="8352928" cy="7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zh-CN" sz="2400" b="1" dirty="0" err="1" smtClean="0">
                <a:solidFill>
                  <a:srgbClr val="000099"/>
                </a:solidFill>
                <a:ea typeface="楷体_GB2312" pitchFamily="49" charset="-122"/>
              </a:rPr>
              <a:t>Shuai</a:t>
            </a:r>
            <a:r>
              <a:rPr lang="en-US" altLang="zh-CN" sz="2400" b="1" dirty="0" smtClean="0">
                <a:solidFill>
                  <a:srgbClr val="000099"/>
                </a:solidFill>
                <a:ea typeface="楷体_GB2312" pitchFamily="49" charset="-122"/>
              </a:rPr>
              <a:t> Ma</a:t>
            </a:r>
            <a:r>
              <a:rPr lang="en-US" altLang="zh-CN" sz="2400" dirty="0" smtClean="0">
                <a:solidFill>
                  <a:srgbClr val="000099"/>
                </a:solidFill>
                <a:ea typeface="楷体_GB2312" pitchFamily="49" charset="-122"/>
              </a:rPr>
              <a:t>, Yang Cao, </a:t>
            </a:r>
            <a:r>
              <a:rPr lang="en-US" altLang="zh-CN" sz="2400" dirty="0" err="1" smtClean="0">
                <a:solidFill>
                  <a:srgbClr val="000099"/>
                </a:solidFill>
                <a:ea typeface="楷体_GB2312" pitchFamily="49" charset="-122"/>
              </a:rPr>
              <a:t>Wenfei</a:t>
            </a:r>
            <a:r>
              <a:rPr lang="en-US" altLang="zh-CN" sz="2400" dirty="0" smtClean="0">
                <a:solidFill>
                  <a:srgbClr val="000099"/>
                </a:solidFill>
                <a:ea typeface="楷体_GB2312" pitchFamily="49" charset="-122"/>
              </a:rPr>
              <a:t> Fan, </a:t>
            </a:r>
            <a:r>
              <a:rPr lang="en-US" altLang="zh-CN" sz="2400" dirty="0" err="1" smtClean="0">
                <a:solidFill>
                  <a:srgbClr val="000099"/>
                </a:solidFill>
                <a:ea typeface="楷体_GB2312" pitchFamily="49" charset="-122"/>
              </a:rPr>
              <a:t>Jinpeng</a:t>
            </a:r>
            <a:r>
              <a:rPr lang="en-US" altLang="zh-CN" sz="2400" dirty="0" smtClean="0">
                <a:solidFill>
                  <a:srgbClr val="000099"/>
                </a:solidFill>
                <a:ea typeface="楷体_GB2312" pitchFamily="49" charset="-122"/>
              </a:rPr>
              <a:t> </a:t>
            </a:r>
            <a:r>
              <a:rPr lang="en-US" altLang="zh-CN" sz="2400" dirty="0" err="1" smtClean="0">
                <a:solidFill>
                  <a:srgbClr val="000099"/>
                </a:solidFill>
                <a:ea typeface="楷体_GB2312" pitchFamily="49" charset="-122"/>
              </a:rPr>
              <a:t>Huai</a:t>
            </a:r>
            <a:r>
              <a:rPr lang="en-US" altLang="zh-CN" sz="2400" dirty="0" smtClean="0">
                <a:solidFill>
                  <a:srgbClr val="000099"/>
                </a:solidFill>
                <a:ea typeface="楷体_GB2312" pitchFamily="49" charset="-122"/>
              </a:rPr>
              <a:t>, </a:t>
            </a:r>
            <a:r>
              <a:rPr lang="en-US" altLang="zh-CN" sz="2400" dirty="0" err="1" smtClean="0">
                <a:solidFill>
                  <a:srgbClr val="000099"/>
                </a:solidFill>
                <a:ea typeface="楷体_GB2312" pitchFamily="49" charset="-122"/>
              </a:rPr>
              <a:t>Tianyu</a:t>
            </a:r>
            <a:r>
              <a:rPr lang="en-US" altLang="zh-CN" sz="2400" dirty="0" smtClean="0">
                <a:solidFill>
                  <a:srgbClr val="000099"/>
                </a:solidFill>
                <a:ea typeface="楷体_GB2312" pitchFamily="49" charset="-122"/>
              </a:rPr>
              <a:t> </a:t>
            </a:r>
            <a:r>
              <a:rPr lang="en-US" altLang="zh-CN" sz="2400" dirty="0" err="1" smtClean="0">
                <a:solidFill>
                  <a:srgbClr val="000099"/>
                </a:solidFill>
                <a:ea typeface="楷体_GB2312" pitchFamily="49" charset="-122"/>
              </a:rPr>
              <a:t>Wo</a:t>
            </a:r>
            <a:endParaRPr lang="en-US" altLang="zh-CN" sz="2400" dirty="0">
              <a:solidFill>
                <a:srgbClr val="000099"/>
              </a:solidFill>
              <a:ea typeface="楷体_GB2312" pitchFamily="49" charset="-122"/>
            </a:endParaRPr>
          </a:p>
          <a:p>
            <a:pPr marL="342900" indent="-342900" algn="ctr">
              <a:spcBef>
                <a:spcPct val="20000"/>
              </a:spcBef>
            </a:pPr>
            <a:endParaRPr lang="en-US" altLang="zh-CN" sz="2800" b="1" dirty="0" smtClean="0">
              <a:solidFill>
                <a:srgbClr val="0000FF"/>
              </a:solidFill>
              <a:ea typeface="楷体_GB2312" pitchFamily="49" charset="-122"/>
            </a:endParaRPr>
          </a:p>
        </p:txBody>
      </p:sp>
      <p:sp>
        <p:nvSpPr>
          <p:cNvPr id="15363" name="Rectangle 15"/>
          <p:cNvSpPr>
            <a:spLocks noRot="1" noChangeArrowheads="1"/>
          </p:cNvSpPr>
          <p:nvPr/>
        </p:nvSpPr>
        <p:spPr bwMode="auto">
          <a:xfrm>
            <a:off x="107504" y="214313"/>
            <a:ext cx="8964488" cy="17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40000"/>
              </a:lnSpc>
            </a:pPr>
            <a:r>
              <a:rPr lang="en-US" altLang="zh-CN" sz="4000" b="1" dirty="0" smtClean="0">
                <a:solidFill>
                  <a:srgbClr val="000099"/>
                </a:solidFill>
                <a:latin typeface="NewCenturySchlbk" pitchFamily="18" charset="0"/>
                <a:ea typeface="黑体" pitchFamily="2" charset="-122"/>
              </a:rPr>
              <a:t>Capturing Topology in Graph Pattern Matching</a:t>
            </a:r>
            <a:endParaRPr lang="zh-CN" altLang="en-US" sz="4000" b="1" dirty="0">
              <a:solidFill>
                <a:srgbClr val="000099"/>
              </a:solidFill>
              <a:latin typeface="NewCenturySchlbk" pitchFamily="18" charset="0"/>
              <a:ea typeface="黑体" pitchFamily="2" charset="-122"/>
            </a:endParaRPr>
          </a:p>
        </p:txBody>
      </p:sp>
      <p:pic>
        <p:nvPicPr>
          <p:cNvPr id="15364" name="Picture 23" descr="201009141738210957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28664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beihang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5373216"/>
            <a:ext cx="4427099" cy="914400"/>
          </a:xfrm>
          <a:prstGeom prst="rect">
            <a:avLst/>
          </a:prstGeom>
        </p:spPr>
      </p:pic>
      <p:pic>
        <p:nvPicPr>
          <p:cNvPr id="6" name="Picture 4" descr="cre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5367215"/>
            <a:ext cx="936104" cy="1014113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6230666" y="5651956"/>
            <a:ext cx="2805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2060"/>
                </a:solidFill>
              </a:rPr>
              <a:t>University of Edinburgh </a:t>
            </a:r>
            <a:endParaRPr lang="zh-CN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4"/>
          <p:cNvSpPr txBox="1">
            <a:spLocks noChangeArrowheads="1"/>
          </p:cNvSpPr>
          <p:nvPr/>
        </p:nvSpPr>
        <p:spPr bwMode="auto">
          <a:xfrm>
            <a:off x="251520" y="6237312"/>
            <a:ext cx="8712968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Strong simulation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preserves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more topology structures! </a:t>
            </a:r>
            <a:endParaRPr lang="en-US" altLang="zh-CN" sz="20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534752" cy="796908"/>
          </a:xfrm>
        </p:spPr>
        <p:txBody>
          <a:bodyPr/>
          <a:lstStyle/>
          <a:p>
            <a:r>
              <a:rPr lang="en-US" altLang="zh-CN" sz="3600" dirty="0" smtClean="0"/>
              <a:t>Properties of Strong Simulation</a:t>
            </a:r>
            <a:endParaRPr lang="zh-CN" altLang="en-US" sz="3600" dirty="0"/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6965950" y="6448251"/>
            <a:ext cx="2133600" cy="365125"/>
          </a:xfrm>
        </p:spPr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10</a:t>
            </a:fld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88032" y="980728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zh-CN" sz="2000" dirty="0" smtClean="0">
                <a:solidFill>
                  <a:srgbClr val="FF0000"/>
                </a:solidFill>
                <a:sym typeface="Wingdings" pitchFamily="2" charset="2"/>
              </a:rPr>
              <a:t>Connectivity: Connected</a:t>
            </a:r>
            <a:r>
              <a:rPr lang="en-US" altLang="zh-CN" sz="2000" dirty="0" smtClean="0">
                <a:solidFill>
                  <a:srgbClr val="3366CC"/>
                </a:solidFill>
                <a:sym typeface="Wingdings" pitchFamily="2" charset="2"/>
              </a:rPr>
              <a:t> </a:t>
            </a:r>
            <a:r>
              <a:rPr lang="en-US" altLang="zh-CN" sz="2000" dirty="0" smtClean="0">
                <a:solidFill>
                  <a:srgbClr val="3366CC"/>
                </a:solidFill>
                <a:sym typeface="Wingdings" pitchFamily="2" charset="2"/>
              </a:rPr>
              <a:t>pattern graphs </a:t>
            </a:r>
            <a:r>
              <a:rPr lang="en-US" altLang="zh-CN" sz="2000" dirty="0" smtClean="0">
                <a:solidFill>
                  <a:schemeClr val="tx1"/>
                </a:solidFill>
                <a:sym typeface="Wingdings" pitchFamily="2" charset="2"/>
              </a:rPr>
              <a:t>match</a:t>
            </a:r>
            <a:r>
              <a:rPr lang="en-US" altLang="zh-CN" sz="2000" dirty="0" smtClean="0">
                <a:solidFill>
                  <a:srgbClr val="3366CC"/>
                </a:solidFill>
                <a:sym typeface="Wingdings" pitchFamily="2" charset="2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sym typeface="Wingdings" pitchFamily="2" charset="2"/>
              </a:rPr>
              <a:t>disconnected</a:t>
            </a:r>
            <a:r>
              <a:rPr lang="en-US" altLang="zh-CN" sz="2000" dirty="0" smtClean="0">
                <a:solidFill>
                  <a:srgbClr val="3366CC"/>
                </a:solidFill>
                <a:sym typeface="Wingdings" pitchFamily="2" charset="2"/>
              </a:rPr>
              <a:t> </a:t>
            </a:r>
            <a:r>
              <a:rPr lang="en-US" altLang="zh-CN" sz="2000" dirty="0" err="1" smtClean="0">
                <a:solidFill>
                  <a:srgbClr val="3366CC"/>
                </a:solidFill>
                <a:sym typeface="Wingdings" pitchFamily="2" charset="2"/>
              </a:rPr>
              <a:t>subgraphs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28" name="内容占位符 2"/>
          <p:cNvSpPr txBox="1">
            <a:spLocks/>
          </p:cNvSpPr>
          <p:nvPr/>
        </p:nvSpPr>
        <p:spPr bwMode="auto">
          <a:xfrm>
            <a:off x="457200" y="1600201"/>
            <a:ext cx="3898776" cy="16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altLang="zh-CN" sz="2000" dirty="0" smtClean="0"/>
              <a:t>S(</a:t>
            </a:r>
            <a:r>
              <a:rPr lang="pt-BR" altLang="zh-CN" sz="2000" i="1" dirty="0" smtClean="0"/>
              <a:t>HR</a:t>
            </a:r>
            <a:r>
              <a:rPr lang="pt-BR" altLang="zh-CN" sz="2000" dirty="0" smtClean="0"/>
              <a:t>) = {HR}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S(</a:t>
            </a:r>
            <a:r>
              <a:rPr lang="pt-BR" sz="2000" i="1" dirty="0" smtClean="0">
                <a:latin typeface="+mn-lt"/>
                <a:ea typeface="+mn-ea"/>
              </a:rPr>
              <a:t>SE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{SE}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000" dirty="0" smtClean="0">
                <a:latin typeface="+mn-lt"/>
                <a:ea typeface="+mn-ea"/>
              </a:rPr>
              <a:t>S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pt-BR" sz="2000" i="1" dirty="0" smtClean="0">
                <a:latin typeface="+mn-lt"/>
                <a:ea typeface="+mn-ea"/>
              </a:rPr>
              <a:t>Bio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{Bio</a:t>
            </a:r>
            <a:r>
              <a:rPr kumimoji="0" lang="pt-BR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Bio</a:t>
            </a:r>
            <a:r>
              <a:rPr kumimoji="0" lang="pt-BR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5516654" y="1340768"/>
            <a:ext cx="1071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Q</a:t>
            </a:r>
            <a:endParaRPr kumimoji="0" lang="zh-CN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7164288" y="1383159"/>
            <a:ext cx="1071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Gs</a:t>
            </a:r>
            <a:endParaRPr kumimoji="0" lang="zh-CN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18290"/>
            <a:ext cx="3168352" cy="192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组合 18"/>
          <p:cNvGrpSpPr/>
          <p:nvPr/>
        </p:nvGrpSpPr>
        <p:grpSpPr>
          <a:xfrm>
            <a:off x="288032" y="3717032"/>
            <a:ext cx="8424936" cy="936104"/>
            <a:chOff x="288032" y="3717032"/>
            <a:chExt cx="8424936" cy="936104"/>
          </a:xfrm>
        </p:grpSpPr>
        <p:sp>
          <p:nvSpPr>
            <p:cNvPr id="27" name="TextBox 26"/>
            <p:cNvSpPr txBox="1"/>
            <p:nvPr/>
          </p:nvSpPr>
          <p:spPr>
            <a:xfrm>
              <a:off x="288032" y="3717032"/>
              <a:ext cx="8424936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  <a:ea typeface="黑体" pitchFamily="49" charset="-122"/>
                  <a:sym typeface="Wingdings" pitchFamily="2" charset="2"/>
                </a:rPr>
                <a:t>Cycles: Cyclic</a:t>
              </a:r>
              <a:r>
                <a:rPr lang="en-US" altLang="zh-CN" sz="2000" dirty="0" smtClean="0">
                  <a:ea typeface="黑体" pitchFamily="49" charset="-122"/>
                  <a:sym typeface="Wingdings" pitchFamily="2" charset="2"/>
                </a:rPr>
                <a:t> </a:t>
              </a:r>
              <a:r>
                <a:rPr lang="en-US" altLang="zh-CN" sz="2000" dirty="0" smtClean="0">
                  <a:solidFill>
                    <a:srgbClr val="0066CC"/>
                  </a:solidFill>
                  <a:ea typeface="黑体" pitchFamily="49" charset="-122"/>
                  <a:sym typeface="Wingdings" pitchFamily="2" charset="2"/>
                </a:rPr>
                <a:t>pattern graphs </a:t>
              </a:r>
              <a:r>
                <a:rPr lang="en-US" altLang="zh-CN" sz="2000" dirty="0" smtClean="0">
                  <a:ea typeface="黑体" pitchFamily="49" charset="-122"/>
                  <a:sym typeface="Wingdings" pitchFamily="2" charset="2"/>
                </a:rPr>
                <a:t>match </a:t>
              </a:r>
              <a:r>
                <a:rPr lang="en-US" altLang="zh-CN" sz="2000" dirty="0" smtClean="0">
                  <a:solidFill>
                    <a:srgbClr val="FF0000"/>
                  </a:solidFill>
                  <a:ea typeface="黑体" pitchFamily="49" charset="-122"/>
                  <a:sym typeface="Wingdings" pitchFamily="2" charset="2"/>
                </a:rPr>
                <a:t>tree</a:t>
              </a:r>
              <a:r>
                <a:rPr lang="en-US" altLang="zh-CN" sz="2000" dirty="0" smtClean="0">
                  <a:ea typeface="黑体" pitchFamily="49" charset="-122"/>
                  <a:sym typeface="Wingdings" pitchFamily="2" charset="2"/>
                </a:rPr>
                <a:t> </a:t>
              </a:r>
              <a:r>
                <a:rPr lang="en-US" altLang="zh-CN" sz="2000" dirty="0" err="1" smtClean="0">
                  <a:solidFill>
                    <a:srgbClr val="0066CC"/>
                  </a:solidFill>
                  <a:ea typeface="黑体" pitchFamily="49" charset="-122"/>
                  <a:sym typeface="Wingdings" pitchFamily="2" charset="2"/>
                </a:rPr>
                <a:t>subgraphs</a:t>
              </a:r>
              <a:endParaRPr lang="en-US" altLang="zh-CN" sz="2000" dirty="0" smtClean="0">
                <a:solidFill>
                  <a:srgbClr val="0066CC"/>
                </a:solidFill>
                <a:ea typeface="黑体" pitchFamily="49" charset="-122"/>
                <a:sym typeface="Wingdings" pitchFamily="2" charset="2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4680520" y="4191471"/>
              <a:ext cx="107157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742950" marR="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Q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4" name="TextBox 33"/>
            <p:cNvSpPr txBox="1"/>
            <p:nvPr/>
          </p:nvSpPr>
          <p:spPr bwMode="auto">
            <a:xfrm>
              <a:off x="7092280" y="4191471"/>
              <a:ext cx="107157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742950" marR="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Gs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2352" y="4301480"/>
            <a:ext cx="45624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组合 17"/>
          <p:cNvGrpSpPr/>
          <p:nvPr/>
        </p:nvGrpSpPr>
        <p:grpSpPr>
          <a:xfrm>
            <a:off x="322232" y="4343871"/>
            <a:ext cx="8501122" cy="1848817"/>
            <a:chOff x="322232" y="4343871"/>
            <a:chExt cx="8501122" cy="1848817"/>
          </a:xfrm>
        </p:grpSpPr>
        <p:sp>
          <p:nvSpPr>
            <p:cNvPr id="16" name="内容占位符 2"/>
            <p:cNvSpPr txBox="1">
              <a:spLocks/>
            </p:cNvSpPr>
            <p:nvPr/>
          </p:nvSpPr>
          <p:spPr bwMode="auto">
            <a:xfrm>
              <a:off x="322232" y="4392488"/>
              <a:ext cx="8501122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endParaRPr>
            </a:p>
          </p:txBody>
        </p:sp>
        <p:sp>
          <p:nvSpPr>
            <p:cNvPr id="32" name="内容占位符 2"/>
            <p:cNvSpPr txBox="1">
              <a:spLocks/>
            </p:cNvSpPr>
            <p:nvPr/>
          </p:nvSpPr>
          <p:spPr bwMode="auto">
            <a:xfrm>
              <a:off x="360040" y="4392488"/>
              <a:ext cx="3898776" cy="1684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eaLnBrk="0" hangingPunct="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pt-BR" altLang="zh-CN" sz="2000" dirty="0" smtClean="0"/>
                <a:t>S(</a:t>
              </a:r>
              <a:r>
                <a:rPr lang="pt-BR" altLang="zh-CN" sz="2000" i="1" dirty="0" smtClean="0"/>
                <a:t>HR</a:t>
              </a:r>
              <a:r>
                <a:rPr lang="pt-BR" altLang="zh-CN" sz="2000" dirty="0" smtClean="0"/>
                <a:t>) = {HR}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pt-B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S(</a:t>
              </a:r>
              <a:r>
                <a:rPr lang="pt-BR" sz="2000" i="1" dirty="0" smtClean="0">
                  <a:latin typeface="+mn-lt"/>
                  <a:ea typeface="+mn-ea"/>
                </a:rPr>
                <a:t>SE</a:t>
              </a:r>
              <a:r>
                <a:rPr kumimoji="0" lang="pt-B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 = {SE}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pt-BR" sz="2000" dirty="0" smtClean="0">
                  <a:latin typeface="+mn-lt"/>
                  <a:ea typeface="+mn-ea"/>
                </a:rPr>
                <a:t>S</a:t>
              </a:r>
              <a:r>
                <a:rPr kumimoji="0" lang="pt-B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</a:t>
              </a:r>
              <a:r>
                <a:rPr lang="pt-BR" sz="2000" i="1" dirty="0" smtClean="0">
                  <a:latin typeface="+mn-lt"/>
                  <a:ea typeface="+mn-ea"/>
                </a:rPr>
                <a:t>Bio</a:t>
              </a:r>
              <a:r>
                <a:rPr kumimoji="0" lang="pt-B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 = {Bio</a:t>
              </a:r>
              <a:r>
                <a:rPr kumimoji="0" lang="pt-BR" sz="20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</a:t>
              </a:r>
              <a:r>
                <a:rPr kumimoji="0" lang="pt-B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, Bio</a:t>
              </a:r>
              <a:r>
                <a:rPr kumimoji="0" lang="pt-BR" sz="20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</a:t>
              </a:r>
              <a:r>
                <a:rPr kumimoji="0" lang="pt-B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}</a:t>
              </a:r>
            </a:p>
          </p:txBody>
        </p:sp>
        <p:sp>
          <p:nvSpPr>
            <p:cNvPr id="36" name="TextBox 35"/>
            <p:cNvSpPr txBox="1"/>
            <p:nvPr/>
          </p:nvSpPr>
          <p:spPr bwMode="auto">
            <a:xfrm>
              <a:off x="4832920" y="4343871"/>
              <a:ext cx="107157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742950" marR="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Q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 bwMode="auto">
            <a:xfrm>
              <a:off x="7244680" y="4343871"/>
              <a:ext cx="107157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742950" marR="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Gs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6228184" y="2132856"/>
            <a:ext cx="792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</a:rPr>
              <a:t>×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436096" y="4869160"/>
            <a:ext cx="792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</a:rPr>
              <a:t>×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534752" cy="796908"/>
          </a:xfrm>
        </p:spPr>
        <p:txBody>
          <a:bodyPr/>
          <a:lstStyle/>
          <a:p>
            <a:r>
              <a:rPr lang="en-US" altLang="zh-CN" sz="3600" dirty="0" smtClean="0"/>
              <a:t>Properties of Strong Simulation</a:t>
            </a:r>
            <a:endParaRPr lang="zh-CN" altLang="en-US" sz="3600" dirty="0"/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6965950" y="6448251"/>
            <a:ext cx="2133600" cy="365125"/>
          </a:xfrm>
        </p:spPr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11</a:t>
            </a:fld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8032" y="980728"/>
            <a:ext cx="860444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zh-CN" sz="2000" dirty="0" smtClean="0">
                <a:solidFill>
                  <a:srgbClr val="FF0000"/>
                </a:solidFill>
                <a:sym typeface="Wingdings" pitchFamily="2" charset="2"/>
              </a:rPr>
              <a:t>Locality: </a:t>
            </a:r>
            <a:r>
              <a:rPr lang="en-US" altLang="zh-CN" sz="2000" dirty="0" smtClean="0">
                <a:solidFill>
                  <a:schemeClr val="tx1"/>
                </a:solidFill>
                <a:sym typeface="Wingdings" pitchFamily="2" charset="2"/>
              </a:rPr>
              <a:t> the diameter of matched </a:t>
            </a:r>
            <a:r>
              <a:rPr lang="en-US" altLang="zh-CN" sz="2000" dirty="0" smtClean="0">
                <a:solidFill>
                  <a:srgbClr val="3366CC"/>
                </a:solidFill>
                <a:sym typeface="Wingdings" pitchFamily="2" charset="2"/>
              </a:rPr>
              <a:t> </a:t>
            </a:r>
            <a:r>
              <a:rPr lang="en-US" altLang="zh-CN" sz="2000" dirty="0" err="1" smtClean="0">
                <a:solidFill>
                  <a:srgbClr val="3366CC"/>
                </a:solidFill>
                <a:sym typeface="Wingdings" pitchFamily="2" charset="2"/>
              </a:rPr>
              <a:t>subgraphs</a:t>
            </a:r>
            <a:r>
              <a:rPr lang="en-US" altLang="zh-CN" sz="2000" dirty="0" smtClean="0">
                <a:solidFill>
                  <a:schemeClr val="tx1"/>
                </a:solidFill>
                <a:sym typeface="Wingdings" pitchFamily="2" charset="2"/>
              </a:rPr>
              <a:t> is bounded by </a:t>
            </a:r>
            <a:r>
              <a:rPr lang="en-US" altLang="zh-CN" sz="2000" dirty="0" smtClean="0">
                <a:solidFill>
                  <a:srgbClr val="FF0000"/>
                </a:solidFill>
                <a:sym typeface="Wingdings" pitchFamily="2" charset="2"/>
              </a:rPr>
              <a:t>2*</a:t>
            </a:r>
            <a:r>
              <a:rPr lang="en-US" altLang="zh-CN" sz="2000" dirty="0" err="1" smtClean="0">
                <a:solidFill>
                  <a:srgbClr val="FF0000"/>
                </a:solidFill>
                <a:sym typeface="Wingdings" pitchFamily="2" charset="2"/>
              </a:rPr>
              <a:t>d</a:t>
            </a:r>
            <a:r>
              <a:rPr lang="en-US" altLang="zh-CN" sz="2000" baseline="-25000" dirty="0" err="1" smtClean="0">
                <a:solidFill>
                  <a:srgbClr val="FF0000"/>
                </a:solidFill>
                <a:sym typeface="Wingdings" pitchFamily="2" charset="2"/>
              </a:rPr>
              <a:t>Q</a:t>
            </a:r>
            <a:r>
              <a:rPr lang="en-US" altLang="zh-CN" sz="2000" dirty="0" smtClean="0">
                <a:solidFill>
                  <a:srgbClr val="3366CC"/>
                </a:solidFill>
                <a:sym typeface="Wingdings" pitchFamily="2" charset="2"/>
              </a:rPr>
              <a:t> 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6" name="内容占位符 2"/>
          <p:cNvSpPr txBox="1">
            <a:spLocks/>
          </p:cNvSpPr>
          <p:nvPr/>
        </p:nvSpPr>
        <p:spPr bwMode="auto">
          <a:xfrm>
            <a:off x="322232" y="4104456"/>
            <a:ext cx="850112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sp>
        <p:nvSpPr>
          <p:cNvPr id="25" name="Rectangle 14"/>
          <p:cNvSpPr txBox="1">
            <a:spLocks noChangeArrowheads="1"/>
          </p:cNvSpPr>
          <p:nvPr/>
        </p:nvSpPr>
        <p:spPr bwMode="auto">
          <a:xfrm>
            <a:off x="251520" y="5929883"/>
            <a:ext cx="8712968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Strong simulation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preserves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more topology structures! </a:t>
            </a:r>
            <a:endParaRPr lang="en-US" altLang="zh-CN" sz="20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8032" y="2422629"/>
            <a:ext cx="860444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zh-CN" sz="2000" dirty="0" smtClean="0">
                <a:solidFill>
                  <a:srgbClr val="FF0000"/>
                </a:solidFill>
                <a:sym typeface="Wingdings" pitchFamily="2" charset="2"/>
              </a:rPr>
              <a:t>Bounded matches: </a:t>
            </a:r>
            <a:r>
              <a:rPr lang="en-US" altLang="zh-CN" sz="2000" dirty="0" smtClean="0">
                <a:solidFill>
                  <a:schemeClr val="tx1"/>
                </a:solidFill>
                <a:sym typeface="Wingdings" pitchFamily="2" charset="2"/>
              </a:rPr>
              <a:t>The number of matched </a:t>
            </a:r>
            <a:r>
              <a:rPr lang="en-US" altLang="zh-CN" sz="2000" dirty="0" err="1" smtClean="0">
                <a:solidFill>
                  <a:srgbClr val="3366CC"/>
                </a:solidFill>
                <a:sym typeface="Wingdings" pitchFamily="2" charset="2"/>
              </a:rPr>
              <a:t>subgraphs</a:t>
            </a:r>
            <a:r>
              <a:rPr lang="en-US" altLang="zh-CN" sz="2000" dirty="0" smtClean="0">
                <a:solidFill>
                  <a:schemeClr val="tx1"/>
                </a:solidFill>
                <a:sym typeface="Wingdings" pitchFamily="2" charset="2"/>
              </a:rPr>
              <a:t> is bounded by </a:t>
            </a:r>
            <a:r>
              <a:rPr lang="en-US" altLang="zh-CN" sz="2000" dirty="0" smtClean="0">
                <a:solidFill>
                  <a:srgbClr val="FF0000"/>
                </a:solidFill>
                <a:sym typeface="Wingdings" pitchFamily="2" charset="2"/>
              </a:rPr>
              <a:t>|V|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1520" y="299695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dirty="0" smtClean="0">
                <a:solidFill>
                  <a:srgbClr val="0066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Graph simulation 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finds at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most one 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matched </a:t>
            </a:r>
            <a:r>
              <a:rPr lang="en-US" altLang="zh-CN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subgraph</a:t>
            </a:r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dirty="0" err="1" smtClean="0">
                <a:solidFill>
                  <a:srgbClr val="0066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Subgraph</a:t>
            </a:r>
            <a:r>
              <a:rPr lang="en-US" altLang="zh-CN" dirty="0" smtClean="0">
                <a:solidFill>
                  <a:srgbClr val="0066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isomorphism 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may finds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exponential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number of matched </a:t>
            </a:r>
            <a:r>
              <a:rPr lang="en-US" altLang="zh-CN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subgraphs</a:t>
            </a:r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1520" y="155679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dirty="0" smtClean="0">
                <a:solidFill>
                  <a:srgbClr val="0066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Graph simulation 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does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NOT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have this property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dirty="0" err="1" smtClean="0">
                <a:solidFill>
                  <a:srgbClr val="0066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Subgraph</a:t>
            </a:r>
            <a:r>
              <a:rPr lang="en-US" altLang="zh-CN" dirty="0" smtClean="0">
                <a:solidFill>
                  <a:srgbClr val="0066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isomorphism 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does have this property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528" y="3933056"/>
            <a:ext cx="860444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zh-CN" sz="2000" dirty="0" smtClean="0">
                <a:solidFill>
                  <a:srgbClr val="FF0000"/>
                </a:solidFill>
                <a:sym typeface="Wingdings" pitchFamily="2" charset="2"/>
              </a:rPr>
              <a:t>Bounded cycles: </a:t>
            </a:r>
            <a:r>
              <a:rPr lang="en-US" altLang="zh-CN" sz="2000" dirty="0" smtClean="0">
                <a:solidFill>
                  <a:schemeClr val="tx1"/>
                </a:solidFill>
                <a:sym typeface="Wingdings" pitchFamily="2" charset="2"/>
              </a:rPr>
              <a:t>The length of cycles in matched </a:t>
            </a:r>
            <a:r>
              <a:rPr lang="en-US" altLang="zh-CN" sz="2000" dirty="0" err="1" smtClean="0">
                <a:solidFill>
                  <a:schemeClr val="tx1"/>
                </a:solidFill>
                <a:sym typeface="Wingdings" pitchFamily="2" charset="2"/>
              </a:rPr>
              <a:t>subgraphs</a:t>
            </a:r>
            <a:r>
              <a:rPr lang="en-US" altLang="zh-CN" sz="2000" dirty="0" smtClean="0">
                <a:solidFill>
                  <a:schemeClr val="tx1"/>
                </a:solidFill>
                <a:sym typeface="Wingdings" pitchFamily="2" charset="2"/>
              </a:rPr>
              <a:t> is bounded by the ones in pattern graphs.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23528" y="4870901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dirty="0" smtClean="0">
                <a:solidFill>
                  <a:srgbClr val="0066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Graph simulation and strong simulation 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does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NOT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have this property  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0066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dirty="0" err="1" smtClean="0">
                <a:solidFill>
                  <a:srgbClr val="0066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Subgraph</a:t>
            </a:r>
            <a:r>
              <a:rPr lang="en-US" altLang="zh-CN" dirty="0" smtClean="0">
                <a:solidFill>
                  <a:srgbClr val="0066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isomorphism 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does have this property!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11" grpId="0"/>
      <p:bldP spid="15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534752" cy="796908"/>
          </a:xfrm>
        </p:spPr>
        <p:txBody>
          <a:bodyPr/>
          <a:lstStyle/>
          <a:p>
            <a:r>
              <a:rPr lang="en-US" altLang="zh-CN" sz="3600" dirty="0" smtClean="0"/>
              <a:t>Properties of Strong Simulation</a:t>
            </a:r>
            <a:endParaRPr lang="zh-CN" altLang="en-US" sz="3600" dirty="0"/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6965950" y="6453336"/>
            <a:ext cx="2133600" cy="365125"/>
          </a:xfrm>
        </p:spPr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12</a:t>
            </a:fld>
            <a:endParaRPr lang="zh-CN" altLang="en-US" dirty="0"/>
          </a:p>
        </p:txBody>
      </p:sp>
      <p:sp>
        <p:nvSpPr>
          <p:cNvPr id="16" name="内容占位符 2"/>
          <p:cNvSpPr txBox="1">
            <a:spLocks/>
          </p:cNvSpPr>
          <p:nvPr/>
        </p:nvSpPr>
        <p:spPr bwMode="auto">
          <a:xfrm>
            <a:off x="322232" y="4392488"/>
            <a:ext cx="850112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sp>
        <p:nvSpPr>
          <p:cNvPr id="25" name="Rectangle 14"/>
          <p:cNvSpPr txBox="1">
            <a:spLocks noChangeArrowheads="1"/>
          </p:cNvSpPr>
          <p:nvPr/>
        </p:nvSpPr>
        <p:spPr bwMode="auto">
          <a:xfrm>
            <a:off x="251520" y="5805264"/>
            <a:ext cx="8712968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 balance between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expressiveness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and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complexity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!</a:t>
            </a:r>
            <a:endParaRPr lang="zh-CN" altLang="en-US" sz="20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algn="ctr"/>
            <a:endParaRPr lang="en-US" altLang="zh-CN" sz="20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64452"/>
            <a:ext cx="889207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3278964"/>
            <a:ext cx="5238655" cy="137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534752" cy="796908"/>
          </a:xfrm>
        </p:spPr>
        <p:txBody>
          <a:bodyPr/>
          <a:lstStyle/>
          <a:p>
            <a:r>
              <a:rPr lang="en-US" altLang="zh-CN" sz="3600" dirty="0" smtClean="0"/>
              <a:t>Properties of Strong Simulation</a:t>
            </a:r>
            <a:endParaRPr lang="zh-CN" altLang="en-US" sz="3600" dirty="0"/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6965950" y="6453336"/>
            <a:ext cx="2133600" cy="365125"/>
          </a:xfrm>
        </p:spPr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13</a:t>
            </a:fld>
            <a:endParaRPr lang="zh-CN" altLang="en-US" dirty="0"/>
          </a:p>
        </p:txBody>
      </p:sp>
      <p:sp>
        <p:nvSpPr>
          <p:cNvPr id="16" name="内容占位符 2"/>
          <p:cNvSpPr txBox="1">
            <a:spLocks/>
          </p:cNvSpPr>
          <p:nvPr/>
        </p:nvSpPr>
        <p:spPr bwMode="auto">
          <a:xfrm>
            <a:off x="322232" y="4392488"/>
            <a:ext cx="850112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sp>
        <p:nvSpPr>
          <p:cNvPr id="15" name="内容占位符 7"/>
          <p:cNvSpPr>
            <a:spLocks noGrp="1"/>
          </p:cNvSpPr>
          <p:nvPr>
            <p:ph idx="1"/>
          </p:nvPr>
        </p:nvSpPr>
        <p:spPr>
          <a:xfrm>
            <a:off x="500034" y="1268760"/>
            <a:ext cx="8229600" cy="3445843"/>
          </a:xfrm>
        </p:spPr>
        <p:txBody>
          <a:bodyPr/>
          <a:lstStyle/>
          <a:p>
            <a:r>
              <a:rPr lang="en-US" altLang="zh-CN" sz="2400" b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If Q matches G, via </a:t>
            </a:r>
            <a:r>
              <a:rPr lang="en-US" altLang="zh-CN" sz="2400" b="0" dirty="0" err="1" smtClean="0">
                <a:solidFill>
                  <a:srgbClr val="4414B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subgraph</a:t>
            </a:r>
            <a:r>
              <a:rPr lang="en-US" altLang="zh-CN" sz="2400" b="0" dirty="0" smtClean="0">
                <a:solidFill>
                  <a:srgbClr val="4414B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isomorphism</a:t>
            </a:r>
            <a:r>
              <a:rPr lang="en-US" altLang="zh-CN" sz="2400" b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               then Q matches G, via </a:t>
            </a:r>
            <a:r>
              <a:rPr lang="en-US" altLang="zh-CN" sz="2400" b="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strong simulation</a:t>
            </a:r>
          </a:p>
          <a:p>
            <a:endParaRPr lang="en-US" altLang="zh-CN" sz="2400" b="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2400" b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If Q matches G, via </a:t>
            </a:r>
            <a:r>
              <a:rPr lang="en-US" altLang="zh-CN" sz="2400" b="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strong simulation</a:t>
            </a:r>
            <a:r>
              <a:rPr lang="en-US" altLang="zh-CN" sz="2400" b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                         then Q matches G, via </a:t>
            </a:r>
            <a:r>
              <a:rPr lang="en-US" altLang="zh-CN" sz="2400" b="0" dirty="0" smtClean="0">
                <a:solidFill>
                  <a:srgbClr val="B7470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dual simulation</a:t>
            </a:r>
          </a:p>
          <a:p>
            <a:endParaRPr lang="en-US" altLang="zh-CN" sz="2400" b="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2400" b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If Q matches G, via </a:t>
            </a:r>
            <a:r>
              <a:rPr lang="en-US" altLang="zh-CN" sz="2400" b="0" dirty="0" smtClean="0">
                <a:solidFill>
                  <a:srgbClr val="B7470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dual simulation</a:t>
            </a:r>
            <a:r>
              <a:rPr lang="en-US" altLang="zh-CN" sz="2400" b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                           then Q matches G, via </a:t>
            </a:r>
            <a:r>
              <a:rPr lang="en-US" altLang="zh-CN" sz="2400" b="0" dirty="0" smtClean="0">
                <a:solidFill>
                  <a:srgbClr val="00B05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graph simulation</a:t>
            </a:r>
          </a:p>
          <a:p>
            <a:endParaRPr lang="en-US" altLang="zh-CN" sz="2400" b="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428596" y="5035823"/>
            <a:ext cx="199894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indent="-285750" algn="ctr" eaLnBrk="0" hangingPunct="0">
              <a:spcBef>
                <a:spcPct val="20000"/>
              </a:spcBef>
            </a:pPr>
            <a:r>
              <a:rPr kumimoji="0" lang="en-US" altLang="zh-CN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14BC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Subgraph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4414BC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742950" indent="-285750" algn="ctr" eaLnBrk="0" hangingPunct="0">
              <a:spcBef>
                <a:spcPct val="20000"/>
              </a:spcBef>
            </a:pPr>
            <a:r>
              <a:rPr kumimoji="0" lang="en-US" altLang="zh-CN" sz="2000" b="1" i="0" u="none" strike="noStrike" kern="1200" cap="none" spc="0" normalizeH="0" noProof="0" dirty="0" smtClean="0">
                <a:ln>
                  <a:noFill/>
                </a:ln>
                <a:solidFill>
                  <a:srgbClr val="4414BC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Isomorphism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4414BC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3000364" y="5035823"/>
            <a:ext cx="166071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indent="-285750" algn="ctr" eaLnBrk="0" hangingPunct="0">
              <a:spcBef>
                <a:spcPct val="20000"/>
              </a:spcBef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Strong </a:t>
            </a:r>
          </a:p>
          <a:p>
            <a:pPr marL="742950" indent="-285750" algn="ctr" eaLnBrk="0" hangingPunct="0">
              <a:spcBef>
                <a:spcPct val="2000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Simulation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5268743" y="5035823"/>
            <a:ext cx="166071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indent="-285750" algn="ctr" eaLnBrk="0" hangingPunct="0">
              <a:spcBef>
                <a:spcPct val="20000"/>
              </a:spcBef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Dual </a:t>
            </a:r>
          </a:p>
          <a:p>
            <a:pPr marL="742950" indent="-285750" algn="ctr" eaLnBrk="0" hangingPunct="0">
              <a:spcBef>
                <a:spcPct val="20000"/>
              </a:spcBef>
            </a:pPr>
            <a:r>
              <a:rPr lang="en-US" altLang="zh-CN" sz="2000" b="1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Simulation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7269007" y="5035823"/>
            <a:ext cx="166071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indent="-285750" algn="ctr" eaLnBrk="0" hangingPunct="0">
              <a:spcBef>
                <a:spcPct val="20000"/>
              </a:spcBef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Graph</a:t>
            </a:r>
          </a:p>
          <a:p>
            <a:pPr marL="742950" indent="-285750" algn="ctr" eaLnBrk="0" hangingPunct="0">
              <a:spcBef>
                <a:spcPct val="20000"/>
              </a:spcBef>
            </a:pPr>
            <a:r>
              <a:rPr lang="en-US" altLang="zh-CN" sz="2000" b="1" dirty="0" smtClean="0">
                <a:solidFill>
                  <a:srgbClr val="00B05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Simulation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1" name="燕尾形 20"/>
          <p:cNvSpPr/>
          <p:nvPr/>
        </p:nvSpPr>
        <p:spPr>
          <a:xfrm>
            <a:off x="2643174" y="5178699"/>
            <a:ext cx="428628" cy="50006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燕尾形 21"/>
          <p:cNvSpPr/>
          <p:nvPr/>
        </p:nvSpPr>
        <p:spPr>
          <a:xfrm>
            <a:off x="4929190" y="5178699"/>
            <a:ext cx="428628" cy="50006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燕尾形 22"/>
          <p:cNvSpPr/>
          <p:nvPr/>
        </p:nvSpPr>
        <p:spPr>
          <a:xfrm>
            <a:off x="7143768" y="5178699"/>
            <a:ext cx="428628" cy="50006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678768" cy="796908"/>
          </a:xfrm>
        </p:spPr>
        <p:txBody>
          <a:bodyPr/>
          <a:lstStyle/>
          <a:p>
            <a:r>
              <a:rPr lang="en-US" altLang="zh-CN" sz="3600" dirty="0" smtClean="0"/>
              <a:t>Algorithms for Strong Simulation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6929438" y="6453336"/>
            <a:ext cx="2133600" cy="365125"/>
          </a:xfrm>
        </p:spPr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14</a:t>
            </a:fld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idx="1"/>
          </p:nvPr>
        </p:nvSpPr>
        <p:spPr>
          <a:xfrm>
            <a:off x="374848" y="908720"/>
            <a:ext cx="8229600" cy="4525963"/>
          </a:xfrm>
        </p:spPr>
        <p:txBody>
          <a:bodyPr/>
          <a:lstStyle/>
          <a:p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 </a:t>
            </a:r>
            <a:r>
              <a:rPr lang="en-US" altLang="zh-CN" sz="2400" dirty="0" smtClean="0">
                <a:solidFill>
                  <a:srgbClr val="2525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cubic</a:t>
            </a: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time algorithm</a:t>
            </a:r>
          </a:p>
          <a:p>
            <a:pPr lvl="1"/>
            <a:r>
              <a:rPr lang="en-US" altLang="zh-CN" sz="1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Graph simulation: </a:t>
            </a:r>
            <a:r>
              <a:rPr lang="en-US" altLang="zh-CN" sz="18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Quadratic time</a:t>
            </a:r>
          </a:p>
          <a:p>
            <a:pPr lvl="1"/>
            <a:r>
              <a:rPr lang="en-US" altLang="zh-CN" sz="1800" dirty="0" err="1" smtClean="0">
                <a:ea typeface="Arial Unicode MS" pitchFamily="34" charset="-122"/>
                <a:cs typeface="Arial Unicode MS" pitchFamily="34" charset="-122"/>
              </a:rPr>
              <a:t>Subgraph</a:t>
            </a:r>
            <a:r>
              <a:rPr lang="en-US" altLang="zh-CN" sz="1800" dirty="0" smtClean="0">
                <a:ea typeface="Arial Unicode MS" pitchFamily="34" charset="-122"/>
                <a:cs typeface="Arial Unicode MS" pitchFamily="34" charset="-122"/>
              </a:rPr>
              <a:t> isomorphism: </a:t>
            </a:r>
            <a:r>
              <a:rPr lang="en-US" altLang="zh-CN" sz="18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NP-Complete</a:t>
            </a:r>
            <a:endParaRPr lang="en-US" altLang="zh-CN" sz="1800" dirty="0" smtClean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 </a:t>
            </a:r>
            <a:r>
              <a:rPr lang="en-US" altLang="zh-CN" sz="2400" dirty="0" smtClean="0">
                <a:solidFill>
                  <a:srgbClr val="2525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distributed</a:t>
            </a: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algorithm </a:t>
            </a:r>
          </a:p>
          <a:p>
            <a:pPr lvl="1"/>
            <a:r>
              <a:rPr lang="en-US" altLang="zh-CN" sz="1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Using the </a:t>
            </a:r>
            <a:r>
              <a:rPr lang="en-US" altLang="zh-CN" sz="18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data locality </a:t>
            </a:r>
            <a:r>
              <a:rPr lang="en-US" altLang="zh-CN" sz="1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property</a:t>
            </a:r>
          </a:p>
          <a:p>
            <a:pPr lvl="1"/>
            <a:r>
              <a:rPr lang="en-US" altLang="zh-CN" sz="1800" dirty="0" smtClean="0">
                <a:ea typeface="Arial Unicode MS" pitchFamily="34" charset="-122"/>
                <a:cs typeface="Arial Unicode MS" pitchFamily="34" charset="-122"/>
              </a:rPr>
              <a:t>R</a:t>
            </a:r>
            <a:r>
              <a:rPr lang="en-US" altLang="zh-CN" sz="1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eal life graphs are typically distributed</a:t>
            </a:r>
            <a:endParaRPr lang="zh-CN" altLang="en-US" sz="18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9" name="内容占位符 7"/>
          <p:cNvSpPr txBox="1">
            <a:spLocks/>
          </p:cNvSpPr>
          <p:nvPr/>
        </p:nvSpPr>
        <p:spPr bwMode="auto">
          <a:xfrm>
            <a:off x="323528" y="3861048"/>
            <a:ext cx="871296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Q matches G, via 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25FF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dual simulation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for 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any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25FF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connected component </a:t>
            </a:r>
            <a:r>
              <a:rPr kumimoji="0" lang="en-US" altLang="zh-CN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</a:t>
            </a:r>
            <a:r>
              <a:rPr kumimoji="0" lang="en-US" altLang="zh-CN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of the match graph </a:t>
            </a:r>
            <a:r>
              <a:rPr kumimoji="0" lang="en-US" altLang="zh-CN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w.r.t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 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25FF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 maximum match relation 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of Q and G,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Q matches </a:t>
            </a:r>
            <a:r>
              <a:rPr kumimoji="0" lang="en-US" altLang="zh-CN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</a:t>
            </a:r>
            <a:r>
              <a:rPr kumimoji="0" lang="en-US" altLang="zh-CN" b="0" i="0" u="none" strike="noStrike" kern="120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</a:t>
            </a:r>
            <a:r>
              <a:rPr kumimoji="0" lang="en-US" altLang="zh-CN" b="0" i="0" u="none" strike="noStrike" kern="120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r>
              <a:rPr kumimoji="0" lang="en-US" altLang="zh-CN" b="0" i="0" u="none" strike="noStrike" kern="120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is exactly the match graph </a:t>
            </a:r>
            <a:r>
              <a:rPr kumimoji="0" lang="en-US" altLang="zh-CN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w.r.t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 the maximum match relation of Q and </a:t>
            </a:r>
            <a:r>
              <a:rPr kumimoji="0" lang="en-US" altLang="zh-CN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</a:t>
            </a:r>
            <a:r>
              <a:rPr kumimoji="0" lang="en-US" altLang="zh-CN" b="0" i="0" u="none" strike="noStrike" kern="120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0040" y="3284984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zh-CN" sz="2000" dirty="0" smtClean="0">
                <a:solidFill>
                  <a:srgbClr val="3366CC"/>
                </a:solidFill>
                <a:ea typeface="黑体" pitchFamily="49" charset="-122"/>
                <a:sym typeface="Wingdings" pitchFamily="2" charset="2"/>
              </a:rPr>
              <a:t>Connectivity theorem:</a:t>
            </a:r>
          </a:p>
        </p:txBody>
      </p:sp>
      <p:sp>
        <p:nvSpPr>
          <p:cNvPr id="22" name="Rectangle 14"/>
          <p:cNvSpPr txBox="1">
            <a:spLocks noChangeArrowheads="1"/>
          </p:cNvSpPr>
          <p:nvPr/>
        </p:nvSpPr>
        <p:spPr bwMode="auto">
          <a:xfrm>
            <a:off x="251520" y="5949280"/>
            <a:ext cx="8712968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Nontrivial extension 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of the algorithm for graph simulation!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678768" cy="796908"/>
          </a:xfrm>
        </p:spPr>
        <p:txBody>
          <a:bodyPr/>
          <a:lstStyle/>
          <a:p>
            <a:r>
              <a:rPr lang="en-US" altLang="zh-CN" sz="3600" dirty="0" smtClean="0"/>
              <a:t>Optimization Techniques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6929438" y="6453336"/>
            <a:ext cx="2133600" cy="365125"/>
          </a:xfrm>
        </p:spPr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15</a:t>
            </a:fld>
            <a:endParaRPr lang="zh-CN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0993" y="1988840"/>
            <a:ext cx="47349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23528" y="980728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/>
            <a:r>
              <a:rPr lang="en-US" altLang="zh-CN" sz="2000" dirty="0" smtClean="0">
                <a:solidFill>
                  <a:srgbClr val="3366CC"/>
                </a:solidFill>
              </a:rPr>
              <a:t>Minimizing pattern graphs (Q ≡ </a:t>
            </a:r>
            <a:r>
              <a:rPr lang="en-US" altLang="zh-CN" sz="2000" dirty="0" err="1" smtClean="0">
                <a:solidFill>
                  <a:srgbClr val="3366CC"/>
                </a:solidFill>
              </a:rPr>
              <a:t>Q</a:t>
            </a:r>
            <a:r>
              <a:rPr lang="en-US" altLang="zh-CN" sz="1600" dirty="0" err="1" smtClean="0">
                <a:solidFill>
                  <a:srgbClr val="3366CC"/>
                </a:solidFill>
              </a:rPr>
              <a:t>m</a:t>
            </a:r>
            <a:r>
              <a:rPr lang="en-US" altLang="zh-CN" sz="2000" dirty="0" smtClean="0">
                <a:solidFill>
                  <a:srgbClr val="3366CC"/>
                </a:solidFill>
              </a:rPr>
              <a:t>): 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 </a:t>
            </a:r>
            <a:r>
              <a:rPr lang="en-US" altLang="zh-CN" sz="16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quadratic time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algorithm</a:t>
            </a:r>
          </a:p>
        </p:txBody>
      </p:sp>
      <p:sp>
        <p:nvSpPr>
          <p:cNvPr id="11" name="内容占位符 2"/>
          <p:cNvSpPr txBox="1">
            <a:spLocks/>
          </p:cNvSpPr>
          <p:nvPr/>
        </p:nvSpPr>
        <p:spPr bwMode="auto">
          <a:xfrm>
            <a:off x="323528" y="1484784"/>
            <a:ext cx="864096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Given pattern graph </a:t>
            </a:r>
            <a:r>
              <a:rPr lang="en-US" altLang="zh-CN" dirty="0" smtClean="0">
                <a:solidFill>
                  <a:srgbClr val="FF0000"/>
                </a:solidFill>
              </a:rPr>
              <a:t>Q</a:t>
            </a:r>
            <a:r>
              <a:rPr lang="en-US" altLang="zh-CN" dirty="0" smtClean="0"/>
              <a:t>, we compute a </a:t>
            </a:r>
            <a:r>
              <a:rPr lang="en-US" altLang="zh-CN" dirty="0" smtClean="0">
                <a:solidFill>
                  <a:srgbClr val="FF0000"/>
                </a:solidFill>
              </a:rPr>
              <a:t>minimized equivalent </a:t>
            </a:r>
            <a:r>
              <a:rPr lang="en-US" altLang="zh-CN" dirty="0" smtClean="0"/>
              <a:t>pattern graph </a:t>
            </a:r>
            <a:r>
              <a:rPr lang="en-US" altLang="zh-CN" dirty="0" err="1" smtClean="0">
                <a:solidFill>
                  <a:srgbClr val="FF0000"/>
                </a:solidFill>
              </a:rPr>
              <a:t>Q</a:t>
            </a:r>
            <a:r>
              <a:rPr lang="en-US" altLang="zh-CN" sz="1400" dirty="0" err="1" smtClean="0">
                <a:solidFill>
                  <a:srgbClr val="FF0000"/>
                </a:solidFill>
              </a:rPr>
              <a:t>m</a:t>
            </a:r>
            <a:r>
              <a:rPr lang="en-US" altLang="zh-CN" dirty="0" smtClean="0"/>
              <a:t> such that for any data graph </a:t>
            </a:r>
            <a:r>
              <a:rPr lang="en-US" altLang="zh-CN" dirty="0" smtClean="0">
                <a:solidFill>
                  <a:srgbClr val="FF0000"/>
                </a:solidFill>
              </a:rPr>
              <a:t>G</a:t>
            </a:r>
            <a:r>
              <a:rPr lang="en-US" altLang="zh-CN" dirty="0" smtClean="0"/>
              <a:t>, </a:t>
            </a:r>
            <a:r>
              <a:rPr lang="en-US" altLang="zh-CN" dirty="0" smtClean="0">
                <a:solidFill>
                  <a:srgbClr val="FF0000"/>
                </a:solidFill>
              </a:rPr>
              <a:t>G</a:t>
            </a:r>
            <a:r>
              <a:rPr lang="en-US" altLang="zh-CN" dirty="0" smtClean="0"/>
              <a:t> matches </a:t>
            </a:r>
            <a:r>
              <a:rPr lang="en-US" altLang="zh-CN" dirty="0" smtClean="0">
                <a:solidFill>
                  <a:srgbClr val="FF0000"/>
                </a:solidFill>
              </a:rPr>
              <a:t>Q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iff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G</a:t>
            </a:r>
            <a:r>
              <a:rPr lang="en-US" altLang="zh-CN" dirty="0" smtClean="0"/>
              <a:t> matches </a:t>
            </a:r>
            <a:r>
              <a:rPr lang="en-US" altLang="zh-CN" dirty="0" err="1" smtClean="0">
                <a:solidFill>
                  <a:srgbClr val="FF0000"/>
                </a:solidFill>
              </a:rPr>
              <a:t>Q</a:t>
            </a:r>
            <a:r>
              <a:rPr lang="en-US" altLang="zh-CN" sz="1400" dirty="0" err="1" smtClean="0">
                <a:solidFill>
                  <a:srgbClr val="FF0000"/>
                </a:solidFill>
              </a:rPr>
              <a:t>m</a:t>
            </a:r>
            <a:r>
              <a:rPr lang="en-US" altLang="zh-CN" dirty="0" smtClean="0"/>
              <a:t>, via </a:t>
            </a:r>
            <a:r>
              <a:rPr lang="en-US" altLang="zh-CN" dirty="0" smtClean="0">
                <a:solidFill>
                  <a:srgbClr val="000099"/>
                </a:solidFill>
              </a:rPr>
              <a:t>strong simulation</a:t>
            </a:r>
            <a:r>
              <a:rPr lang="en-US" altLang="zh-CN" dirty="0" smtClean="0"/>
              <a:t>. </a:t>
            </a:r>
            <a:endParaRPr kumimoji="0" lang="zh-CN" altLang="en-US" b="1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4365104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66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Dual simulation filtering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528" y="5549170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66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Connectivity pruning</a:t>
            </a:r>
          </a:p>
        </p:txBody>
      </p:sp>
      <p:sp>
        <p:nvSpPr>
          <p:cNvPr id="16" name="内容占位符 7"/>
          <p:cNvSpPr txBox="1">
            <a:spLocks/>
          </p:cNvSpPr>
          <p:nvPr/>
        </p:nvSpPr>
        <p:spPr bwMode="auto">
          <a:xfrm>
            <a:off x="323528" y="4869160"/>
            <a:ext cx="835292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First compute the matched </a:t>
            </a:r>
            <a:r>
              <a:rPr kumimoji="0" lang="en-US" altLang="zh-CN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subgraph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of dual simulation,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Then project on each ball of the data graph</a:t>
            </a:r>
          </a:p>
        </p:txBody>
      </p:sp>
      <p:sp>
        <p:nvSpPr>
          <p:cNvPr id="18" name="内容占位符 7"/>
          <p:cNvSpPr txBox="1">
            <a:spLocks/>
          </p:cNvSpPr>
          <p:nvPr/>
        </p:nvSpPr>
        <p:spPr bwMode="auto">
          <a:xfrm>
            <a:off x="323528" y="6061358"/>
            <a:ext cx="83529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Based on the 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connectivity theorem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71414"/>
            <a:ext cx="8928992" cy="796908"/>
          </a:xfrm>
        </p:spPr>
        <p:txBody>
          <a:bodyPr/>
          <a:lstStyle/>
          <a:p>
            <a:r>
              <a:rPr lang="en-US" altLang="zh-CN" sz="3600" dirty="0" smtClean="0"/>
              <a:t>Experimental Study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16</a:t>
            </a:fld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836712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kern="0" dirty="0" smtClean="0">
                <a:solidFill>
                  <a:srgbClr val="3366CC"/>
                </a:solidFill>
                <a:latin typeface="Arial Unicode MS" pitchFamily="34" charset="-122"/>
              </a:rPr>
              <a:t>Real life d</a:t>
            </a:r>
            <a:r>
              <a:rPr lang="en-US" altLang="zh-CN" sz="2000" dirty="0" smtClean="0">
                <a:solidFill>
                  <a:srgbClr val="3366CC"/>
                </a:solidFill>
              </a:rPr>
              <a:t>atasets: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323528" y="1268760"/>
            <a:ext cx="84249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kern="0" dirty="0" smtClean="0">
                <a:solidFill>
                  <a:srgbClr val="3366CC"/>
                </a:solidFill>
                <a:latin typeface="Arial Unicode MS" pitchFamily="34" charset="-122"/>
              </a:rPr>
              <a:t>Amazon product co-buy network</a:t>
            </a:r>
            <a:r>
              <a:rPr lang="en-US" altLang="zh-CN" b="1" kern="0" dirty="0" smtClean="0">
                <a:solidFill>
                  <a:srgbClr val="3366CC"/>
                </a:solidFill>
                <a:latin typeface="Arial Unicode MS" pitchFamily="34" charset="-122"/>
              </a:rPr>
              <a:t>: </a:t>
            </a:r>
            <a:r>
              <a:rPr lang="en-US" altLang="zh-CN" b="1" kern="0" dirty="0" smtClean="0">
                <a:solidFill>
                  <a:srgbClr val="FF0000"/>
                </a:solidFill>
                <a:latin typeface="Arial Unicode MS" pitchFamily="34" charset="-122"/>
              </a:rPr>
              <a:t>548,552</a:t>
            </a:r>
            <a:r>
              <a:rPr lang="en-US" altLang="zh-CN" kern="0" dirty="0" smtClean="0">
                <a:latin typeface="Arial Unicode MS" pitchFamily="34" charset="-122"/>
              </a:rPr>
              <a:t> nodes and </a:t>
            </a:r>
            <a:r>
              <a:rPr lang="en-US" altLang="zh-CN" b="1" kern="0" dirty="0" smtClean="0">
                <a:solidFill>
                  <a:srgbClr val="FF0000"/>
                </a:solidFill>
                <a:latin typeface="Arial Unicode MS" pitchFamily="34" charset="-122"/>
              </a:rPr>
              <a:t>1,788,725</a:t>
            </a:r>
            <a:r>
              <a:rPr lang="en-US" altLang="zh-CN" kern="0" dirty="0" smtClean="0">
                <a:latin typeface="Arial Unicode MS" pitchFamily="34" charset="-122"/>
              </a:rPr>
              <a:t> edges</a:t>
            </a:r>
          </a:p>
          <a:p>
            <a:r>
              <a:rPr lang="en-US" altLang="zh-CN" kern="0" dirty="0" smtClean="0">
                <a:solidFill>
                  <a:srgbClr val="3366CC"/>
                </a:solidFill>
                <a:latin typeface="Arial Unicode MS" pitchFamily="34" charset="-122"/>
              </a:rPr>
              <a:t>YouTube  video network</a:t>
            </a:r>
            <a:r>
              <a:rPr lang="en-US" altLang="zh-CN" b="1" kern="0" dirty="0" smtClean="0">
                <a:solidFill>
                  <a:srgbClr val="3366CC"/>
                </a:solidFill>
                <a:latin typeface="Arial Unicode MS" pitchFamily="34" charset="-122"/>
              </a:rPr>
              <a:t>: </a:t>
            </a:r>
            <a:r>
              <a:rPr lang="en-US" altLang="zh-CN" b="1" kern="0" dirty="0" smtClean="0">
                <a:solidFill>
                  <a:srgbClr val="FF0000"/>
                </a:solidFill>
                <a:latin typeface="Arial Unicode MS" pitchFamily="34" charset="-122"/>
              </a:rPr>
              <a:t>155,513</a:t>
            </a:r>
            <a:r>
              <a:rPr lang="en-US" altLang="zh-CN" kern="0" dirty="0" smtClean="0">
                <a:latin typeface="Arial Unicode MS" pitchFamily="34" charset="-122"/>
              </a:rPr>
              <a:t> nodes and </a:t>
            </a:r>
            <a:r>
              <a:rPr lang="en-US" altLang="zh-CN" b="1" kern="0" dirty="0" smtClean="0">
                <a:solidFill>
                  <a:srgbClr val="FF0000"/>
                </a:solidFill>
                <a:latin typeface="Arial Unicode MS" pitchFamily="34" charset="-122"/>
              </a:rPr>
              <a:t>3,110,120</a:t>
            </a:r>
            <a:r>
              <a:rPr lang="en-US" altLang="zh-CN" kern="0" dirty="0" smtClean="0">
                <a:latin typeface="Arial Unicode MS" pitchFamily="34" charset="-122"/>
              </a:rPr>
              <a:t> edges</a:t>
            </a:r>
          </a:p>
          <a:p>
            <a:endParaRPr lang="en-US" altLang="zh-CN" kern="0" dirty="0" smtClean="0">
              <a:latin typeface="Arial Unicode MS" pitchFamily="34" charset="-122"/>
            </a:endParaRPr>
          </a:p>
          <a:p>
            <a:endParaRPr lang="en-US" altLang="zh-CN" kern="0" dirty="0" smtClean="0">
              <a:latin typeface="Arial Unicode MS" pitchFamily="34" charset="-122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5661248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zh-CN" sz="2000" dirty="0" smtClean="0">
                <a:solidFill>
                  <a:srgbClr val="3366CC"/>
                </a:solidFill>
                <a:sym typeface="Wingdings" pitchFamily="2" charset="2"/>
              </a:rPr>
              <a:t>Machines</a:t>
            </a:r>
            <a:r>
              <a:rPr lang="en-US" altLang="zh-CN" sz="2000" b="1" dirty="0" smtClean="0">
                <a:solidFill>
                  <a:srgbClr val="3366CC"/>
                </a:solidFill>
                <a:sym typeface="Wingdings" pitchFamily="2" charset="2"/>
              </a:rPr>
              <a:t>:</a:t>
            </a:r>
            <a:endParaRPr lang="en-US" altLang="zh-CN" sz="2000" b="1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 bwMode="auto">
          <a:xfrm>
            <a:off x="323528" y="6093296"/>
            <a:ext cx="86409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PC </a:t>
            </a:r>
            <a:r>
              <a:rPr lang="en-US" altLang="zh-CN" dirty="0" smtClean="0">
                <a:solidFill>
                  <a:srgbClr val="FF0000"/>
                </a:solidFill>
              </a:rPr>
              <a:t>machines</a:t>
            </a:r>
            <a:r>
              <a:rPr lang="en-US" altLang="zh-CN" dirty="0" smtClean="0"/>
              <a:t> with Intel Core i7 860 CPUs and 16GB memory</a:t>
            </a:r>
            <a:endParaRPr kumimoji="0" lang="zh-CN" altLang="en-US" b="1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2060848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kern="0" dirty="0" smtClean="0">
                <a:solidFill>
                  <a:srgbClr val="3366CC"/>
                </a:solidFill>
                <a:latin typeface="Arial Unicode MS" pitchFamily="34" charset="-122"/>
              </a:rPr>
              <a:t>Synthetic graph generator: (</a:t>
            </a:r>
            <a:r>
              <a:rPr lang="en-US" altLang="zh-CN" sz="2000" kern="0" dirty="0" smtClean="0">
                <a:solidFill>
                  <a:srgbClr val="FF0000"/>
                </a:solidFill>
                <a:latin typeface="Arial Unicode MS" pitchFamily="34" charset="-122"/>
              </a:rPr>
              <a:t>10</a:t>
            </a:r>
            <a:r>
              <a:rPr lang="en-US" altLang="zh-CN" sz="2000" kern="0" baseline="30000" dirty="0" smtClean="0">
                <a:solidFill>
                  <a:srgbClr val="FF0000"/>
                </a:solidFill>
                <a:latin typeface="Arial Unicode MS" pitchFamily="34" charset="-122"/>
              </a:rPr>
              <a:t>7</a:t>
            </a:r>
            <a:r>
              <a:rPr lang="en-US" altLang="zh-CN" sz="2000" kern="0" dirty="0" smtClean="0">
                <a:solidFill>
                  <a:srgbClr val="3366CC"/>
                </a:solidFill>
                <a:latin typeface="Arial Unicode MS" pitchFamily="34" charset="-122"/>
              </a:rPr>
              <a:t> nodes and </a:t>
            </a:r>
            <a:r>
              <a:rPr lang="en-US" altLang="zh-CN" sz="2000" kern="0" dirty="0" smtClean="0">
                <a:solidFill>
                  <a:srgbClr val="FF0000"/>
                </a:solidFill>
                <a:latin typeface="Arial Unicode MS" pitchFamily="34" charset="-122"/>
              </a:rPr>
              <a:t>251,188,643</a:t>
            </a:r>
            <a:r>
              <a:rPr lang="en-US" altLang="zh-CN" sz="2000" kern="0" dirty="0" smtClean="0">
                <a:solidFill>
                  <a:srgbClr val="3366CC"/>
                </a:solidFill>
                <a:latin typeface="Arial Unicode MS" pitchFamily="34" charset="-122"/>
              </a:rPr>
              <a:t> edges)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3" name="内容占位符 2"/>
          <p:cNvSpPr txBox="1">
            <a:spLocks/>
          </p:cNvSpPr>
          <p:nvPr/>
        </p:nvSpPr>
        <p:spPr bwMode="auto">
          <a:xfrm>
            <a:off x="323528" y="2492896"/>
            <a:ext cx="84249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kern="0" dirty="0" smtClean="0">
                <a:solidFill>
                  <a:srgbClr val="3366CC"/>
                </a:solidFill>
                <a:latin typeface="Arial Unicode MS" pitchFamily="34" charset="-122"/>
                <a:ea typeface="+mn-ea"/>
              </a:rPr>
              <a:t>Three parameters:</a:t>
            </a:r>
            <a:endParaRPr lang="en-US" altLang="zh-CN" kern="0" dirty="0" smtClean="0">
              <a:latin typeface="Arial Unicode MS" pitchFamily="34" charset="-122"/>
              <a:ea typeface="+mn-ea"/>
            </a:endParaRPr>
          </a:p>
          <a:p>
            <a:r>
              <a:rPr lang="en-US" altLang="zh-CN" dirty="0" smtClean="0"/>
              <a:t>1. The number </a:t>
            </a:r>
            <a:r>
              <a:rPr lang="en-US" altLang="zh-CN" b="1" dirty="0" smtClean="0">
                <a:solidFill>
                  <a:srgbClr val="FF0000"/>
                </a:solidFill>
              </a:rPr>
              <a:t>n</a:t>
            </a:r>
            <a:r>
              <a:rPr lang="en-US" altLang="zh-CN" dirty="0" smtClean="0"/>
              <a:t> of nodes;</a:t>
            </a:r>
          </a:p>
          <a:p>
            <a:r>
              <a:rPr lang="en-US" altLang="zh-CN" dirty="0" smtClean="0"/>
              <a:t>2. The number </a:t>
            </a:r>
            <a:r>
              <a:rPr lang="en-US" altLang="zh-CN" b="1" dirty="0" smtClean="0">
                <a:solidFill>
                  <a:srgbClr val="FF0000"/>
                </a:solidFill>
              </a:rPr>
              <a:t>n</a:t>
            </a:r>
            <a:r>
              <a:rPr lang="el-GR" altLang="zh-CN" b="1" baseline="30000" dirty="0" smtClean="0">
                <a:solidFill>
                  <a:srgbClr val="FF0000"/>
                </a:solidFill>
              </a:rPr>
              <a:t>α</a:t>
            </a:r>
            <a:r>
              <a:rPr lang="el-GR" altLang="zh-CN" dirty="0" smtClean="0"/>
              <a:t> </a:t>
            </a:r>
            <a:r>
              <a:rPr lang="en-US" altLang="zh-CN" dirty="0" smtClean="0"/>
              <a:t>of edges; and </a:t>
            </a:r>
          </a:p>
          <a:p>
            <a:r>
              <a:rPr lang="en-US" altLang="zh-CN" dirty="0" smtClean="0"/>
              <a:t>3. The number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dirty="0" smtClean="0"/>
              <a:t> of node labels</a:t>
            </a:r>
          </a:p>
          <a:p>
            <a:endParaRPr lang="en-US" altLang="zh-CN" dirty="0" smtClean="0"/>
          </a:p>
          <a:p>
            <a:endParaRPr lang="en-US" altLang="zh-CN" kern="0" dirty="0" smtClean="0">
              <a:latin typeface="Arial Unicode MS" pitchFamily="34" charset="-122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3748970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kern="0" dirty="0" smtClean="0">
                <a:solidFill>
                  <a:srgbClr val="3366CC"/>
                </a:solidFill>
                <a:latin typeface="Arial Unicode MS" pitchFamily="34" charset="-122"/>
              </a:rPr>
              <a:t>Algorithms: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8" name="内容占位符 2"/>
          <p:cNvSpPr txBox="1">
            <a:spLocks/>
          </p:cNvSpPr>
          <p:nvPr/>
        </p:nvSpPr>
        <p:spPr bwMode="auto">
          <a:xfrm>
            <a:off x="323528" y="4221088"/>
            <a:ext cx="84249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Strong simulation algorithm</a:t>
            </a:r>
            <a:r>
              <a:rPr lang="en-US" altLang="zh-CN" b="1" dirty="0" smtClean="0">
                <a:solidFill>
                  <a:srgbClr val="FF0000"/>
                </a:solidFill>
              </a:rPr>
              <a:t> Match </a:t>
            </a:r>
            <a:r>
              <a:rPr lang="en-US" altLang="zh-CN" dirty="0" smtClean="0"/>
              <a:t>and its optimized version </a:t>
            </a:r>
            <a:r>
              <a:rPr lang="en-US" altLang="zh-CN" b="1" dirty="0" smtClean="0">
                <a:solidFill>
                  <a:srgbClr val="FF0000"/>
                </a:solidFill>
              </a:rPr>
              <a:t>Match</a:t>
            </a:r>
            <a:r>
              <a:rPr lang="en-US" altLang="zh-CN" b="1" baseline="30000" dirty="0" smtClean="0">
                <a:solidFill>
                  <a:srgbClr val="FF0000"/>
                </a:solidFill>
              </a:rPr>
              <a:t>+</a:t>
            </a:r>
          </a:p>
          <a:p>
            <a:r>
              <a:rPr lang="en-US" altLang="zh-CN" dirty="0" smtClean="0"/>
              <a:t>Graph simulation algorithm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Sim</a:t>
            </a:r>
            <a:r>
              <a:rPr lang="en-US" altLang="zh-CN" b="1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[HHK, FOCS 95] </a:t>
            </a:r>
          </a:p>
          <a:p>
            <a:r>
              <a:rPr lang="en-US" altLang="zh-CN" dirty="0" smtClean="0"/>
              <a:t>Approximate matching algorithm </a:t>
            </a:r>
            <a:r>
              <a:rPr lang="en-US" altLang="zh-CN" b="1" dirty="0" smtClean="0">
                <a:solidFill>
                  <a:srgbClr val="FF0000"/>
                </a:solidFill>
              </a:rPr>
              <a:t>TALE </a:t>
            </a:r>
            <a:r>
              <a:rPr lang="en-US" altLang="zh-CN" dirty="0" smtClean="0">
                <a:solidFill>
                  <a:srgbClr val="FF0000"/>
                </a:solidFill>
              </a:rPr>
              <a:t>[TP, ICDE 08]</a:t>
            </a:r>
          </a:p>
          <a:p>
            <a:r>
              <a:rPr lang="en-US" altLang="zh-CN" dirty="0" smtClean="0"/>
              <a:t>Maximum common </a:t>
            </a:r>
            <a:r>
              <a:rPr lang="en-US" altLang="zh-CN" dirty="0" err="1" smtClean="0"/>
              <a:t>subgraph</a:t>
            </a:r>
            <a:r>
              <a:rPr lang="en-US" altLang="zh-CN" dirty="0" smtClean="0"/>
              <a:t> algorithm </a:t>
            </a:r>
            <a:r>
              <a:rPr lang="en-US" altLang="zh-CN" b="1" dirty="0" smtClean="0">
                <a:solidFill>
                  <a:srgbClr val="FF0000"/>
                </a:solidFill>
              </a:rPr>
              <a:t>VF2 </a:t>
            </a:r>
            <a:r>
              <a:rPr lang="en-US" altLang="zh-CN" dirty="0" smtClean="0">
                <a:solidFill>
                  <a:srgbClr val="FF0000"/>
                </a:solidFill>
              </a:rPr>
              <a:t>[CN, 2006]</a:t>
            </a: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 </a:t>
            </a: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kern="0" dirty="0" smtClean="0">
              <a:latin typeface="Arial Unicode MS" pitchFamily="34" charset="-122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71414"/>
            <a:ext cx="8928992" cy="796908"/>
          </a:xfrm>
        </p:spPr>
        <p:txBody>
          <a:bodyPr/>
          <a:lstStyle/>
          <a:p>
            <a:pPr lvl="1" algn="l"/>
            <a:r>
              <a:rPr lang="en-US" altLang="zh-CN" sz="3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Experiments - Quality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17</a:t>
            </a:fld>
            <a:endParaRPr lang="zh-CN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5"/>
            <a:ext cx="6696744" cy="290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3707904" y="1772816"/>
            <a:ext cx="2304256" cy="3024336"/>
          </a:xfrm>
          <a:prstGeom prst="round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6156176" y="1844824"/>
            <a:ext cx="2376264" cy="2880320"/>
          </a:xfrm>
          <a:prstGeom prst="round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7504" y="6053226"/>
            <a:ext cx="889248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000" dirty="0" smtClean="0"/>
              <a:t>The results of strong simulation are </a:t>
            </a:r>
            <a:r>
              <a:rPr lang="en-US" altLang="zh-CN" sz="2000" dirty="0" smtClean="0">
                <a:solidFill>
                  <a:srgbClr val="FF0000"/>
                </a:solidFill>
              </a:rPr>
              <a:t>more realistic</a:t>
            </a:r>
            <a:r>
              <a:rPr lang="en-US" altLang="zh-CN" sz="2000" dirty="0" smtClean="0"/>
              <a:t>!</a:t>
            </a:r>
            <a:endParaRPr lang="en-US" altLang="zh-CN" sz="2000" b="1" dirty="0" smtClean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71414"/>
            <a:ext cx="8928992" cy="796908"/>
          </a:xfrm>
        </p:spPr>
        <p:txBody>
          <a:bodyPr/>
          <a:lstStyle/>
          <a:p>
            <a:pPr lvl="1" algn="l"/>
            <a:r>
              <a:rPr lang="en-US" altLang="zh-CN" sz="3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Experiments - Quality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18</a:t>
            </a:fld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197" y="2132856"/>
            <a:ext cx="8055267" cy="226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圆角矩形 5"/>
          <p:cNvSpPr/>
          <p:nvPr/>
        </p:nvSpPr>
        <p:spPr>
          <a:xfrm>
            <a:off x="2699792" y="1484784"/>
            <a:ext cx="2304256" cy="3024336"/>
          </a:xfrm>
          <a:prstGeom prst="round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4932040" y="1556792"/>
            <a:ext cx="3960440" cy="3024336"/>
          </a:xfrm>
          <a:prstGeom prst="round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7504" y="6053226"/>
            <a:ext cx="889248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000" dirty="0" smtClean="0"/>
              <a:t>The results of strong simulation are </a:t>
            </a:r>
            <a:r>
              <a:rPr lang="en-US" altLang="zh-CN" sz="2000" dirty="0" smtClean="0">
                <a:solidFill>
                  <a:srgbClr val="FF0000"/>
                </a:solidFill>
              </a:rPr>
              <a:t>more compact</a:t>
            </a:r>
            <a:r>
              <a:rPr lang="en-US" altLang="zh-CN" sz="2000" dirty="0" smtClean="0"/>
              <a:t>!</a:t>
            </a:r>
            <a:endParaRPr lang="en-US" altLang="zh-CN" sz="2000" b="1" dirty="0" smtClean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71414"/>
            <a:ext cx="8928992" cy="796908"/>
          </a:xfrm>
        </p:spPr>
        <p:txBody>
          <a:bodyPr/>
          <a:lstStyle/>
          <a:p>
            <a:pPr lvl="1" algn="l"/>
            <a:r>
              <a:rPr lang="en-US" altLang="zh-CN" sz="3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Experiments - Quality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19</a:t>
            </a:fld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0" y="836712"/>
            <a:ext cx="9144000" cy="2664295"/>
            <a:chOff x="0" y="836712"/>
            <a:chExt cx="9144000" cy="266429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836712"/>
              <a:ext cx="3440861" cy="252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89024" y="836712"/>
              <a:ext cx="3067152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34197" y="836712"/>
              <a:ext cx="3209803" cy="2664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组合 11"/>
          <p:cNvGrpSpPr/>
          <p:nvPr/>
        </p:nvGrpSpPr>
        <p:grpSpPr>
          <a:xfrm>
            <a:off x="251520" y="3429000"/>
            <a:ext cx="8607077" cy="2406575"/>
            <a:chOff x="251520" y="3429000"/>
            <a:chExt cx="8607077" cy="2406575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3429000"/>
              <a:ext cx="2621458" cy="2365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03848" y="3429000"/>
              <a:ext cx="2754428" cy="240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00192" y="3573016"/>
              <a:ext cx="2558405" cy="2134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107504" y="5805264"/>
            <a:ext cx="889248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70%-80% </a:t>
            </a:r>
            <a:r>
              <a:rPr lang="en-US" altLang="zh-CN" sz="2000" dirty="0" smtClean="0"/>
              <a:t>found by </a:t>
            </a:r>
            <a:r>
              <a:rPr lang="en-US" altLang="zh-CN" sz="2000" dirty="0" err="1" smtClean="0"/>
              <a:t>subgraph</a:t>
            </a:r>
            <a:r>
              <a:rPr lang="en-US" altLang="zh-CN" sz="2000" dirty="0" smtClean="0"/>
              <a:t> isomorphism are retrieved by strong simulation</a:t>
            </a:r>
            <a:endParaRPr lang="en-US" altLang="zh-CN" sz="2000" b="1" dirty="0" smtClean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6269250"/>
            <a:ext cx="889248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Up to 50% </a:t>
            </a:r>
            <a:r>
              <a:rPr lang="en-US" altLang="zh-CN" sz="2000" dirty="0" smtClean="0"/>
              <a:t>found by </a:t>
            </a:r>
            <a:r>
              <a:rPr lang="en-US" altLang="zh-CN" sz="2000" dirty="0" err="1" smtClean="0"/>
              <a:t>subgraph</a:t>
            </a:r>
            <a:r>
              <a:rPr lang="en-US" altLang="zh-CN" sz="2000" dirty="0" smtClean="0"/>
              <a:t> isomorphism are retrieved by graph simulation</a:t>
            </a:r>
            <a:endParaRPr lang="en-US" altLang="zh-CN" sz="2000" b="1" dirty="0" smtClean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E7BB9F-3FB6-454C-A8E5-39E5BA12A921}" type="slidenum">
              <a:rPr lang="zh-CN" altLang="en-US"/>
              <a:pPr>
                <a:defRPr/>
              </a:pPr>
              <a:t>2</a:t>
            </a:fld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71438" y="4163343"/>
            <a:ext cx="8100962" cy="1705391"/>
            <a:chOff x="71438" y="4315897"/>
            <a:chExt cx="8100962" cy="1705391"/>
          </a:xfrm>
        </p:grpSpPr>
        <p:sp>
          <p:nvSpPr>
            <p:cNvPr id="11" name="Text Box 14"/>
            <p:cNvSpPr txBox="1">
              <a:spLocks noChangeArrowheads="1"/>
            </p:cNvSpPr>
            <p:nvPr/>
          </p:nvSpPr>
          <p:spPr>
            <a:xfrm>
              <a:off x="71438" y="5673209"/>
              <a:ext cx="1476226" cy="338554"/>
            </a:xfrm>
            <a:prstGeom prst="rect">
              <a:avLst/>
            </a:prstGeom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marL="342900" indent="-342900" algn="ctr" eaLnBrk="0" hangingPunct="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zh-CN" sz="1600" b="1" dirty="0" smtClean="0">
                  <a:latin typeface="+mn-ea"/>
                </a:rPr>
                <a:t>File systems</a:t>
              </a:r>
              <a:endParaRPr lang="zh-CN" altLang="en-US" sz="1600" b="1" dirty="0">
                <a:latin typeface="+mn-ea"/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1691680" y="5682734"/>
              <a:ext cx="135731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marL="342900" indent="-342900" algn="ctr" eaLnBrk="0" hangingPunct="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zh-CN" sz="1600" b="1" dirty="0" smtClean="0">
                  <a:latin typeface="+mn-ea"/>
                  <a:ea typeface="+mn-ea"/>
                </a:rPr>
                <a:t>Databases</a:t>
              </a:r>
              <a:endParaRPr lang="zh-CN" altLang="en-US" sz="1600" b="1" dirty="0">
                <a:latin typeface="+mn-ea"/>
                <a:ea typeface="+mn-ea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4143375" y="5682734"/>
              <a:ext cx="17967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marL="342900" indent="-342900" algn="ctr" eaLnBrk="0" hangingPunct="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zh-CN" sz="1600" b="1" dirty="0" smtClean="0">
                  <a:latin typeface="+mn-ea"/>
                  <a:ea typeface="+mn-ea"/>
                </a:rPr>
                <a:t>World Wide Web</a:t>
              </a:r>
              <a:endParaRPr lang="zh-CN" altLang="en-US" sz="1600" b="1" dirty="0">
                <a:latin typeface="+mn-ea"/>
                <a:ea typeface="+mn-ea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71438" y="4315897"/>
              <a:ext cx="8100962" cy="1309687"/>
              <a:chOff x="71438" y="4315897"/>
              <a:chExt cx="8100962" cy="1309687"/>
            </a:xfrm>
          </p:grpSpPr>
          <p:pic>
            <p:nvPicPr>
              <p:cNvPr id="7" name="Picture 2" descr="C:\Documents and Settings\act\Local Settings\Temporary Internet Files\Content.IE5\WUIGX2X2\MC900434411[1]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164288" y="4352156"/>
                <a:ext cx="1008112" cy="1134126"/>
              </a:xfrm>
              <a:prstGeom prst="rect">
                <a:avLst/>
              </a:prstGeom>
              <a:noFill/>
            </p:spPr>
          </p:pic>
          <p:pic>
            <p:nvPicPr>
              <p:cNvPr id="10" name="Picture 3" descr="C:\Documents and Settings\act\Local Settings\Temporary Internet Files\Content.IE5\PIO6R8AE\MC900287225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438" y="4384159"/>
                <a:ext cx="1214437" cy="1173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图片 22" descr="logo_sql.gif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3063" y="4568309"/>
                <a:ext cx="1428750" cy="804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图片 20" descr="Keyword-Search1.jp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7563" y="4315897"/>
                <a:ext cx="2733675" cy="1309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AutoShape 36"/>
              <p:cNvSpPr>
                <a:spLocks noChangeArrowheads="1"/>
              </p:cNvSpPr>
              <p:nvPr/>
            </p:nvSpPr>
            <p:spPr bwMode="auto">
              <a:xfrm>
                <a:off x="1285875" y="4792147"/>
                <a:ext cx="285750" cy="357187"/>
              </a:xfrm>
              <a:prstGeom prst="rightArrow">
                <a:avLst>
                  <a:gd name="adj1" fmla="val 50074"/>
                  <a:gd name="adj2" fmla="val 45718"/>
                </a:avLst>
              </a:prstGeom>
              <a:solidFill>
                <a:srgbClr val="FFFF00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1800" b="1">
                  <a:latin typeface="Calibri" pitchFamily="34" charset="0"/>
                  <a:ea typeface="黑体" pitchFamily="49" charset="-122"/>
                </a:endParaRPr>
              </a:p>
            </p:txBody>
          </p:sp>
          <p:sp>
            <p:nvSpPr>
              <p:cNvPr id="19" name="AutoShape 36"/>
              <p:cNvSpPr>
                <a:spLocks noChangeArrowheads="1"/>
              </p:cNvSpPr>
              <p:nvPr/>
            </p:nvSpPr>
            <p:spPr bwMode="auto">
              <a:xfrm>
                <a:off x="3071813" y="4792147"/>
                <a:ext cx="285750" cy="357187"/>
              </a:xfrm>
              <a:prstGeom prst="rightArrow">
                <a:avLst>
                  <a:gd name="adj1" fmla="val 50074"/>
                  <a:gd name="adj2" fmla="val 45718"/>
                </a:avLst>
              </a:prstGeom>
              <a:solidFill>
                <a:srgbClr val="FFFF00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1800" b="1">
                  <a:latin typeface="Calibri" pitchFamily="34" charset="0"/>
                  <a:ea typeface="黑体" pitchFamily="49" charset="-122"/>
                </a:endParaRPr>
              </a:p>
            </p:txBody>
          </p:sp>
          <p:sp>
            <p:nvSpPr>
              <p:cNvPr id="20" name="AutoShape 36"/>
              <p:cNvSpPr>
                <a:spLocks noChangeArrowheads="1"/>
              </p:cNvSpPr>
              <p:nvPr/>
            </p:nvSpPr>
            <p:spPr bwMode="auto">
              <a:xfrm>
                <a:off x="6072188" y="4792147"/>
                <a:ext cx="285750" cy="357187"/>
              </a:xfrm>
              <a:prstGeom prst="rightArrow">
                <a:avLst>
                  <a:gd name="adj1" fmla="val 50074"/>
                  <a:gd name="adj2" fmla="val 45718"/>
                </a:avLst>
              </a:prstGeom>
              <a:solidFill>
                <a:srgbClr val="FFFF00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1800" b="1">
                  <a:latin typeface="Calibri" pitchFamily="34" charset="0"/>
                  <a:ea typeface="黑体" pitchFamily="49" charset="-122"/>
                </a:endParaRPr>
              </a:p>
            </p:txBody>
          </p:sp>
        </p:grpSp>
      </p:grpSp>
      <p:sp>
        <p:nvSpPr>
          <p:cNvPr id="21" name="Rectangle 14"/>
          <p:cNvSpPr txBox="1">
            <a:spLocks noChangeArrowheads="1"/>
          </p:cNvSpPr>
          <p:nvPr/>
        </p:nvSpPr>
        <p:spPr bwMode="auto">
          <a:xfrm>
            <a:off x="323528" y="6073899"/>
            <a:ext cx="8496944" cy="451445"/>
          </a:xfrm>
          <a:prstGeom prst="rect">
            <a:avLst/>
          </a:prstGeom>
          <a:blipFill dpi="0" rotWithShape="1">
            <a:blip r:embed="rId6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Graph searching 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is a key to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social searching engines!</a:t>
            </a:r>
            <a:endParaRPr lang="zh-CN" altLang="en-US" sz="20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Wingdings" pitchFamily="2" charset="2"/>
            </a:endParaRPr>
          </a:p>
        </p:txBody>
      </p:sp>
      <p:sp>
        <p:nvSpPr>
          <p:cNvPr id="22" name="Rectangle 14"/>
          <p:cNvSpPr txBox="1">
            <a:spLocks noChangeArrowheads="1"/>
          </p:cNvSpPr>
          <p:nvPr/>
        </p:nvSpPr>
        <p:spPr bwMode="auto">
          <a:xfrm>
            <a:off x="323528" y="3140968"/>
            <a:ext cx="8496944" cy="451445"/>
          </a:xfrm>
          <a:prstGeom prst="rect">
            <a:avLst/>
          </a:prstGeom>
          <a:blipFill dpi="0" rotWithShape="1">
            <a:blip r:embed="rId6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Graphs are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everywhere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, and quite a few are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huge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 graphs!</a:t>
            </a:r>
            <a:endParaRPr lang="zh-CN" altLang="en-US" sz="20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Wingdings" pitchFamily="2" charset="2"/>
            </a:endParaRPr>
          </a:p>
        </p:txBody>
      </p:sp>
      <p:pic>
        <p:nvPicPr>
          <p:cNvPr id="24" name="图片 23" descr="googlewebgrap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92022" y="404665"/>
            <a:ext cx="2554053" cy="2592287"/>
          </a:xfrm>
          <a:prstGeom prst="rect">
            <a:avLst/>
          </a:prstGeom>
        </p:spPr>
      </p:pic>
      <p:pic>
        <p:nvPicPr>
          <p:cNvPr id="25" name="图片 8" descr="unitedfacebook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8841" y="404665"/>
            <a:ext cx="2535647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27" descr="soil-food-web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0656" y="476672"/>
            <a:ext cx="3203849" cy="2453251"/>
          </a:xfrm>
          <a:prstGeom prst="rect">
            <a:avLst/>
          </a:prstGeom>
        </p:spPr>
      </p:pic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732240" y="5517232"/>
            <a:ext cx="19333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zh-CN" sz="1600" b="1" dirty="0" smtClean="0">
                <a:latin typeface="+mn-ea"/>
                <a:ea typeface="+mn-ea"/>
              </a:rPr>
              <a:t>Social Networks</a:t>
            </a:r>
            <a:endParaRPr lang="zh-CN" altLang="en-US" sz="1600" b="1" dirty="0">
              <a:latin typeface="+mn-ea"/>
              <a:ea typeface="+mn-ea"/>
            </a:endParaRPr>
          </a:p>
        </p:txBody>
      </p:sp>
      <p:pic>
        <p:nvPicPr>
          <p:cNvPr id="18" name="图片 30" descr="socialgraphPlateform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33056"/>
            <a:ext cx="2633663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71414"/>
            <a:ext cx="8928992" cy="796908"/>
          </a:xfrm>
        </p:spPr>
        <p:txBody>
          <a:bodyPr/>
          <a:lstStyle/>
          <a:p>
            <a:pPr lvl="1" algn="l"/>
            <a:r>
              <a:rPr lang="en-US" altLang="zh-CN" sz="3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Experiments - Quality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20</a:t>
            </a:fld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1" y="908720"/>
            <a:ext cx="8820471" cy="2520280"/>
            <a:chOff x="1" y="908720"/>
            <a:chExt cx="8820471" cy="252028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908720"/>
              <a:ext cx="2987824" cy="2482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15816" y="916053"/>
              <a:ext cx="2952328" cy="2512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04656" y="932030"/>
              <a:ext cx="2915816" cy="2424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组合 17"/>
          <p:cNvGrpSpPr/>
          <p:nvPr/>
        </p:nvGrpSpPr>
        <p:grpSpPr>
          <a:xfrm>
            <a:off x="1" y="3429001"/>
            <a:ext cx="8820471" cy="2658279"/>
            <a:chOff x="1" y="3429001"/>
            <a:chExt cx="8820471" cy="2658279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" y="3429001"/>
              <a:ext cx="3059832" cy="2658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03848" y="3501008"/>
              <a:ext cx="2736304" cy="2433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56176" y="3573016"/>
              <a:ext cx="2664296" cy="2314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504056" y="6197242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000" dirty="0" smtClean="0"/>
              <a:t>Strong simulation effectively </a:t>
            </a:r>
            <a:r>
              <a:rPr lang="en-US" altLang="zh-CN" sz="2000" dirty="0" smtClean="0">
                <a:solidFill>
                  <a:srgbClr val="FF0000"/>
                </a:solidFill>
              </a:rPr>
              <a:t>reduces the number of match results</a:t>
            </a:r>
            <a:r>
              <a:rPr lang="en-US" altLang="zh-CN" sz="2000" dirty="0" smtClean="0"/>
              <a:t>!</a:t>
            </a:r>
            <a:endParaRPr lang="en-US" altLang="zh-CN" sz="2000" b="1" dirty="0" smtClean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71414"/>
            <a:ext cx="8928992" cy="796908"/>
          </a:xfrm>
        </p:spPr>
        <p:txBody>
          <a:bodyPr/>
          <a:lstStyle/>
          <a:p>
            <a:pPr lvl="1" algn="l"/>
            <a:r>
              <a:rPr lang="en-US" altLang="zh-CN" sz="3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Experiments - Quality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21</a:t>
            </a:fld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4056" y="5589240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The sizes of matched </a:t>
            </a:r>
            <a:r>
              <a:rPr lang="en-US" altLang="zh-CN" sz="2000" b="1" dirty="0" err="1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subgraphs</a:t>
            </a:r>
            <a:r>
              <a:rPr lang="en-US" altLang="zh-CN" sz="2000" b="1" dirty="0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are </a:t>
            </a:r>
            <a:r>
              <a:rPr lang="en-US" altLang="zh-CN" sz="2000" b="1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small</a:t>
            </a:r>
            <a:r>
              <a:rPr lang="en-US" altLang="zh-CN" sz="2000" b="1" dirty="0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833" y="1052736"/>
            <a:ext cx="762957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内容占位符 7"/>
          <p:cNvSpPr>
            <a:spLocks noGrp="1"/>
          </p:cNvSpPr>
          <p:nvPr>
            <p:ph idx="1"/>
          </p:nvPr>
        </p:nvSpPr>
        <p:spPr>
          <a:xfrm>
            <a:off x="518864" y="3789040"/>
            <a:ext cx="8229600" cy="1285603"/>
          </a:xfrm>
        </p:spPr>
        <p:txBody>
          <a:bodyPr/>
          <a:lstStyle/>
          <a:p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Graph simulation</a:t>
            </a:r>
            <a:r>
              <a:rPr lang="en-US" altLang="zh-CN" sz="2400" dirty="0" smtClean="0">
                <a:ea typeface="Arial Unicode MS" pitchFamily="34" charset="-122"/>
                <a:cs typeface="Arial Unicode MS" pitchFamily="34" charset="-122"/>
              </a:rPr>
              <a:t> (returns a single graph)</a:t>
            </a:r>
            <a:endParaRPr lang="en-US" altLang="zh-CN" sz="24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1"/>
            <a:r>
              <a:rPr lang="en-US" altLang="zh-CN" sz="20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Amazon:  </a:t>
            </a:r>
            <a:r>
              <a:rPr lang="en-US" altLang="zh-CN" sz="2000" dirty="0" smtClean="0">
                <a:solidFill>
                  <a:srgbClr val="0066CC"/>
                </a:solidFill>
                <a:ea typeface="Arial Unicode MS" pitchFamily="34" charset="-122"/>
                <a:cs typeface="Arial Unicode MS" pitchFamily="34" charset="-122"/>
              </a:rPr>
              <a:t>103</a:t>
            </a:r>
          </a:p>
          <a:p>
            <a:pPr lvl="1"/>
            <a:r>
              <a:rPr lang="en-US" altLang="zh-CN" sz="20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YouTube: </a:t>
            </a:r>
            <a:r>
              <a:rPr lang="en-US" altLang="zh-CN" sz="2000" dirty="0" smtClean="0">
                <a:solidFill>
                  <a:srgbClr val="0066CC"/>
                </a:solidFill>
                <a:ea typeface="Arial Unicode MS" pitchFamily="34" charset="-122"/>
                <a:cs typeface="Arial Unicode MS" pitchFamily="34" charset="-122"/>
              </a:rPr>
              <a:t>177</a:t>
            </a:r>
          </a:p>
          <a:p>
            <a:pPr lvl="1"/>
            <a:r>
              <a:rPr lang="en-US" altLang="zh-CN" sz="20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Synthetic: </a:t>
            </a:r>
            <a:r>
              <a:rPr lang="en-US" altLang="zh-CN" sz="2000" dirty="0" smtClean="0">
                <a:solidFill>
                  <a:srgbClr val="0066CC"/>
                </a:solidFill>
                <a:ea typeface="Arial Unicode MS" pitchFamily="34" charset="-122"/>
                <a:cs typeface="Arial Unicode MS" pitchFamily="34" charset="-122"/>
              </a:rPr>
              <a:t>311</a:t>
            </a:r>
          </a:p>
          <a:p>
            <a:endParaRPr lang="en-US" altLang="zh-CN" sz="1800" dirty="0" smtClean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内容占位符 7"/>
          <p:cNvSpPr txBox="1">
            <a:spLocks/>
          </p:cNvSpPr>
          <p:nvPr/>
        </p:nvSpPr>
        <p:spPr bwMode="auto">
          <a:xfrm>
            <a:off x="467544" y="3068960"/>
            <a:ext cx="8229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Pattern</a:t>
            </a: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graphs have </a:t>
            </a: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10</a:t>
            </a: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nodes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71414"/>
            <a:ext cx="8928992" cy="796908"/>
          </a:xfrm>
        </p:spPr>
        <p:txBody>
          <a:bodyPr/>
          <a:lstStyle/>
          <a:p>
            <a:r>
              <a:rPr lang="en-US" altLang="zh-CN" sz="3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Experiments - Efficiency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22</a:t>
            </a:fld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4056" y="5013176"/>
            <a:ext cx="8388424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  <a:ea typeface="黑体" pitchFamily="49" charset="-122"/>
                <a:sym typeface="Wingdings" pitchFamily="2" charset="2"/>
              </a:rPr>
              <a:t>1. </a:t>
            </a:r>
            <a:r>
              <a:rPr lang="en-US" altLang="zh-CN" sz="2000" dirty="0" smtClean="0">
                <a:solidFill>
                  <a:schemeClr val="tx1"/>
                </a:solidFill>
                <a:ea typeface="黑体" pitchFamily="49" charset="-122"/>
                <a:sym typeface="Wingdings" pitchFamily="2" charset="2"/>
              </a:rPr>
              <a:t>Our algorithms </a:t>
            </a:r>
            <a:r>
              <a:rPr lang="en-US" altLang="zh-CN" sz="2000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scale well</a:t>
            </a:r>
            <a:r>
              <a:rPr lang="en-US" altLang="zh-CN" sz="2000" dirty="0" smtClean="0">
                <a:solidFill>
                  <a:schemeClr val="tx1"/>
                </a:solidFill>
                <a:ea typeface="黑体" pitchFamily="49" charset="-122"/>
                <a:sym typeface="Wingdings" pitchFamily="2" charset="2"/>
              </a:rPr>
              <a:t>;</a:t>
            </a:r>
          </a:p>
          <a:p>
            <a:r>
              <a:rPr lang="en-US" altLang="zh-CN" sz="2000" dirty="0" smtClean="0">
                <a:solidFill>
                  <a:schemeClr val="tx1"/>
                </a:solidFill>
                <a:ea typeface="黑体" pitchFamily="49" charset="-122"/>
                <a:sym typeface="Wingdings" pitchFamily="2" charset="2"/>
              </a:rPr>
              <a:t>2. Optimization techniques are effective (</a:t>
            </a:r>
            <a:r>
              <a:rPr lang="en-US" altLang="zh-CN" sz="2000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reduce about 1/3 time</a:t>
            </a:r>
            <a:r>
              <a:rPr lang="en-US" altLang="zh-CN" sz="2000" dirty="0" smtClean="0">
                <a:solidFill>
                  <a:schemeClr val="tx1"/>
                </a:solidFill>
                <a:ea typeface="黑体" pitchFamily="49" charset="-122"/>
                <a:sym typeface="Wingdings" pitchFamily="2" charset="2"/>
              </a:rPr>
              <a:t>);</a:t>
            </a:r>
          </a:p>
          <a:p>
            <a:r>
              <a:rPr lang="en-US" altLang="zh-CN" sz="2000" dirty="0" smtClean="0">
                <a:solidFill>
                  <a:schemeClr val="tx1"/>
                </a:solidFill>
                <a:ea typeface="黑体" pitchFamily="49" charset="-122"/>
                <a:sym typeface="Wingdings" pitchFamily="2" charset="2"/>
              </a:rPr>
              <a:t>3. </a:t>
            </a:r>
            <a:r>
              <a:rPr lang="en-US" altLang="zh-CN" sz="2000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The time gap </a:t>
            </a:r>
            <a:r>
              <a:rPr lang="en-US" altLang="zh-CN" sz="2000" dirty="0" smtClean="0">
                <a:solidFill>
                  <a:schemeClr val="tx1"/>
                </a:solidFill>
                <a:ea typeface="黑体" pitchFamily="49" charset="-122"/>
                <a:sym typeface="Wingdings" pitchFamily="2" charset="2"/>
              </a:rPr>
              <a:t>between </a:t>
            </a:r>
            <a:r>
              <a:rPr lang="en-US" altLang="zh-CN" sz="2000" dirty="0" err="1" smtClean="0">
                <a:solidFill>
                  <a:schemeClr val="tx1"/>
                </a:solidFill>
                <a:ea typeface="黑体" pitchFamily="49" charset="-122"/>
                <a:sym typeface="Wingdings" pitchFamily="2" charset="2"/>
              </a:rPr>
              <a:t>Sim</a:t>
            </a:r>
            <a:r>
              <a:rPr lang="en-US" altLang="zh-CN" sz="2000" dirty="0" smtClean="0">
                <a:solidFill>
                  <a:schemeClr val="tx1"/>
                </a:solidFill>
                <a:ea typeface="黑体" pitchFamily="49" charset="-122"/>
                <a:sym typeface="Wingdings" pitchFamily="2" charset="2"/>
              </a:rPr>
              <a:t> and </a:t>
            </a:r>
            <a:r>
              <a:rPr lang="en-US" altLang="zh-CN" sz="2000" dirty="0" smtClean="0">
                <a:solidFill>
                  <a:srgbClr val="000099"/>
                </a:solidFill>
                <a:ea typeface="黑体" pitchFamily="49" charset="-122"/>
                <a:sym typeface="Wingdings" pitchFamily="2" charset="2"/>
              </a:rPr>
              <a:t>Match</a:t>
            </a:r>
            <a:r>
              <a:rPr lang="en-US" altLang="zh-CN" sz="2000" dirty="0" smtClean="0">
                <a:solidFill>
                  <a:schemeClr val="tx1"/>
                </a:solidFill>
                <a:ea typeface="黑体" pitchFamily="49" charset="-122"/>
                <a:sym typeface="Wingdings" pitchFamily="2" charset="2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ea typeface="黑体" pitchFamily="49" charset="-122"/>
                <a:sym typeface="Wingdings" pitchFamily="2" charset="2"/>
              </a:rPr>
              <a:t>is tolerable, considering the </a:t>
            </a:r>
            <a:r>
              <a:rPr lang="en-US" altLang="zh-CN" sz="2000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matching quality </a:t>
            </a:r>
            <a:r>
              <a:rPr lang="en-US" altLang="zh-CN" sz="2000" dirty="0" smtClean="0">
                <a:solidFill>
                  <a:schemeClr val="tx1"/>
                </a:solidFill>
                <a:ea typeface="黑体" pitchFamily="49" charset="-122"/>
                <a:sym typeface="Wingdings" pitchFamily="2" charset="2"/>
              </a:rPr>
              <a:t>that </a:t>
            </a:r>
            <a:r>
              <a:rPr lang="en-US" altLang="zh-CN" sz="2000" dirty="0" smtClean="0">
                <a:solidFill>
                  <a:srgbClr val="000099"/>
                </a:solidFill>
                <a:ea typeface="黑体" pitchFamily="49" charset="-122"/>
                <a:sym typeface="Wingdings" pitchFamily="2" charset="2"/>
              </a:rPr>
              <a:t>Match</a:t>
            </a:r>
            <a:r>
              <a:rPr lang="en-US" altLang="zh-CN" sz="2000" dirty="0" smtClean="0">
                <a:solidFill>
                  <a:schemeClr val="tx1"/>
                </a:solidFill>
                <a:ea typeface="黑体" pitchFamily="49" charset="-122"/>
                <a:sym typeface="Wingdings" pitchFamily="2" charset="2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ea typeface="黑体" pitchFamily="49" charset="-122"/>
                <a:sym typeface="Wingdings" pitchFamily="2" charset="2"/>
              </a:rPr>
              <a:t>improves.</a:t>
            </a:r>
            <a:endParaRPr lang="en-US" altLang="zh-CN" sz="2000" dirty="0" smtClean="0">
              <a:solidFill>
                <a:schemeClr val="tx1"/>
              </a:solidFill>
              <a:ea typeface="黑体" pitchFamily="49" charset="-122"/>
              <a:sym typeface="Wingdings" pitchFamily="2" charset="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53837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890498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Summary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23</a:t>
            </a:fld>
            <a:endParaRPr lang="zh-CN" altLang="en-US" dirty="0"/>
          </a:p>
        </p:txBody>
      </p:sp>
      <p:sp>
        <p:nvSpPr>
          <p:cNvPr id="5" name="Rectangle 14"/>
          <p:cNvSpPr txBox="1">
            <a:spLocks noChangeArrowheads="1"/>
          </p:cNvSpPr>
          <p:nvPr/>
        </p:nvSpPr>
        <p:spPr bwMode="auto">
          <a:xfrm>
            <a:off x="179512" y="5949280"/>
            <a:ext cx="8928992" cy="400110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0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 new matching model 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with a balance between </a:t>
            </a:r>
            <a:r>
              <a:rPr lang="en-US" altLang="zh-CN" sz="2000" b="1" dirty="0" smtClean="0">
                <a:solidFill>
                  <a:srgbClr val="00009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complexity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and </a:t>
            </a:r>
            <a:r>
              <a:rPr lang="en-US" altLang="zh-CN" sz="2000" b="1" dirty="0" smtClean="0">
                <a:solidFill>
                  <a:srgbClr val="00009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expressiveness </a:t>
            </a:r>
            <a:endParaRPr lang="zh-CN" altLang="en-US" sz="2000" b="1" dirty="0">
              <a:solidFill>
                <a:srgbClr val="00009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416357"/>
            <a:ext cx="8568952" cy="13726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/>
              <a:t>We identify </a:t>
            </a:r>
            <a:r>
              <a:rPr lang="en-US" altLang="zh-CN" sz="2000" dirty="0" smtClean="0">
                <a:solidFill>
                  <a:srgbClr val="0066CC"/>
                </a:solidFill>
              </a:rPr>
              <a:t>a set of criteria </a:t>
            </a:r>
            <a:r>
              <a:rPr lang="en-US" altLang="zh-CN" sz="2000" dirty="0" smtClean="0"/>
              <a:t>for topology preservation, and show that </a:t>
            </a:r>
            <a:r>
              <a:rPr lang="en-US" altLang="zh-CN" sz="2000" dirty="0" smtClean="0">
                <a:solidFill>
                  <a:srgbClr val="0066CC"/>
                </a:solidFill>
              </a:rPr>
              <a:t>strong simulation</a:t>
            </a:r>
            <a:r>
              <a:rPr lang="en-US" altLang="zh-CN" sz="2000" dirty="0" smtClean="0"/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preserves the topology</a:t>
            </a:r>
            <a:r>
              <a:rPr lang="en-US" altLang="zh-CN" sz="2000" dirty="0" smtClean="0"/>
              <a:t> of pattern graphs and data graphs.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kern="0" dirty="0" smtClean="0">
                <a:solidFill>
                  <a:srgbClr val="3366CC"/>
                </a:solidFill>
                <a:latin typeface="Arial Unicode MS" pitchFamily="34" charset="-122"/>
              </a:rPr>
              <a:t>Children,  Parent, Connectivity, Cycles, Bounded matches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kern="0" dirty="0" smtClean="0">
                <a:solidFill>
                  <a:srgbClr val="FF0000"/>
                </a:solidFill>
                <a:latin typeface="Arial Unicode MS" pitchFamily="34" charset="-122"/>
              </a:rPr>
              <a:t>Bounded cycles, </a:t>
            </a:r>
            <a:r>
              <a:rPr lang="en-US" altLang="zh-CN" kern="0" dirty="0" err="1" smtClean="0">
                <a:solidFill>
                  <a:srgbClr val="FF0000"/>
                </a:solidFill>
                <a:latin typeface="Arial Unicode MS" pitchFamily="34" charset="-122"/>
              </a:rPr>
              <a:t>Bisimilarity</a:t>
            </a:r>
            <a:endParaRPr lang="en-US" altLang="zh-CN" kern="0" dirty="0" smtClean="0">
              <a:solidFill>
                <a:srgbClr val="FF0000"/>
              </a:solidFill>
              <a:latin typeface="Arial Unicode MS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5013176"/>
            <a:ext cx="856895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/>
              <a:t>We present the </a:t>
            </a:r>
            <a:r>
              <a:rPr lang="en-US" altLang="zh-CN" sz="2000" dirty="0" smtClean="0">
                <a:solidFill>
                  <a:srgbClr val="FF0000"/>
                </a:solidFill>
              </a:rPr>
              <a:t>locality property </a:t>
            </a:r>
            <a:r>
              <a:rPr lang="en-US" altLang="zh-CN" sz="2000" dirty="0" smtClean="0"/>
              <a:t>of strong simulation, which allows us to</a:t>
            </a:r>
          </a:p>
          <a:p>
            <a:r>
              <a:rPr lang="en-US" altLang="zh-CN" sz="2000" dirty="0" smtClean="0"/>
              <a:t>effectively conduct pattern matching on </a:t>
            </a:r>
            <a:r>
              <a:rPr lang="en-US" altLang="zh-CN" sz="2000" dirty="0" smtClean="0">
                <a:solidFill>
                  <a:srgbClr val="FF0000"/>
                </a:solidFill>
              </a:rPr>
              <a:t>distributed</a:t>
            </a:r>
            <a:r>
              <a:rPr lang="en-US" altLang="zh-CN" sz="2000" dirty="0" smtClean="0"/>
              <a:t> graphs</a:t>
            </a:r>
            <a:endParaRPr lang="en-US" altLang="zh-CN" dirty="0" smtClean="0">
              <a:solidFill>
                <a:srgbClr val="3366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908720"/>
            <a:ext cx="8568952" cy="14342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/>
              <a:t>We have </a:t>
            </a:r>
            <a:r>
              <a:rPr lang="en-US" altLang="zh-CN" sz="2000" dirty="0" smtClean="0">
                <a:solidFill>
                  <a:srgbClr val="FF0000"/>
                </a:solidFill>
              </a:rPr>
              <a:t>proposed and investigated </a:t>
            </a:r>
            <a:r>
              <a:rPr lang="en-US" altLang="zh-CN" sz="2000" dirty="0" smtClean="0">
                <a:solidFill>
                  <a:srgbClr val="0066CC"/>
                </a:solidFill>
              </a:rPr>
              <a:t>strong simulation </a:t>
            </a:r>
            <a:r>
              <a:rPr lang="en-US" altLang="zh-CN" sz="2000" dirty="0" smtClean="0">
                <a:solidFill>
                  <a:schemeClr val="tx1"/>
                </a:solidFill>
              </a:rPr>
              <a:t>to rectify the problems of </a:t>
            </a:r>
            <a:r>
              <a:rPr lang="en-US" altLang="zh-CN" sz="2000" dirty="0" err="1" smtClean="0">
                <a:solidFill>
                  <a:srgbClr val="0066CC"/>
                </a:solidFill>
              </a:rPr>
              <a:t>subgraph</a:t>
            </a:r>
            <a:r>
              <a:rPr lang="en-US" altLang="zh-CN" sz="2000" dirty="0" smtClean="0">
                <a:solidFill>
                  <a:srgbClr val="0066CC"/>
                </a:solidFill>
              </a:rPr>
              <a:t> isomorphism </a:t>
            </a:r>
            <a:r>
              <a:rPr lang="en-US" altLang="zh-CN" sz="2000" dirty="0" smtClean="0">
                <a:solidFill>
                  <a:schemeClr val="tx1"/>
                </a:solidFill>
              </a:rPr>
              <a:t>and </a:t>
            </a:r>
            <a:r>
              <a:rPr lang="en-US" altLang="zh-CN" sz="2000" dirty="0" smtClean="0">
                <a:solidFill>
                  <a:srgbClr val="0066CC"/>
                </a:solidFill>
              </a:rPr>
              <a:t>graph simulation</a:t>
            </a:r>
            <a:r>
              <a:rPr lang="en-US" altLang="zh-CN" sz="2000" dirty="0" smtClean="0">
                <a:solidFill>
                  <a:schemeClr val="tx1"/>
                </a:solidFill>
              </a:rPr>
              <a:t>.</a:t>
            </a:r>
            <a:r>
              <a:rPr lang="en-US" altLang="zh-CN" sz="2400" dirty="0" smtClean="0"/>
              <a:t> 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dirty="0" smtClean="0"/>
              <a:t>the </a:t>
            </a:r>
            <a:r>
              <a:rPr lang="en-US" altLang="zh-CN" dirty="0" smtClean="0">
                <a:solidFill>
                  <a:srgbClr val="FF0000"/>
                </a:solidFill>
              </a:rPr>
              <a:t>duality</a:t>
            </a:r>
            <a:r>
              <a:rPr lang="en-US" altLang="zh-CN" dirty="0" smtClean="0"/>
              <a:t> to preserve the parent relationships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dirty="0" smtClean="0"/>
              <a:t>the </a:t>
            </a:r>
            <a:r>
              <a:rPr lang="en-US" altLang="zh-CN" dirty="0" smtClean="0">
                <a:solidFill>
                  <a:srgbClr val="FF0000"/>
                </a:solidFill>
              </a:rPr>
              <a:t>locality</a:t>
            </a:r>
            <a:r>
              <a:rPr lang="en-US" altLang="zh-CN" dirty="0" smtClean="0"/>
              <a:t> to eliminate excessive matches.</a:t>
            </a:r>
            <a:endParaRPr lang="en-US" altLang="zh-CN" kern="0" dirty="0" smtClean="0">
              <a:solidFill>
                <a:srgbClr val="FF0000"/>
              </a:solidFill>
              <a:latin typeface="Arial Unicode MS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3881139"/>
            <a:ext cx="8568952" cy="10402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/>
              <a:t>We show that strong simulation </a:t>
            </a:r>
            <a:r>
              <a:rPr lang="en-US" altLang="zh-CN" sz="2000" dirty="0" smtClean="0">
                <a:solidFill>
                  <a:srgbClr val="FF0000"/>
                </a:solidFill>
              </a:rPr>
              <a:t>retains the same complexity as earlier extensions</a:t>
            </a:r>
            <a:r>
              <a:rPr lang="en-US" altLang="zh-CN" sz="2000" dirty="0" smtClean="0"/>
              <a:t> of simulation (</a:t>
            </a:r>
            <a:r>
              <a:rPr lang="en-US" altLang="zh-CN" sz="2000" dirty="0" smtClean="0">
                <a:solidFill>
                  <a:srgbClr val="FF0000"/>
                </a:solidFill>
              </a:rPr>
              <a:t>a cubic-time algorithm</a:t>
            </a:r>
            <a:r>
              <a:rPr lang="en-US" altLang="zh-CN" sz="2000" dirty="0" smtClean="0">
                <a:solidFill>
                  <a:schemeClr val="tx1"/>
                </a:solidFill>
              </a:rPr>
              <a:t>)</a:t>
            </a:r>
            <a:endParaRPr lang="en-US" altLang="zh-CN" sz="2000" dirty="0" smtClean="0"/>
          </a:p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dirty="0" smtClean="0">
                <a:solidFill>
                  <a:schemeClr val="tx1"/>
                </a:solidFill>
              </a:rPr>
              <a:t>Optimizations</a:t>
            </a:r>
            <a:r>
              <a:rPr lang="en-US" altLang="zh-CN" dirty="0" smtClean="0">
                <a:solidFill>
                  <a:srgbClr val="3366CC"/>
                </a:solidFill>
              </a:rPr>
              <a:t>: </a:t>
            </a:r>
            <a:r>
              <a:rPr lang="en-US" altLang="zh-CN" dirty="0" smtClean="0">
                <a:solidFill>
                  <a:srgbClr val="FF0000"/>
                </a:solidFill>
              </a:rPr>
              <a:t>minimization</a:t>
            </a:r>
            <a:r>
              <a:rPr lang="en-US" altLang="zh-CN" dirty="0" smtClean="0">
                <a:solidFill>
                  <a:srgbClr val="3366CC"/>
                </a:solidFill>
              </a:rPr>
              <a:t>, </a:t>
            </a:r>
            <a:r>
              <a:rPr lang="en-US" altLang="zh-CN" dirty="0" smtClean="0">
                <a:solidFill>
                  <a:srgbClr val="FF0000"/>
                </a:solidFill>
              </a:rPr>
              <a:t>dual simulation filtering</a:t>
            </a:r>
            <a:r>
              <a:rPr lang="en-US" altLang="zh-CN" dirty="0" smtClean="0">
                <a:solidFill>
                  <a:srgbClr val="3366CC"/>
                </a:solidFill>
              </a:rPr>
              <a:t>, </a:t>
            </a:r>
            <a:r>
              <a:rPr lang="en-US" altLang="zh-CN" dirty="0" smtClean="0">
                <a:solidFill>
                  <a:srgbClr val="FF0000"/>
                </a:solidFill>
              </a:rPr>
              <a:t>connectivity pruning</a:t>
            </a:r>
            <a:endParaRPr lang="en-US" altLang="zh-CN" kern="0" dirty="0" smtClean="0">
              <a:solidFill>
                <a:srgbClr val="FF0000"/>
              </a:solidFill>
              <a:latin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Graph Pattern Matching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000108"/>
            <a:ext cx="8501122" cy="5021180"/>
          </a:xfrm>
          <a:effectLst/>
        </p:spPr>
        <p:txBody>
          <a:bodyPr/>
          <a:lstStyle/>
          <a:p>
            <a:r>
              <a:rPr lang="en-US" altLang="zh-CN" sz="2400" dirty="0" smtClean="0"/>
              <a:t>Given two </a:t>
            </a:r>
            <a:r>
              <a:rPr lang="en-US" altLang="zh-CN" sz="2400" dirty="0" smtClean="0">
                <a:solidFill>
                  <a:srgbClr val="FF0000"/>
                </a:solidFill>
              </a:rPr>
              <a:t>directed</a:t>
            </a:r>
            <a:r>
              <a:rPr lang="en-US" altLang="zh-CN" sz="2400" dirty="0" smtClean="0"/>
              <a:t> graphs G1 (</a:t>
            </a:r>
            <a:r>
              <a:rPr lang="en-US" altLang="zh-CN" sz="2400" dirty="0" smtClean="0">
                <a:solidFill>
                  <a:schemeClr val="accent2"/>
                </a:solidFill>
              </a:rPr>
              <a:t>pattern graph</a:t>
            </a:r>
            <a:r>
              <a:rPr lang="en-US" altLang="zh-CN" sz="2400" dirty="0" smtClean="0"/>
              <a:t>)  and G2 (</a:t>
            </a:r>
            <a:r>
              <a:rPr lang="en-US" altLang="zh-CN" sz="2400" dirty="0" smtClean="0">
                <a:solidFill>
                  <a:schemeClr val="accent2"/>
                </a:solidFill>
              </a:rPr>
              <a:t>data graph</a:t>
            </a:r>
            <a:r>
              <a:rPr lang="en-US" altLang="zh-CN" sz="2400" dirty="0" smtClean="0"/>
              <a:t>), </a:t>
            </a:r>
          </a:p>
          <a:p>
            <a:pPr lvl="1"/>
            <a:r>
              <a:rPr lang="en-US" altLang="zh-CN" sz="2000" dirty="0" smtClean="0"/>
              <a:t>decide whether G1 “</a:t>
            </a:r>
            <a:r>
              <a:rPr lang="en-US" altLang="zh-CN" sz="2000" dirty="0" smtClean="0">
                <a:solidFill>
                  <a:schemeClr val="accent2"/>
                </a:solidFill>
              </a:rPr>
              <a:t>matches</a:t>
            </a:r>
            <a:r>
              <a:rPr lang="en-US" altLang="zh-CN" sz="2000" dirty="0" smtClean="0"/>
              <a:t>” G2  (</a:t>
            </a:r>
            <a:r>
              <a:rPr lang="en-US" altLang="zh-CN" sz="2000" dirty="0" smtClean="0">
                <a:solidFill>
                  <a:srgbClr val="FF0000"/>
                </a:solidFill>
              </a:rPr>
              <a:t>Boolean queries);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identify “</a:t>
            </a:r>
            <a:r>
              <a:rPr lang="en-US" altLang="zh-CN" sz="2000" dirty="0" err="1" smtClean="0">
                <a:solidFill>
                  <a:srgbClr val="C00000"/>
                </a:solidFill>
              </a:rPr>
              <a:t>subgraphs</a:t>
            </a:r>
            <a:r>
              <a:rPr lang="en-US" altLang="zh-CN" sz="2000" dirty="0" smtClean="0"/>
              <a:t>” of G2 that </a:t>
            </a:r>
            <a:r>
              <a:rPr lang="en-US" altLang="zh-CN" sz="2000" dirty="0" smtClean="0">
                <a:solidFill>
                  <a:schemeClr val="accent2"/>
                </a:solidFill>
              </a:rPr>
              <a:t>match</a:t>
            </a:r>
            <a:r>
              <a:rPr lang="en-US" altLang="zh-CN" sz="2000" dirty="0" smtClean="0"/>
              <a:t> G1 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Applications</a:t>
            </a:r>
          </a:p>
          <a:p>
            <a:pPr lvl="1"/>
            <a:r>
              <a:rPr lang="en-US" altLang="zh-CN" sz="2000" dirty="0" smtClean="0"/>
              <a:t>Web mirror detection/ Web site classification </a:t>
            </a:r>
          </a:p>
          <a:p>
            <a:pPr lvl="1"/>
            <a:r>
              <a:rPr lang="en-US" altLang="zh-CN" sz="2000" dirty="0" smtClean="0"/>
              <a:t>Complex object identification</a:t>
            </a:r>
          </a:p>
          <a:p>
            <a:pPr lvl="1"/>
            <a:r>
              <a:rPr lang="en-US" altLang="zh-CN" sz="2000" dirty="0" smtClean="0"/>
              <a:t>Software plagiarism detection</a:t>
            </a:r>
          </a:p>
          <a:p>
            <a:pPr lvl="1"/>
            <a:r>
              <a:rPr lang="en-US" altLang="zh-CN" sz="2000" dirty="0" smtClean="0"/>
              <a:t>Social network/biology analyses</a:t>
            </a:r>
          </a:p>
          <a:p>
            <a:pPr lvl="1"/>
            <a:r>
              <a:rPr lang="en-US" altLang="zh-CN" sz="2000" dirty="0" smtClean="0"/>
              <a:t>…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Matching Models</a:t>
            </a:r>
          </a:p>
          <a:p>
            <a:pPr lvl="1"/>
            <a:r>
              <a:rPr lang="en-US" altLang="zh-CN" sz="2000" dirty="0" smtClean="0"/>
              <a:t>Traditional: </a:t>
            </a:r>
            <a:r>
              <a:rPr lang="en-US" altLang="zh-CN" sz="2000" dirty="0" err="1" smtClean="0">
                <a:solidFill>
                  <a:srgbClr val="000099"/>
                </a:solidFill>
              </a:rPr>
              <a:t>Subgraph</a:t>
            </a:r>
            <a:r>
              <a:rPr lang="en-US" altLang="zh-CN" sz="2000" dirty="0" smtClean="0">
                <a:solidFill>
                  <a:srgbClr val="000099"/>
                </a:solidFill>
              </a:rPr>
              <a:t> Isomorphism</a:t>
            </a:r>
          </a:p>
          <a:p>
            <a:pPr lvl="1"/>
            <a:r>
              <a:rPr lang="en-US" altLang="zh-CN" sz="2000" dirty="0" smtClean="0"/>
              <a:t>Emerging applications: </a:t>
            </a:r>
            <a:r>
              <a:rPr lang="en-US" altLang="zh-CN" sz="2000" dirty="0" smtClean="0">
                <a:solidFill>
                  <a:srgbClr val="000099"/>
                </a:solidFill>
              </a:rPr>
              <a:t>Graph Simulation</a:t>
            </a:r>
            <a:r>
              <a:rPr lang="en-US" altLang="zh-CN" sz="2000" dirty="0" smtClean="0"/>
              <a:t> and its extensions, etc..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</a:t>
            </a:fld>
            <a:endParaRPr lang="zh-CN" altLang="en-US" dirty="0"/>
          </a:p>
        </p:txBody>
      </p:sp>
      <p:sp>
        <p:nvSpPr>
          <p:cNvPr id="11" name="Rectangle 14"/>
          <p:cNvSpPr txBox="1">
            <a:spLocks noChangeArrowheads="1"/>
          </p:cNvSpPr>
          <p:nvPr/>
        </p:nvSpPr>
        <p:spPr bwMode="auto">
          <a:xfrm>
            <a:off x="395536" y="6145907"/>
            <a:ext cx="8352928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A variety of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emerging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 real-life applications!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err="1" smtClean="0"/>
              <a:t>Subgraph</a:t>
            </a:r>
            <a:r>
              <a:rPr lang="en-US" altLang="zh-CN" sz="3600" dirty="0" smtClean="0"/>
              <a:t> Isomorphism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>
                <a:ea typeface="Arial Unicode MS" pitchFamily="34" charset="-122"/>
                <a:cs typeface="Arial Unicode MS" pitchFamily="34" charset="-122"/>
              </a:rPr>
              <a:t>Pattern graph </a:t>
            </a:r>
            <a:r>
              <a:rPr lang="en-US" altLang="zh-CN" sz="2400" dirty="0" smtClean="0">
                <a:solidFill>
                  <a:srgbClr val="2525FF"/>
                </a:solidFill>
                <a:ea typeface="Arial Unicode MS" pitchFamily="34" charset="-122"/>
                <a:cs typeface="Arial Unicode MS" pitchFamily="34" charset="-122"/>
              </a:rPr>
              <a:t>Q</a:t>
            </a:r>
            <a:r>
              <a:rPr lang="en-US" altLang="zh-CN" sz="2400" dirty="0" smtClean="0"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en-US" altLang="zh-CN" sz="2400" dirty="0" err="1" smtClean="0">
                <a:ea typeface="Arial Unicode MS" pitchFamily="34" charset="-122"/>
                <a:cs typeface="Arial Unicode MS" pitchFamily="34" charset="-122"/>
              </a:rPr>
              <a:t>subgraph</a:t>
            </a:r>
            <a:r>
              <a:rPr lang="en-US" altLang="zh-CN" sz="2400" dirty="0" smtClean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400" dirty="0" smtClean="0">
                <a:solidFill>
                  <a:srgbClr val="2525FF"/>
                </a:solidFill>
                <a:ea typeface="Arial Unicode MS" pitchFamily="34" charset="-122"/>
                <a:cs typeface="Arial Unicode MS" pitchFamily="34" charset="-122"/>
              </a:rPr>
              <a:t>G</a:t>
            </a:r>
            <a:r>
              <a:rPr lang="en-US" altLang="zh-CN" sz="2400" baseline="-25000" dirty="0" smtClean="0">
                <a:solidFill>
                  <a:srgbClr val="2525FF"/>
                </a:solidFill>
                <a:ea typeface="Arial Unicode MS" pitchFamily="34" charset="-122"/>
                <a:cs typeface="Arial Unicode MS" pitchFamily="34" charset="-122"/>
              </a:rPr>
              <a:t>s</a:t>
            </a:r>
            <a:r>
              <a:rPr lang="en-US" altLang="zh-CN" sz="2400" baseline="-25000" dirty="0" smtClean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400" dirty="0" smtClean="0">
                <a:ea typeface="Arial Unicode MS" pitchFamily="34" charset="-122"/>
                <a:cs typeface="Arial Unicode MS" pitchFamily="34" charset="-122"/>
              </a:rPr>
              <a:t>of data graph </a:t>
            </a:r>
            <a:r>
              <a:rPr lang="en-US" altLang="zh-CN" sz="2400" dirty="0" smtClean="0">
                <a:solidFill>
                  <a:srgbClr val="2525FF"/>
                </a:solidFill>
                <a:ea typeface="Arial Unicode MS" pitchFamily="34" charset="-122"/>
                <a:cs typeface="Arial Unicode MS" pitchFamily="34" charset="-122"/>
              </a:rPr>
              <a:t>G</a:t>
            </a:r>
          </a:p>
          <a:p>
            <a:r>
              <a:rPr lang="en-US" altLang="zh-CN" sz="2400" dirty="0" smtClean="0">
                <a:solidFill>
                  <a:srgbClr val="2525FF"/>
                </a:solidFill>
                <a:ea typeface="Arial Unicode MS" pitchFamily="34" charset="-122"/>
                <a:cs typeface="Arial Unicode MS" pitchFamily="34" charset="-122"/>
              </a:rPr>
              <a:t>Q </a:t>
            </a:r>
            <a:r>
              <a:rPr lang="en-US" altLang="zh-CN" sz="2400" dirty="0" smtClean="0">
                <a:ea typeface="Arial Unicode MS" pitchFamily="34" charset="-122"/>
                <a:cs typeface="Arial Unicode MS" pitchFamily="34" charset="-122"/>
              </a:rPr>
              <a:t>matches </a:t>
            </a:r>
            <a:r>
              <a:rPr lang="en-US" altLang="zh-CN" sz="2400" dirty="0" smtClean="0">
                <a:solidFill>
                  <a:srgbClr val="2525FF"/>
                </a:solidFill>
                <a:ea typeface="Arial Unicode MS" pitchFamily="34" charset="-122"/>
                <a:cs typeface="Arial Unicode MS" pitchFamily="34" charset="-122"/>
              </a:rPr>
              <a:t>G</a:t>
            </a:r>
            <a:r>
              <a:rPr lang="en-US" altLang="zh-CN" sz="2400" baseline="-25000" dirty="0" smtClean="0">
                <a:solidFill>
                  <a:srgbClr val="2525FF"/>
                </a:solidFill>
                <a:ea typeface="Arial Unicode MS" pitchFamily="34" charset="-122"/>
                <a:cs typeface="Arial Unicode MS" pitchFamily="34" charset="-122"/>
              </a:rPr>
              <a:t>s</a:t>
            </a:r>
            <a:r>
              <a:rPr lang="en-US" altLang="zh-CN" sz="2400" dirty="0" smtClean="0">
                <a:ea typeface="Arial Unicode MS" pitchFamily="34" charset="-122"/>
                <a:cs typeface="Arial Unicode MS" pitchFamily="34" charset="-122"/>
              </a:rPr>
              <a:t> if there exists a </a:t>
            </a:r>
            <a:r>
              <a:rPr lang="en-US" altLang="zh-CN" sz="2400" dirty="0" err="1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bijective</a:t>
            </a:r>
            <a:r>
              <a:rPr lang="en-US" altLang="zh-CN" sz="2400" dirty="0" smtClean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function</a:t>
            </a:r>
            <a:r>
              <a:rPr lang="en-US" altLang="zh-CN" sz="2400" dirty="0" smtClean="0">
                <a:ea typeface="Arial Unicode MS" pitchFamily="34" charset="-122"/>
                <a:cs typeface="Arial Unicode MS" pitchFamily="34" charset="-122"/>
              </a:rPr>
              <a:t> f: V</a:t>
            </a:r>
            <a:r>
              <a:rPr lang="en-US" altLang="zh-CN" sz="2400" baseline="-25000" dirty="0" smtClean="0">
                <a:ea typeface="Arial Unicode MS" pitchFamily="34" charset="-122"/>
                <a:cs typeface="Arial Unicode MS" pitchFamily="34" charset="-122"/>
              </a:rPr>
              <a:t>Q</a:t>
            </a:r>
            <a:r>
              <a:rPr lang="en-US" altLang="zh-CN" sz="2400" dirty="0" smtClean="0">
                <a:ea typeface="Arial Unicode MS" pitchFamily="34" charset="-122"/>
                <a:cs typeface="Arial Unicode MS" pitchFamily="34" charset="-122"/>
              </a:rPr>
              <a:t>→ V</a:t>
            </a:r>
            <a:r>
              <a:rPr lang="en-US" altLang="zh-CN" sz="2400" baseline="-25000" dirty="0" smtClean="0">
                <a:ea typeface="Arial Unicode MS" pitchFamily="34" charset="-122"/>
                <a:cs typeface="Arial Unicode MS" pitchFamily="34" charset="-122"/>
              </a:rPr>
              <a:t>Gs</a:t>
            </a:r>
            <a:r>
              <a:rPr lang="en-US" altLang="zh-CN" sz="2400" dirty="0" smtClean="0">
                <a:ea typeface="Arial Unicode MS" pitchFamily="34" charset="-122"/>
                <a:cs typeface="Arial Unicode MS" pitchFamily="34" charset="-122"/>
              </a:rPr>
              <a:t> such that </a:t>
            </a:r>
          </a:p>
          <a:p>
            <a:pPr lvl="1"/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for </a:t>
            </a:r>
            <a:r>
              <a:rPr lang="en-US" altLang="zh-CN" sz="20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each</a:t>
            </a: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 node u in Q, u and f(u) have the </a:t>
            </a:r>
            <a:r>
              <a:rPr lang="en-US" altLang="zh-CN" sz="20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same</a:t>
            </a: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 label</a:t>
            </a:r>
          </a:p>
          <a:p>
            <a:pPr lvl="1"/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An edge (u, u‘) in Q </a:t>
            </a:r>
            <a:r>
              <a:rPr lang="en-US" altLang="zh-CN" sz="20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if and only if</a:t>
            </a: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 (f(u), f(u')) is an edge in G</a:t>
            </a:r>
            <a:r>
              <a:rPr lang="en-US" altLang="zh-CN" sz="2000" baseline="-25000" dirty="0" smtClean="0">
                <a:ea typeface="Arial Unicode MS" pitchFamily="34" charset="-122"/>
                <a:cs typeface="Arial Unicode MS" pitchFamily="34" charset="-122"/>
              </a:rPr>
              <a:t>s</a:t>
            </a:r>
            <a:endParaRPr lang="en-US" altLang="zh-CN" baseline="-25000" dirty="0" smtClean="0"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2400" dirty="0" smtClean="0">
                <a:solidFill>
                  <a:srgbClr val="00B050"/>
                </a:solidFill>
                <a:ea typeface="Arial Unicode MS" pitchFamily="34" charset="-122"/>
                <a:cs typeface="Arial Unicode MS" pitchFamily="34" charset="-122"/>
              </a:rPr>
              <a:t>Goodness:</a:t>
            </a:r>
            <a:r>
              <a:rPr lang="en-US" altLang="zh-CN" dirty="0" smtClean="0">
                <a:solidFill>
                  <a:srgbClr val="00B050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</a:p>
          <a:p>
            <a:endParaRPr lang="en-US" altLang="zh-CN" dirty="0" smtClean="0"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Badness:</a:t>
            </a:r>
            <a:r>
              <a:rPr lang="en-US" altLang="zh-CN" sz="2400" dirty="0" smtClean="0">
                <a:solidFill>
                  <a:srgbClr val="00B050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</a:p>
          <a:p>
            <a:endParaRPr lang="en-US" altLang="zh-CN" sz="2400" dirty="0" smtClean="0"/>
          </a:p>
          <a:p>
            <a:endParaRPr lang="en-US" altLang="zh-CN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4</a:t>
            </a:fld>
            <a:endParaRPr lang="zh-CN" altLang="en-US" dirty="0"/>
          </a:p>
        </p:txBody>
      </p:sp>
      <p:sp>
        <p:nvSpPr>
          <p:cNvPr id="11" name="Rectangle 14"/>
          <p:cNvSpPr txBox="1">
            <a:spLocks noChangeArrowheads="1"/>
          </p:cNvSpPr>
          <p:nvPr/>
        </p:nvSpPr>
        <p:spPr bwMode="auto">
          <a:xfrm>
            <a:off x="107504" y="6073899"/>
            <a:ext cx="8928992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These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hinder the usability 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in emerging applications, e.g., social networks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3573016"/>
            <a:ext cx="806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Keep exact structure topology 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between </a:t>
            </a:r>
            <a:r>
              <a:rPr lang="en-US" altLang="zh-CN" sz="2000" dirty="0" smtClean="0">
                <a:solidFill>
                  <a:srgbClr val="2525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Q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and </a:t>
            </a:r>
            <a:r>
              <a:rPr lang="en-US" altLang="zh-CN" sz="2000" dirty="0" smtClean="0">
                <a:solidFill>
                  <a:srgbClr val="2525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</a:t>
            </a:r>
            <a:r>
              <a:rPr lang="en-US" altLang="zh-CN" sz="2000" baseline="-25000" dirty="0" smtClean="0">
                <a:solidFill>
                  <a:srgbClr val="2525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</a:t>
            </a:r>
            <a:endParaRPr lang="en-US" altLang="zh-CN" sz="20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5013176"/>
            <a:ext cx="806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May return 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exponential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many matched </a:t>
            </a:r>
            <a:r>
              <a:rPr lang="en-US" altLang="zh-CN" sz="20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subgraphs</a:t>
            </a:r>
            <a:endParaRPr lang="en-US" altLang="zh-CN" sz="20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4581128"/>
            <a:ext cx="806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Decision problem</a:t>
            </a:r>
            <a:r>
              <a:rPr lang="en-US" altLang="zh-CN" sz="20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is</a:t>
            </a:r>
            <a:r>
              <a:rPr lang="en-US" altLang="zh-CN" sz="20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NP-complete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568" y="5445224"/>
            <a:ext cx="806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 certain scenarios,  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too restrictive to find matches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Graph Simulation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908720"/>
            <a:ext cx="8501122" cy="5429288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sz="2400" dirty="0" smtClean="0"/>
              <a:t>Given pattern graph </a:t>
            </a:r>
            <a:r>
              <a:rPr lang="en-US" altLang="zh-CN" sz="2400" dirty="0" smtClean="0">
                <a:solidFill>
                  <a:srgbClr val="3366CC"/>
                </a:solidFill>
              </a:rPr>
              <a:t>Q(</a:t>
            </a:r>
            <a:r>
              <a:rPr lang="en-US" altLang="zh-CN" sz="2400" dirty="0" err="1" smtClean="0">
                <a:solidFill>
                  <a:srgbClr val="3366CC"/>
                </a:solidFill>
              </a:rPr>
              <a:t>Vq</a:t>
            </a:r>
            <a:r>
              <a:rPr lang="en-US" altLang="zh-CN" sz="2400" dirty="0" smtClean="0">
                <a:solidFill>
                  <a:srgbClr val="3366CC"/>
                </a:solidFill>
              </a:rPr>
              <a:t>, </a:t>
            </a:r>
            <a:r>
              <a:rPr lang="en-US" altLang="zh-CN" sz="2400" dirty="0" err="1" smtClean="0">
                <a:solidFill>
                  <a:srgbClr val="3366CC"/>
                </a:solidFill>
              </a:rPr>
              <a:t>Eq</a:t>
            </a:r>
            <a:r>
              <a:rPr lang="en-US" altLang="zh-CN" sz="2400" dirty="0" smtClean="0">
                <a:solidFill>
                  <a:srgbClr val="3366CC"/>
                </a:solidFill>
              </a:rPr>
              <a:t>) </a:t>
            </a:r>
            <a:r>
              <a:rPr lang="en-US" altLang="zh-CN" sz="2400" dirty="0" smtClean="0"/>
              <a:t>and data graph </a:t>
            </a:r>
            <a:r>
              <a:rPr lang="en-US" altLang="zh-CN" sz="2400" dirty="0" smtClean="0">
                <a:solidFill>
                  <a:srgbClr val="3366CC"/>
                </a:solidFill>
              </a:rPr>
              <a:t>G(V, E), </a:t>
            </a:r>
            <a:r>
              <a:rPr lang="en-US" altLang="zh-CN" sz="2400" dirty="0" smtClean="0"/>
              <a:t>a </a:t>
            </a:r>
            <a:r>
              <a:rPr lang="en-US" altLang="zh-CN" sz="2400" dirty="0" smtClean="0">
                <a:solidFill>
                  <a:srgbClr val="000099"/>
                </a:solidFill>
              </a:rPr>
              <a:t>binary relation </a:t>
            </a:r>
            <a:r>
              <a:rPr lang="en-US" altLang="zh-CN" sz="2400" dirty="0" smtClean="0"/>
              <a:t>R ⊆ </a:t>
            </a:r>
            <a:r>
              <a:rPr lang="en-US" altLang="zh-CN" sz="2400" dirty="0" err="1" smtClean="0"/>
              <a:t>Vq</a:t>
            </a:r>
            <a:r>
              <a:rPr lang="en-US" altLang="zh-CN" sz="2400" dirty="0" smtClean="0"/>
              <a:t> × V is said to be a </a:t>
            </a:r>
            <a:r>
              <a:rPr lang="en-US" altLang="zh-CN" sz="2400" dirty="0" smtClean="0">
                <a:solidFill>
                  <a:srgbClr val="FF0000"/>
                </a:solidFill>
              </a:rPr>
              <a:t>match</a:t>
            </a:r>
            <a:r>
              <a:rPr lang="en-US" altLang="zh-CN" sz="2400" dirty="0" smtClean="0"/>
              <a:t> if</a:t>
            </a:r>
          </a:p>
          <a:p>
            <a:pPr lvl="1"/>
            <a:r>
              <a:rPr lang="en-US" altLang="zh-CN" sz="2000" dirty="0" smtClean="0"/>
              <a:t>(1) for each (u, v) ∈ R, </a:t>
            </a:r>
            <a:r>
              <a:rPr lang="en-US" altLang="zh-CN" sz="2000" dirty="0" smtClean="0">
                <a:solidFill>
                  <a:srgbClr val="3366CC"/>
                </a:solidFill>
              </a:rPr>
              <a:t>u and v have the same label;</a:t>
            </a:r>
            <a:r>
              <a:rPr lang="en-US" altLang="zh-CN" sz="2000" dirty="0" smtClean="0"/>
              <a:t> and </a:t>
            </a:r>
          </a:p>
          <a:p>
            <a:pPr lvl="1"/>
            <a:r>
              <a:rPr lang="en-US" altLang="zh-CN" sz="2000" dirty="0" smtClean="0"/>
              <a:t>(2) for each edge (u, u′) ∈ </a:t>
            </a:r>
            <a:r>
              <a:rPr lang="en-US" altLang="zh-CN" sz="2000" dirty="0" err="1" smtClean="0"/>
              <a:t>Eq</a:t>
            </a:r>
            <a:r>
              <a:rPr lang="en-US" altLang="zh-CN" sz="2000" dirty="0" smtClean="0"/>
              <a:t>, there exists an edge (v, v′) in E such that (u′, v′) ∈ R. </a:t>
            </a:r>
          </a:p>
          <a:p>
            <a:r>
              <a:rPr lang="en-US" altLang="zh-CN" sz="2400" dirty="0" smtClean="0"/>
              <a:t>Graph </a:t>
            </a:r>
            <a:r>
              <a:rPr lang="en-US" altLang="zh-CN" sz="2400" dirty="0" smtClean="0">
                <a:solidFill>
                  <a:srgbClr val="3366CC"/>
                </a:solidFill>
              </a:rPr>
              <a:t>G</a:t>
            </a:r>
            <a:r>
              <a:rPr lang="en-US" altLang="zh-CN" sz="2400" dirty="0" smtClean="0"/>
              <a:t> matches pattern </a:t>
            </a:r>
            <a:r>
              <a:rPr lang="en-US" altLang="zh-CN" sz="2400" dirty="0" smtClean="0">
                <a:solidFill>
                  <a:srgbClr val="3366CC"/>
                </a:solidFill>
              </a:rPr>
              <a:t>Q</a:t>
            </a:r>
            <a:r>
              <a:rPr lang="en-US" altLang="zh-CN" sz="2400" dirty="0" smtClean="0"/>
              <a:t> via </a:t>
            </a:r>
            <a:r>
              <a:rPr lang="en-US" altLang="zh-CN" sz="2400" dirty="0" smtClean="0">
                <a:solidFill>
                  <a:srgbClr val="FF0000"/>
                </a:solidFill>
              </a:rPr>
              <a:t>graph simulation</a:t>
            </a:r>
            <a:r>
              <a:rPr lang="en-US" altLang="zh-CN" sz="2400" dirty="0" smtClean="0"/>
              <a:t>, if there exists a </a:t>
            </a:r>
            <a:r>
              <a:rPr lang="en-US" altLang="zh-CN" sz="2400" dirty="0" smtClean="0">
                <a:solidFill>
                  <a:srgbClr val="3366CC"/>
                </a:solidFill>
              </a:rPr>
              <a:t>total</a:t>
            </a:r>
            <a:r>
              <a:rPr lang="en-US" altLang="zh-CN" sz="2400" dirty="0" smtClean="0"/>
              <a:t> match relation M</a:t>
            </a:r>
          </a:p>
          <a:p>
            <a:pPr lvl="1"/>
            <a:r>
              <a:rPr lang="en-US" altLang="zh-CN" sz="2000" dirty="0" smtClean="0"/>
              <a:t>for </a:t>
            </a:r>
            <a:r>
              <a:rPr lang="en-US" altLang="zh-CN" sz="2000" dirty="0" smtClean="0">
                <a:solidFill>
                  <a:srgbClr val="FF0000"/>
                </a:solidFill>
              </a:rPr>
              <a:t>each u ∈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Vq</a:t>
            </a:r>
            <a:r>
              <a:rPr lang="en-US" altLang="zh-CN" sz="2000" dirty="0" smtClean="0"/>
              <a:t>, there exists v ∈ V such that (u, v) ∈ M.</a:t>
            </a:r>
          </a:p>
          <a:p>
            <a:r>
              <a:rPr lang="en-US" altLang="zh-CN" sz="2400" dirty="0" smtClean="0">
                <a:solidFill>
                  <a:srgbClr val="92D050"/>
                </a:solidFill>
              </a:rPr>
              <a:t>Goodness:</a:t>
            </a:r>
          </a:p>
          <a:p>
            <a:endParaRPr lang="en-US" altLang="zh-CN" sz="2400" dirty="0" smtClean="0">
              <a:solidFill>
                <a:srgbClr val="92D050"/>
              </a:solidFill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Badness:</a:t>
            </a:r>
          </a:p>
          <a:p>
            <a:endParaRPr lang="en-US" altLang="zh-CN" sz="2400" dirty="0" smtClean="0">
              <a:solidFill>
                <a:srgbClr val="92D05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5</a:t>
            </a:fld>
            <a:endParaRPr lang="zh-CN" altLang="en-US" dirty="0"/>
          </a:p>
        </p:txBody>
      </p:sp>
      <p:sp>
        <p:nvSpPr>
          <p:cNvPr id="8" name="Rectangle 14"/>
          <p:cNvSpPr txBox="1">
            <a:spLocks noChangeArrowheads="1"/>
          </p:cNvSpPr>
          <p:nvPr/>
        </p:nvSpPr>
        <p:spPr bwMode="auto">
          <a:xfrm>
            <a:off x="323528" y="6217915"/>
            <a:ext cx="8496944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Subgraph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isomorphism (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NP-complete) 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vs. graph simulation (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O(n</a:t>
            </a:r>
            <a:r>
              <a:rPr lang="en-US" altLang="zh-CN" sz="2000" b="1" baseline="30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)!</a:t>
            </a:r>
            <a:endParaRPr lang="en-US" altLang="zh-CN" sz="20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Wingdings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325034"/>
            <a:ext cx="806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Quadratic time </a:t>
            </a: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solvable</a:t>
            </a:r>
            <a:endParaRPr lang="en-US" altLang="zh-CN" sz="20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5661248"/>
            <a:ext cx="806489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Return a </a:t>
            </a:r>
            <a:r>
              <a:rPr lang="en-US" altLang="zh-CN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single unique</a:t>
            </a: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 matched </a:t>
            </a:r>
            <a:r>
              <a:rPr lang="en-US" altLang="zh-CN" dirty="0" err="1" smtClean="0">
                <a:ea typeface="Arial Unicode MS" pitchFamily="34" charset="-122"/>
                <a:cs typeface="Arial Unicode MS" pitchFamily="34" charset="-122"/>
              </a:rPr>
              <a:t>subgraph</a:t>
            </a:r>
            <a:endParaRPr lang="en-US" altLang="zh-CN" dirty="0" smtClean="0"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5229200"/>
            <a:ext cx="806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Lose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structure topology (how much? 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open question)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Graph Simulation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6</a:t>
            </a:fld>
            <a:endParaRPr lang="zh-CN" altLang="en-US" dirty="0"/>
          </a:p>
        </p:txBody>
      </p:sp>
      <p:sp>
        <p:nvSpPr>
          <p:cNvPr id="11" name="Rectangle 14"/>
          <p:cNvSpPr txBox="1">
            <a:spLocks noChangeArrowheads="1"/>
          </p:cNvSpPr>
          <p:nvPr/>
        </p:nvSpPr>
        <p:spPr bwMode="auto">
          <a:xfrm>
            <a:off x="251520" y="6073899"/>
            <a:ext cx="8712968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000" b="1" dirty="0" err="1" smtClean="0">
                <a:solidFill>
                  <a:srgbClr val="3366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Subgraph</a:t>
            </a:r>
            <a:r>
              <a:rPr lang="en-US" altLang="zh-CN" sz="2000" b="1" dirty="0" smtClean="0">
                <a:solidFill>
                  <a:srgbClr val="3366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Isomorphism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is too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strict 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for emerging applications!</a:t>
            </a:r>
            <a:endParaRPr lang="en-US" altLang="zh-CN" sz="20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5696" y="4293096"/>
            <a:ext cx="682473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Set up a team to develop a new software product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834" y="887908"/>
            <a:ext cx="7448550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6" descr="teamwor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077072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19672" y="5013177"/>
            <a:ext cx="682473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3366CC"/>
                </a:solidFill>
              </a:rPr>
              <a:t>Graph simulation </a:t>
            </a:r>
            <a:r>
              <a:rPr lang="en-US" sz="2400" dirty="0" smtClean="0"/>
              <a:t>returns </a:t>
            </a:r>
            <a:r>
              <a:rPr lang="en-US" sz="2400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>
                <a:solidFill>
                  <a:srgbClr val="FF0000"/>
                </a:solidFill>
              </a:rPr>
              <a:t>, F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>
                <a:solidFill>
                  <a:srgbClr val="FF0000"/>
                </a:solidFill>
              </a:rPr>
              <a:t> and F</a:t>
            </a:r>
            <a:r>
              <a:rPr lang="en-US" dirty="0" smtClean="0">
                <a:solidFill>
                  <a:srgbClr val="FF0000"/>
                </a:solidFill>
              </a:rPr>
              <a:t>5;</a:t>
            </a:r>
          </a:p>
          <a:p>
            <a:pPr>
              <a:defRPr/>
            </a:pPr>
            <a:r>
              <a:rPr lang="en-US" altLang="zh-CN" sz="2400" dirty="0" err="1" smtClean="0">
                <a:solidFill>
                  <a:srgbClr val="3366CC"/>
                </a:solidFill>
              </a:rPr>
              <a:t>Subgraph</a:t>
            </a:r>
            <a:r>
              <a:rPr lang="en-US" altLang="zh-CN" sz="2400" dirty="0" smtClean="0">
                <a:solidFill>
                  <a:srgbClr val="3366CC"/>
                </a:solidFill>
              </a:rPr>
              <a:t> isomorphism</a:t>
            </a:r>
            <a:r>
              <a:rPr lang="en-US" altLang="zh-CN" sz="2400" dirty="0" smtClean="0"/>
              <a:t> returns </a:t>
            </a:r>
            <a:r>
              <a:rPr lang="en-US" altLang="zh-CN" sz="2400" dirty="0" smtClean="0">
                <a:solidFill>
                  <a:srgbClr val="FF0000"/>
                </a:solidFill>
              </a:rPr>
              <a:t>empty!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149080"/>
            <a:ext cx="45624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Graph Simulation Loses Structures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6965950" y="6448251"/>
            <a:ext cx="2133600" cy="365125"/>
          </a:xfrm>
        </p:spPr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7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8032" y="980728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zh-CN" sz="2000" dirty="0" smtClean="0">
                <a:solidFill>
                  <a:srgbClr val="FF0000"/>
                </a:solidFill>
                <a:sym typeface="Wingdings" pitchFamily="2" charset="2"/>
              </a:rPr>
              <a:t>Connected</a:t>
            </a:r>
            <a:r>
              <a:rPr lang="en-US" altLang="zh-CN" sz="2000" dirty="0" smtClean="0">
                <a:solidFill>
                  <a:srgbClr val="3366CC"/>
                </a:solidFill>
                <a:sym typeface="Wingdings" pitchFamily="2" charset="2"/>
              </a:rPr>
              <a:t> pattern graphs </a:t>
            </a:r>
            <a:r>
              <a:rPr lang="en-US" altLang="zh-CN" sz="2000" dirty="0" smtClean="0">
                <a:solidFill>
                  <a:schemeClr val="tx1"/>
                </a:solidFill>
                <a:sym typeface="Wingdings" pitchFamily="2" charset="2"/>
              </a:rPr>
              <a:t>match</a:t>
            </a:r>
            <a:r>
              <a:rPr lang="en-US" altLang="zh-CN" sz="2000" dirty="0" smtClean="0">
                <a:solidFill>
                  <a:srgbClr val="3366CC"/>
                </a:solidFill>
                <a:sym typeface="Wingdings" pitchFamily="2" charset="2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sym typeface="Wingdings" pitchFamily="2" charset="2"/>
              </a:rPr>
              <a:t>disconnected</a:t>
            </a:r>
            <a:r>
              <a:rPr lang="en-US" altLang="zh-CN" sz="2000" dirty="0" smtClean="0">
                <a:solidFill>
                  <a:srgbClr val="3366CC"/>
                </a:solidFill>
                <a:sym typeface="Wingdings" pitchFamily="2" charset="2"/>
              </a:rPr>
              <a:t> </a:t>
            </a:r>
            <a:r>
              <a:rPr lang="en-US" altLang="zh-CN" sz="2000" dirty="0" err="1" smtClean="0">
                <a:solidFill>
                  <a:srgbClr val="3366CC"/>
                </a:solidFill>
                <a:sym typeface="Wingdings" pitchFamily="2" charset="2"/>
              </a:rPr>
              <a:t>subgraphs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 bwMode="auto">
          <a:xfrm>
            <a:off x="322232" y="4392488"/>
            <a:ext cx="850112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032" y="3717032"/>
            <a:ext cx="842493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Cyclic</a:t>
            </a:r>
            <a:r>
              <a:rPr lang="en-US" altLang="zh-CN" sz="2000" dirty="0" smtClean="0">
                <a:ea typeface="黑体" pitchFamily="49" charset="-122"/>
                <a:sym typeface="Wingdings" pitchFamily="2" charset="2"/>
              </a:rPr>
              <a:t> </a:t>
            </a:r>
            <a:r>
              <a:rPr lang="en-US" altLang="zh-CN" sz="2000" dirty="0" smtClean="0">
                <a:solidFill>
                  <a:srgbClr val="0066CC"/>
                </a:solidFill>
                <a:ea typeface="黑体" pitchFamily="49" charset="-122"/>
                <a:sym typeface="Wingdings" pitchFamily="2" charset="2"/>
              </a:rPr>
              <a:t>pattern graphs </a:t>
            </a:r>
            <a:r>
              <a:rPr lang="en-US" altLang="zh-CN" sz="2000" dirty="0" smtClean="0">
                <a:ea typeface="黑体" pitchFamily="49" charset="-122"/>
                <a:sym typeface="Wingdings" pitchFamily="2" charset="2"/>
              </a:rPr>
              <a:t>match </a:t>
            </a:r>
            <a:r>
              <a:rPr lang="en-US" altLang="zh-CN" sz="2000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tree</a:t>
            </a:r>
            <a:r>
              <a:rPr lang="en-US" altLang="zh-CN" sz="2000" dirty="0" smtClean="0">
                <a:ea typeface="黑体" pitchFamily="49" charset="-122"/>
                <a:sym typeface="Wingdings" pitchFamily="2" charset="2"/>
              </a:rPr>
              <a:t> </a:t>
            </a:r>
            <a:r>
              <a:rPr lang="en-US" altLang="zh-CN" sz="2000" dirty="0" err="1" smtClean="0">
                <a:solidFill>
                  <a:srgbClr val="0066CC"/>
                </a:solidFill>
                <a:ea typeface="黑体" pitchFamily="49" charset="-122"/>
                <a:sym typeface="Wingdings" pitchFamily="2" charset="2"/>
              </a:rPr>
              <a:t>subgraphs</a:t>
            </a:r>
            <a:endParaRPr lang="en-US" altLang="zh-CN" sz="2000" dirty="0" smtClean="0">
              <a:solidFill>
                <a:srgbClr val="0066CC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4" name="内容占位符 2"/>
          <p:cNvSpPr txBox="1">
            <a:spLocks/>
          </p:cNvSpPr>
          <p:nvPr/>
        </p:nvSpPr>
        <p:spPr bwMode="auto">
          <a:xfrm>
            <a:off x="457200" y="1600201"/>
            <a:ext cx="3898776" cy="16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altLang="zh-CN" sz="2000" dirty="0" smtClean="0"/>
              <a:t>S(</a:t>
            </a:r>
            <a:r>
              <a:rPr lang="pt-BR" altLang="zh-CN" sz="2000" i="1" dirty="0" smtClean="0"/>
              <a:t>HR</a:t>
            </a:r>
            <a:r>
              <a:rPr lang="pt-BR" altLang="zh-CN" sz="2000" dirty="0" smtClean="0"/>
              <a:t>) = {HR}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S(</a:t>
            </a:r>
            <a:r>
              <a:rPr lang="pt-BR" sz="2000" i="1" dirty="0" smtClean="0">
                <a:latin typeface="+mn-lt"/>
                <a:ea typeface="+mn-ea"/>
              </a:rPr>
              <a:t>SE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{SE}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000" dirty="0" smtClean="0">
                <a:latin typeface="+mn-lt"/>
                <a:ea typeface="+mn-ea"/>
              </a:rPr>
              <a:t>S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pt-BR" sz="2000" i="1" dirty="0" smtClean="0">
                <a:latin typeface="+mn-lt"/>
                <a:ea typeface="+mn-ea"/>
              </a:rPr>
              <a:t>Bio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{Bio</a:t>
            </a:r>
            <a:r>
              <a:rPr kumimoji="0" lang="pt-BR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Bio</a:t>
            </a:r>
            <a:r>
              <a:rPr kumimoji="0" lang="pt-BR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5516654" y="1340768"/>
            <a:ext cx="1071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Q</a:t>
            </a:r>
            <a:endParaRPr kumimoji="0" lang="zh-CN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7164288" y="1383159"/>
            <a:ext cx="1071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Gs</a:t>
            </a:r>
            <a:endParaRPr kumimoji="0" lang="zh-CN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18290"/>
            <a:ext cx="3168352" cy="192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内容占位符 2"/>
          <p:cNvSpPr txBox="1">
            <a:spLocks/>
          </p:cNvSpPr>
          <p:nvPr/>
        </p:nvSpPr>
        <p:spPr bwMode="auto">
          <a:xfrm>
            <a:off x="360040" y="4392488"/>
            <a:ext cx="3898776" cy="16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altLang="zh-CN" sz="2000" dirty="0" smtClean="0"/>
              <a:t>S(</a:t>
            </a:r>
            <a:r>
              <a:rPr lang="pt-BR" altLang="zh-CN" sz="2000" i="1" dirty="0" smtClean="0"/>
              <a:t>HR</a:t>
            </a:r>
            <a:r>
              <a:rPr lang="pt-BR" altLang="zh-CN" sz="2000" dirty="0" smtClean="0"/>
              <a:t>) = {HR}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S(</a:t>
            </a:r>
            <a:r>
              <a:rPr lang="pt-BR" sz="2000" i="1" dirty="0" smtClean="0">
                <a:latin typeface="+mn-lt"/>
                <a:ea typeface="+mn-ea"/>
              </a:rPr>
              <a:t>SE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{SE}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000" dirty="0" smtClean="0">
                <a:latin typeface="+mn-lt"/>
                <a:ea typeface="+mn-ea"/>
              </a:rPr>
              <a:t>S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pt-BR" sz="2000" i="1" dirty="0" smtClean="0">
                <a:latin typeface="+mn-lt"/>
                <a:ea typeface="+mn-ea"/>
              </a:rPr>
              <a:t>Bio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{Bio</a:t>
            </a:r>
            <a:r>
              <a:rPr kumimoji="0" lang="pt-BR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Bio</a:t>
            </a:r>
            <a:r>
              <a:rPr kumimoji="0" lang="pt-BR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4680520" y="4191471"/>
            <a:ext cx="1071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Q</a:t>
            </a:r>
            <a:endParaRPr kumimoji="0" lang="zh-CN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7092280" y="4191471"/>
            <a:ext cx="1071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Gs</a:t>
            </a:r>
            <a:endParaRPr kumimoji="0" lang="zh-CN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2" name="Rectangle 14"/>
          <p:cNvSpPr txBox="1">
            <a:spLocks noChangeArrowheads="1"/>
          </p:cNvSpPr>
          <p:nvPr/>
        </p:nvSpPr>
        <p:spPr bwMode="auto">
          <a:xfrm>
            <a:off x="179512" y="6145907"/>
            <a:ext cx="8712968" cy="451445"/>
          </a:xfrm>
          <a:prstGeom prst="rect">
            <a:avLst/>
          </a:prstGeom>
          <a:blipFill dpi="0" rotWithShape="1">
            <a:blip r:embed="rId4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These motivate us to propose a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new matching model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!</a:t>
            </a:r>
            <a:endParaRPr lang="en-US" altLang="zh-CN" sz="20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9" grpId="0"/>
      <p:bldP spid="20" grpId="0"/>
      <p:bldP spid="21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4" descr="Sphe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340768"/>
            <a:ext cx="1934979" cy="198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Strong Simulation: A New Model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8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0040" y="980728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zh-CN" sz="2000" dirty="0" smtClean="0">
                <a:solidFill>
                  <a:srgbClr val="3366CC"/>
                </a:solidFill>
              </a:rPr>
              <a:t>Strong Simulation = Graph Simulation + </a:t>
            </a:r>
            <a:r>
              <a:rPr lang="en-US" altLang="zh-CN" sz="2000" dirty="0" smtClean="0">
                <a:solidFill>
                  <a:srgbClr val="FF0000"/>
                </a:solidFill>
              </a:rPr>
              <a:t>Duality</a:t>
            </a:r>
            <a:r>
              <a:rPr lang="en-US" altLang="zh-CN" sz="2000" dirty="0" smtClean="0">
                <a:solidFill>
                  <a:srgbClr val="3366CC"/>
                </a:solidFill>
              </a:rPr>
              <a:t> + </a:t>
            </a:r>
            <a:r>
              <a:rPr lang="en-US" altLang="zh-CN" sz="2000" dirty="0" smtClean="0">
                <a:solidFill>
                  <a:srgbClr val="FF0000"/>
                </a:solidFill>
              </a:rPr>
              <a:t>Locality</a:t>
            </a:r>
            <a:endParaRPr lang="en-US" altLang="zh-CN" sz="2000" dirty="0" smtClean="0">
              <a:solidFill>
                <a:srgbClr val="FF0000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2" name="Rectangle 14"/>
          <p:cNvSpPr txBox="1">
            <a:spLocks noChangeArrowheads="1"/>
          </p:cNvSpPr>
          <p:nvPr/>
        </p:nvSpPr>
        <p:spPr bwMode="auto">
          <a:xfrm>
            <a:off x="323528" y="6145907"/>
            <a:ext cx="8568952" cy="451445"/>
          </a:xfrm>
          <a:prstGeom prst="rect">
            <a:avLst/>
          </a:prstGeom>
          <a:blipFill dpi="0" rotWithShape="1">
            <a:blip r:embed="rId3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Striking a balance between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expressiveness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and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complexity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!</a:t>
            </a:r>
            <a:endParaRPr lang="zh-CN" altLang="en-US" sz="20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251520" y="1628800"/>
            <a:ext cx="8501122" cy="129614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Duality</a:t>
            </a:r>
            <a:r>
              <a:rPr lang="en-US" altLang="zh-CN" sz="2400" dirty="0" smtClean="0">
                <a:ea typeface="Arial Unicode MS" pitchFamily="34" charset="-122"/>
                <a:cs typeface="Arial Unicode MS" pitchFamily="34" charset="-122"/>
              </a:rPr>
              <a:t> (dual simulation)</a:t>
            </a:r>
          </a:p>
          <a:p>
            <a:pPr lvl="1"/>
            <a:r>
              <a:rPr lang="en-US" altLang="zh-CN" sz="20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Both</a:t>
            </a: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child and parent</a:t>
            </a:r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 relationships</a:t>
            </a:r>
          </a:p>
          <a:p>
            <a:pPr lvl="1"/>
            <a:r>
              <a:rPr lang="en-US" altLang="zh-CN" sz="2000" dirty="0" smtClean="0">
                <a:ea typeface="Arial Unicode MS" pitchFamily="34" charset="-122"/>
                <a:cs typeface="Arial Unicode MS" pitchFamily="34" charset="-122"/>
              </a:rPr>
              <a:t>Simulation considers </a:t>
            </a:r>
            <a:r>
              <a:rPr lang="en-US" altLang="zh-CN" sz="2000" dirty="0" smtClean="0">
                <a:solidFill>
                  <a:srgbClr val="2525FF"/>
                </a:solidFill>
                <a:ea typeface="Arial Unicode MS" pitchFamily="34" charset="-122"/>
                <a:cs typeface="Arial Unicode MS" pitchFamily="34" charset="-122"/>
              </a:rPr>
              <a:t>only child relationships</a:t>
            </a:r>
          </a:p>
        </p:txBody>
      </p:sp>
      <p:sp>
        <p:nvSpPr>
          <p:cNvPr id="14" name="内容占位符 2"/>
          <p:cNvSpPr txBox="1">
            <a:spLocks/>
          </p:cNvSpPr>
          <p:nvPr/>
        </p:nvSpPr>
        <p:spPr bwMode="auto">
          <a:xfrm>
            <a:off x="319350" y="2996952"/>
            <a:ext cx="850112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Locality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Restricting matches within a ball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When 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social distance 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increases, the closeness of relationships decreases and the relationships may become irrelevant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2525FF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 bwMode="auto">
          <a:xfrm>
            <a:off x="323528" y="4869160"/>
            <a:ext cx="850112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kern="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 semantics of strong simulation is well defined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 matching results are 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Duality</a:t>
            </a:r>
            <a:r>
              <a:rPr lang="en-US" altLang="zh-CN" sz="3600" dirty="0" smtClean="0">
                <a:ea typeface="Arial Unicode MS" pitchFamily="34" charset="-122"/>
                <a:cs typeface="Arial Unicode MS" pitchFamily="34" charset="-122"/>
              </a:rPr>
              <a:t> and Locality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9</a:t>
            </a:fld>
            <a:endParaRPr lang="zh-CN" altLang="en-US" dirty="0"/>
          </a:p>
        </p:txBody>
      </p:sp>
      <p:sp>
        <p:nvSpPr>
          <p:cNvPr id="17" name="内容占位符 2"/>
          <p:cNvSpPr>
            <a:spLocks noGrp="1"/>
          </p:cNvSpPr>
          <p:nvPr>
            <p:ph idx="1"/>
          </p:nvPr>
        </p:nvSpPr>
        <p:spPr>
          <a:xfrm>
            <a:off x="323528" y="836713"/>
            <a:ext cx="8186766" cy="4104456"/>
          </a:xfrm>
        </p:spPr>
        <p:txBody>
          <a:bodyPr/>
          <a:lstStyle/>
          <a:p>
            <a:r>
              <a:rPr lang="en-US" altLang="zh-CN" sz="2400" b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Pattern graph Q matches data graph G via </a:t>
            </a:r>
            <a:r>
              <a:rPr lang="en-US" altLang="zh-CN" sz="2400" b="0" dirty="0" smtClean="0">
                <a:solidFill>
                  <a:srgbClr val="2525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dual simulation </a:t>
            </a:r>
            <a:r>
              <a:rPr lang="en-US" altLang="zh-CN" sz="2400" b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if there exists a binary match relation S ⊆ V</a:t>
            </a:r>
            <a:r>
              <a:rPr lang="en-US" altLang="zh-CN" sz="2400" b="0" baseline="-25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Q</a:t>
            </a:r>
            <a:r>
              <a:rPr lang="en-US" altLang="zh-CN" sz="2400" b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× V such that:</a:t>
            </a:r>
          </a:p>
          <a:p>
            <a:pPr lvl="1"/>
            <a:r>
              <a:rPr lang="en-US" altLang="zh-CN" sz="2000" b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for each (u, v) ∈ S, u and v have </a:t>
            </a:r>
            <a:r>
              <a:rPr lang="en-US" altLang="zh-CN" sz="2000" b="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 same label</a:t>
            </a:r>
            <a:r>
              <a:rPr lang="en-US" altLang="zh-CN" sz="2000" b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; and</a:t>
            </a:r>
          </a:p>
          <a:p>
            <a:pPr lvl="1"/>
            <a:r>
              <a:rPr lang="en-US" altLang="zh-CN" sz="2000" b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for each u ∈ V</a:t>
            </a:r>
            <a:r>
              <a:rPr lang="en-US" altLang="zh-CN" sz="2000" b="0" baseline="-25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q</a:t>
            </a:r>
            <a:r>
              <a:rPr lang="en-US" altLang="zh-CN" sz="2000" b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there exits v ∈ V such that 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1600" b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(u, v) ∈ </a:t>
            </a:r>
            <a:r>
              <a:rPr lang="en-US" altLang="zh-CN" sz="2000" b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S; and </a:t>
            </a:r>
          </a:p>
          <a:p>
            <a:pPr lvl="2"/>
            <a:r>
              <a:rPr lang="en-US" altLang="zh-CN" sz="2000" b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for each edge (u, u1) in E</a:t>
            </a:r>
            <a:r>
              <a:rPr lang="en-US" altLang="zh-CN" sz="2000" b="0" baseline="-25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q</a:t>
            </a:r>
            <a:r>
              <a:rPr lang="en-US" altLang="zh-CN" sz="2000" b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there is an edge (v, v1</a:t>
            </a:r>
            <a:r>
              <a:rPr lang="en-US" altLang="zh-CN" b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 in E with (u1; v1) ∈ S</a:t>
            </a:r>
            <a:r>
              <a:rPr lang="en-US" altLang="zh-CN" sz="2400" b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;  </a:t>
            </a:r>
            <a:endParaRPr lang="en-US" altLang="zh-CN" sz="2400" b="0" dirty="0" smtClean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r>
              <a:rPr lang="en-US" altLang="zh-CN" sz="1800" b="0" dirty="0" smtClean="0">
                <a:solidFill>
                  <a:srgbClr val="2525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for each edge (u2, u) in E</a:t>
            </a:r>
            <a:r>
              <a:rPr lang="en-US" altLang="zh-CN" sz="1800" b="0" baseline="-25000" dirty="0" smtClean="0">
                <a:solidFill>
                  <a:srgbClr val="2525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q</a:t>
            </a:r>
            <a:r>
              <a:rPr lang="en-US" altLang="zh-CN" sz="1800" b="0" dirty="0" smtClean="0">
                <a:solidFill>
                  <a:srgbClr val="2525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there is an edge (v2; v) in E with (u2, v2) ∈ S</a:t>
            </a:r>
            <a:r>
              <a:rPr lang="en-US" altLang="zh-CN" sz="2800" b="0" dirty="0" smtClean="0">
                <a:solidFill>
                  <a:srgbClr val="2525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 </a:t>
            </a:r>
            <a:endParaRPr lang="en-US" altLang="zh-CN" sz="2400" b="0" dirty="0" smtClean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9" name="图片 18" descr="new-ic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3356992"/>
            <a:ext cx="1000132" cy="81635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915816" y="3068960"/>
            <a:ext cx="273630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-&gt; Child relationships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87824" y="3820978"/>
            <a:ext cx="273630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-&gt; Parent relationships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23" name="右大括号 22"/>
          <p:cNvSpPr/>
          <p:nvPr/>
        </p:nvSpPr>
        <p:spPr>
          <a:xfrm>
            <a:off x="8100392" y="908720"/>
            <a:ext cx="477767" cy="2520280"/>
          </a:xfrm>
          <a:prstGeom prst="righ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5400000">
            <a:off x="7652375" y="2004809"/>
            <a:ext cx="230425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zh-CN" sz="2000" b="1" dirty="0" smtClean="0">
                <a:solidFill>
                  <a:schemeClr val="tx1"/>
                </a:solidFill>
                <a:ea typeface="黑体" pitchFamily="49" charset="-122"/>
                <a:sym typeface="Wingdings" pitchFamily="2" charset="2"/>
              </a:rPr>
              <a:t>Graph Simulation</a:t>
            </a:r>
          </a:p>
        </p:txBody>
      </p:sp>
      <p:sp>
        <p:nvSpPr>
          <p:cNvPr id="26" name="矩形 25"/>
          <p:cNvSpPr/>
          <p:nvPr/>
        </p:nvSpPr>
        <p:spPr>
          <a:xfrm>
            <a:off x="395536" y="4892967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2400" kern="0" dirty="0" smtClean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 matched </a:t>
            </a:r>
            <a:r>
              <a:rPr lang="en-US" altLang="zh-CN" sz="2400" kern="0" dirty="0" err="1" smtClean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subgraph</a:t>
            </a:r>
            <a:r>
              <a:rPr lang="en-US" altLang="zh-CN" sz="2400" kern="0" dirty="0" smtClean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must be a connected </a:t>
            </a:r>
            <a:r>
              <a:rPr lang="en-US" altLang="zh-CN" sz="2400" kern="0" dirty="0" err="1" smtClean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subgraph</a:t>
            </a:r>
            <a:r>
              <a:rPr lang="en-US" altLang="zh-CN" sz="2400" kern="0" dirty="0" smtClean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000" kern="0" dirty="0" smtClean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falling into </a:t>
            </a:r>
            <a:r>
              <a:rPr lang="en-US" altLang="zh-CN" sz="2000" kern="0" dirty="0" smtClean="0">
                <a:solidFill>
                  <a:srgbClr val="2525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 ball </a:t>
            </a:r>
            <a:r>
              <a:rPr lang="en-US" altLang="zh-CN" sz="2000" kern="0" dirty="0" smtClean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with </a:t>
            </a:r>
            <a:r>
              <a:rPr lang="en-US" altLang="zh-CN" sz="2000" kern="0" dirty="0" smtClean="0">
                <a:solidFill>
                  <a:srgbClr val="2525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center v </a:t>
            </a:r>
            <a:r>
              <a:rPr lang="en-US" altLang="zh-CN" sz="2000" kern="0" dirty="0" smtClean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and </a:t>
            </a:r>
            <a:r>
              <a:rPr lang="en-US" altLang="zh-CN" sz="2000" kern="0" dirty="0" smtClean="0">
                <a:solidFill>
                  <a:srgbClr val="2525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radius </a:t>
            </a:r>
            <a:r>
              <a:rPr lang="en-US" altLang="zh-CN" sz="2000" kern="0" dirty="0" err="1" smtClean="0">
                <a:solidFill>
                  <a:srgbClr val="2525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</a:t>
            </a:r>
            <a:r>
              <a:rPr lang="en-US" altLang="zh-CN" sz="2000" kern="0" baseline="-25000" dirty="0" err="1" smtClean="0">
                <a:solidFill>
                  <a:srgbClr val="2525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Q</a:t>
            </a:r>
            <a:r>
              <a:rPr lang="en-US" altLang="zh-CN" sz="2000" kern="0" dirty="0" smtClean="0">
                <a:solidFill>
                  <a:srgbClr val="2525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(</a:t>
            </a:r>
            <a:r>
              <a:rPr lang="en-US" altLang="zh-CN" sz="2000" kern="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diameter of Q</a:t>
            </a:r>
            <a:r>
              <a:rPr lang="en-US" altLang="zh-CN" sz="2000" kern="0" dirty="0" smtClean="0">
                <a:solidFill>
                  <a:srgbClr val="2525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  <a:r>
              <a:rPr lang="en-US" altLang="zh-CN" sz="2000" kern="0" baseline="-25000" dirty="0" smtClean="0">
                <a:solidFill>
                  <a:srgbClr val="2525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000" kern="0" dirty="0" smtClean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containing the ball center v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0040" y="4420849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Dual simulation: 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bring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duality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intro </a:t>
            </a:r>
            <a:r>
              <a:rPr lang="en-US" altLang="zh-CN" sz="2000" b="1" dirty="0" smtClean="0">
                <a:solidFill>
                  <a:srgbClr val="0066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graph simulation</a:t>
            </a:r>
            <a:r>
              <a:rPr lang="zh-CN" altLang="en-US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！</a:t>
            </a:r>
            <a:endParaRPr lang="zh-CN" altLang="en-US" sz="20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8" name="图片 27" descr="new-ic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29200"/>
            <a:ext cx="1000132" cy="81635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67544" y="6165304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Strong simulation: 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bring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locality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intro </a:t>
            </a:r>
            <a:r>
              <a:rPr lang="en-US" altLang="zh-CN" sz="2000" b="1" dirty="0" smtClean="0">
                <a:solidFill>
                  <a:srgbClr val="0066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dual simulation!</a:t>
            </a:r>
            <a:endParaRPr lang="zh-CN" altLang="en-US" sz="2000" b="1" dirty="0">
              <a:solidFill>
                <a:srgbClr val="0066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21681</TotalTime>
  <Words>1607</Words>
  <Application>Microsoft Office PowerPoint</Application>
  <PresentationFormat>全屏显示(4:3)</PresentationFormat>
  <Paragraphs>233</Paragraphs>
  <Slides>23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默认设计模板</vt:lpstr>
      <vt:lpstr>幻灯片 1</vt:lpstr>
      <vt:lpstr>幻灯片 2</vt:lpstr>
      <vt:lpstr>Graph Pattern Matching</vt:lpstr>
      <vt:lpstr>Subgraph Isomorphism</vt:lpstr>
      <vt:lpstr>Graph Simulation</vt:lpstr>
      <vt:lpstr>Graph Simulation</vt:lpstr>
      <vt:lpstr>Graph Simulation Loses Structures</vt:lpstr>
      <vt:lpstr>Strong Simulation: A New Model</vt:lpstr>
      <vt:lpstr>Duality and Locality</vt:lpstr>
      <vt:lpstr>Properties of Strong Simulation</vt:lpstr>
      <vt:lpstr>Properties of Strong Simulation</vt:lpstr>
      <vt:lpstr>Properties of Strong Simulation</vt:lpstr>
      <vt:lpstr>Properties of Strong Simulation</vt:lpstr>
      <vt:lpstr>Algorithms for Strong Simulation</vt:lpstr>
      <vt:lpstr>Optimization Techniques</vt:lpstr>
      <vt:lpstr>Experimental Study</vt:lpstr>
      <vt:lpstr>Experiments - Quality</vt:lpstr>
      <vt:lpstr>Experiments - Quality</vt:lpstr>
      <vt:lpstr>Experiments - Quality</vt:lpstr>
      <vt:lpstr>Experiments - Quality</vt:lpstr>
      <vt:lpstr>Experiments - Quality</vt:lpstr>
      <vt:lpstr>Experiments - Efficiency</vt:lpstr>
      <vt:lpstr>Summary</vt:lpstr>
    </vt:vector>
  </TitlesOfParts>
  <Company>CUG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Mask</dc:creator>
  <cp:lastModifiedBy>Lenovo User</cp:lastModifiedBy>
  <cp:revision>2080</cp:revision>
  <dcterms:created xsi:type="dcterms:W3CDTF">2010-07-14T15:56:11Z</dcterms:created>
  <dcterms:modified xsi:type="dcterms:W3CDTF">2012-08-30T13:48:50Z</dcterms:modified>
</cp:coreProperties>
</file>